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29" r:id="rId2"/>
  </p:sldMasterIdLst>
  <p:notesMasterIdLst>
    <p:notesMasterId r:id="rId170"/>
  </p:notesMasterIdLst>
  <p:sldIdLst>
    <p:sldId id="285" r:id="rId3"/>
    <p:sldId id="431" r:id="rId4"/>
    <p:sldId id="286" r:id="rId5"/>
    <p:sldId id="305" r:id="rId6"/>
    <p:sldId id="575" r:id="rId7"/>
    <p:sldId id="430" r:id="rId8"/>
    <p:sldId id="624" r:id="rId9"/>
    <p:sldId id="791" r:id="rId10"/>
    <p:sldId id="425" r:id="rId11"/>
    <p:sldId id="359" r:id="rId12"/>
    <p:sldId id="797" r:id="rId13"/>
    <p:sldId id="625" r:id="rId14"/>
    <p:sldId id="795" r:id="rId15"/>
    <p:sldId id="326" r:id="rId16"/>
    <p:sldId id="424" r:id="rId17"/>
    <p:sldId id="419" r:id="rId18"/>
    <p:sldId id="416" r:id="rId19"/>
    <p:sldId id="423" r:id="rId20"/>
    <p:sldId id="420" r:id="rId21"/>
    <p:sldId id="422" r:id="rId22"/>
    <p:sldId id="798" r:id="rId23"/>
    <p:sldId id="415" r:id="rId24"/>
    <p:sldId id="812" r:id="rId25"/>
    <p:sldId id="813" r:id="rId26"/>
    <p:sldId id="814" r:id="rId27"/>
    <p:sldId id="815" r:id="rId28"/>
    <p:sldId id="816" r:id="rId29"/>
    <p:sldId id="824" r:id="rId30"/>
    <p:sldId id="825" r:id="rId31"/>
    <p:sldId id="827" r:id="rId32"/>
    <p:sldId id="826" r:id="rId33"/>
    <p:sldId id="817" r:id="rId34"/>
    <p:sldId id="818" r:id="rId35"/>
    <p:sldId id="432" r:id="rId36"/>
    <p:sldId id="820" r:id="rId37"/>
    <p:sldId id="800" r:id="rId38"/>
    <p:sldId id="799" r:id="rId39"/>
    <p:sldId id="828" r:id="rId40"/>
    <p:sldId id="802" r:id="rId41"/>
    <p:sldId id="801" r:id="rId42"/>
    <p:sldId id="804" r:id="rId43"/>
    <p:sldId id="810" r:id="rId44"/>
    <p:sldId id="821" r:id="rId45"/>
    <p:sldId id="806" r:id="rId46"/>
    <p:sldId id="809" r:id="rId47"/>
    <p:sldId id="807" r:id="rId48"/>
    <p:sldId id="808" r:id="rId49"/>
    <p:sldId id="811" r:id="rId50"/>
    <p:sldId id="650" r:id="rId51"/>
    <p:sldId id="657" r:id="rId52"/>
    <p:sldId id="653" r:id="rId53"/>
    <p:sldId id="829" r:id="rId54"/>
    <p:sldId id="823" r:id="rId55"/>
    <p:sldId id="822" r:id="rId56"/>
    <p:sldId id="439" r:id="rId57"/>
    <p:sldId id="830" r:id="rId58"/>
    <p:sldId id="448" r:id="rId59"/>
    <p:sldId id="449" r:id="rId60"/>
    <p:sldId id="658" r:id="rId61"/>
    <p:sldId id="831" r:id="rId62"/>
    <p:sldId id="833" r:id="rId63"/>
    <p:sldId id="834" r:id="rId64"/>
    <p:sldId id="838" r:id="rId65"/>
    <p:sldId id="835" r:id="rId66"/>
    <p:sldId id="839" r:id="rId67"/>
    <p:sldId id="840" r:id="rId68"/>
    <p:sldId id="832" r:id="rId69"/>
    <p:sldId id="841" r:id="rId70"/>
    <p:sldId id="843" r:id="rId71"/>
    <p:sldId id="462" r:id="rId72"/>
    <p:sldId id="837" r:id="rId73"/>
    <p:sldId id="493" r:id="rId74"/>
    <p:sldId id="465" r:id="rId75"/>
    <p:sldId id="844" r:id="rId76"/>
    <p:sldId id="466" r:id="rId77"/>
    <p:sldId id="845" r:id="rId78"/>
    <p:sldId id="846" r:id="rId79"/>
    <p:sldId id="848" r:id="rId80"/>
    <p:sldId id="850" r:id="rId81"/>
    <p:sldId id="849" r:id="rId82"/>
    <p:sldId id="851" r:id="rId83"/>
    <p:sldId id="681" r:id="rId84"/>
    <p:sldId id="852" r:id="rId85"/>
    <p:sldId id="491" r:id="rId86"/>
    <p:sldId id="492" r:id="rId87"/>
    <p:sldId id="464" r:id="rId88"/>
    <p:sldId id="682" r:id="rId89"/>
    <p:sldId id="854" r:id="rId90"/>
    <p:sldId id="857" r:id="rId91"/>
    <p:sldId id="892" r:id="rId92"/>
    <p:sldId id="855" r:id="rId93"/>
    <p:sldId id="858" r:id="rId94"/>
    <p:sldId id="861" r:id="rId95"/>
    <p:sldId id="860" r:id="rId96"/>
    <p:sldId id="859" r:id="rId97"/>
    <p:sldId id="871" r:id="rId98"/>
    <p:sldId id="694" r:id="rId99"/>
    <p:sldId id="504" r:id="rId100"/>
    <p:sldId id="505" r:id="rId101"/>
    <p:sldId id="891" r:id="rId102"/>
    <p:sldId id="507" r:id="rId103"/>
    <p:sldId id="856" r:id="rId104"/>
    <p:sldId id="862" r:id="rId105"/>
    <p:sldId id="864" r:id="rId106"/>
    <p:sldId id="863" r:id="rId107"/>
    <p:sldId id="865" r:id="rId108"/>
    <p:sldId id="750" r:id="rId109"/>
    <p:sldId id="853" r:id="rId110"/>
    <p:sldId id="527" r:id="rId111"/>
    <p:sldId id="528" r:id="rId112"/>
    <p:sldId id="529" r:id="rId113"/>
    <p:sldId id="530" r:id="rId114"/>
    <p:sldId id="761" r:id="rId115"/>
    <p:sldId id="868" r:id="rId116"/>
    <p:sldId id="869" r:id="rId117"/>
    <p:sldId id="756" r:id="rId118"/>
    <p:sldId id="870" r:id="rId119"/>
    <p:sldId id="879" r:id="rId120"/>
    <p:sldId id="881" r:id="rId121"/>
    <p:sldId id="889" r:id="rId122"/>
    <p:sldId id="890" r:id="rId123"/>
    <p:sldId id="538" r:id="rId124"/>
    <p:sldId id="539" r:id="rId125"/>
    <p:sldId id="540" r:id="rId126"/>
    <p:sldId id="541" r:id="rId127"/>
    <p:sldId id="872" r:id="rId128"/>
    <p:sldId id="873" r:id="rId129"/>
    <p:sldId id="878" r:id="rId130"/>
    <p:sldId id="874" r:id="rId131"/>
    <p:sldId id="875" r:id="rId132"/>
    <p:sldId id="880" r:id="rId133"/>
    <p:sldId id="882" r:id="rId134"/>
    <p:sldId id="876" r:id="rId135"/>
    <p:sldId id="877" r:id="rId136"/>
    <p:sldId id="545" r:id="rId137"/>
    <p:sldId id="547" r:id="rId138"/>
    <p:sldId id="548" r:id="rId139"/>
    <p:sldId id="895" r:id="rId140"/>
    <p:sldId id="896" r:id="rId141"/>
    <p:sldId id="883" r:id="rId142"/>
    <p:sldId id="898" r:id="rId143"/>
    <p:sldId id="884" r:id="rId144"/>
    <p:sldId id="901" r:id="rId145"/>
    <p:sldId id="899" r:id="rId146"/>
    <p:sldId id="900" r:id="rId147"/>
    <p:sldId id="902" r:id="rId148"/>
    <p:sldId id="789" r:id="rId149"/>
    <p:sldId id="893" r:id="rId150"/>
    <p:sldId id="894" r:id="rId151"/>
    <p:sldId id="549" r:id="rId152"/>
    <p:sldId id="897" r:id="rId153"/>
    <p:sldId id="885" r:id="rId154"/>
    <p:sldId id="887" r:id="rId155"/>
    <p:sldId id="773" r:id="rId156"/>
    <p:sldId id="774" r:id="rId157"/>
    <p:sldId id="904" r:id="rId158"/>
    <p:sldId id="905" r:id="rId159"/>
    <p:sldId id="906" r:id="rId160"/>
    <p:sldId id="907" r:id="rId161"/>
    <p:sldId id="908" r:id="rId162"/>
    <p:sldId id="909" r:id="rId163"/>
    <p:sldId id="886" r:id="rId164"/>
    <p:sldId id="777" r:id="rId165"/>
    <p:sldId id="910" r:id="rId166"/>
    <p:sldId id="787" r:id="rId167"/>
    <p:sldId id="903" r:id="rId168"/>
    <p:sldId id="790" r:id="rId16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546" userDrawn="1">
          <p15:clr>
            <a:srgbClr val="A4A3A4"/>
          </p15:clr>
        </p15:guide>
        <p15:guide id="2" pos="5579" userDrawn="1">
          <p15:clr>
            <a:srgbClr val="A4A3A4"/>
          </p15:clr>
        </p15:guide>
        <p15:guide id="4" pos="5760" userDrawn="1">
          <p15:clr>
            <a:srgbClr val="A4A3A4"/>
          </p15:clr>
        </p15:guide>
        <p15:guide id="5" orient="horz" pos="731" userDrawn="1">
          <p15:clr>
            <a:srgbClr val="A4A3A4"/>
          </p15:clr>
        </p15:guide>
        <p15:guide id="6" pos="431" userDrawn="1">
          <p15:clr>
            <a:srgbClr val="A4A3A4"/>
          </p15:clr>
        </p15:guide>
        <p15:guide id="7" orient="horz" pos="958" userDrawn="1">
          <p15:clr>
            <a:srgbClr val="A4A3A4"/>
          </p15:clr>
        </p15:guide>
        <p15:guide id="8" pos="5375" userDrawn="1">
          <p15:clr>
            <a:srgbClr val="A4A3A4"/>
          </p15:clr>
        </p15:guide>
        <p15:guide id="9" pos="181" userDrawn="1">
          <p15:clr>
            <a:srgbClr val="A4A3A4"/>
          </p15:clr>
        </p15:guide>
        <p15:guide id="10"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00CC"/>
    <a:srgbClr val="FF3399"/>
    <a:srgbClr val="66FF00"/>
    <a:srgbClr val="6666FF"/>
    <a:srgbClr val="66FF33"/>
    <a:srgbClr val="FF33CC"/>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945" autoAdjust="0"/>
  </p:normalViewPr>
  <p:slideViewPr>
    <p:cSldViewPr snapToGrid="0" snapToObjects="1" showGuides="1">
      <p:cViewPr varScale="1">
        <p:scale>
          <a:sx n="67" d="100"/>
          <a:sy n="67" d="100"/>
        </p:scale>
        <p:origin x="1221" y="24"/>
      </p:cViewPr>
      <p:guideLst>
        <p:guide orient="horz" pos="2546"/>
        <p:guide pos="5579"/>
        <p:guide pos="5760"/>
        <p:guide orient="horz" pos="731"/>
        <p:guide pos="431"/>
        <p:guide orient="horz" pos="958"/>
        <p:guide pos="5375"/>
        <p:guide pos="181"/>
        <p:guide pos="2880"/>
      </p:guideLst>
    </p:cSldViewPr>
  </p:slideViewPr>
  <p:notesTextViewPr>
    <p:cViewPr>
      <p:scale>
        <a:sx n="1" d="1"/>
        <a:sy n="1" d="1"/>
      </p:scale>
      <p:origin x="0" y="0"/>
    </p:cViewPr>
  </p:notesTextViewPr>
  <p:sorterViewPr>
    <p:cViewPr varScale="1">
      <p:scale>
        <a:sx n="1" d="1"/>
        <a:sy n="1" d="1"/>
      </p:scale>
      <p:origin x="0" y="-54231"/>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D85C262-39F9-4CAA-AE55-868E61C83366}" type="datetimeFigureOut">
              <a:rPr lang="es-ES"/>
              <a:pPr>
                <a:defRPr/>
              </a:pPr>
              <a:t>28/11/2016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DB902C-724F-438D-93B9-D1A1CA07C3D6}" type="slidenum">
              <a:rPr lang="es-ES"/>
              <a:pPr/>
              <a:t>‹Nº›</a:t>
            </a:fld>
            <a:endParaRPr lang="es-ES"/>
          </a:p>
        </p:txBody>
      </p:sp>
    </p:spTree>
    <p:extLst>
      <p:ext uri="{BB962C8B-B14F-4D97-AF65-F5344CB8AC3E}">
        <p14:creationId xmlns:p14="http://schemas.microsoft.com/office/powerpoint/2010/main" val="30082995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27467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FEBAE54B-4EB5-4B22-A51A-BD6A36FFADAB}" type="slidenum">
              <a:rPr lang="es-ES" smtClean="0">
                <a:solidFill>
                  <a:srgbClr val="000000"/>
                </a:solidFill>
              </a:rPr>
              <a:pPr/>
              <a:t>16</a:t>
            </a:fld>
            <a:endParaRPr lang="es-ES" smtClean="0">
              <a:solidFill>
                <a:srgbClr val="000000"/>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677863" y="4711700"/>
            <a:ext cx="5426075" cy="4462463"/>
          </a:xfrm>
          <a:noFill/>
          <a:ln/>
        </p:spPr>
        <p:txBody>
          <a:bodyPr/>
          <a:lstStyle/>
          <a:p>
            <a:pPr eaLnBrk="1" hangingPunct="1"/>
            <a:endParaRPr lang="es-ES" smtClean="0"/>
          </a:p>
        </p:txBody>
      </p:sp>
    </p:spTree>
    <p:extLst>
      <p:ext uri="{BB962C8B-B14F-4D97-AF65-F5344CB8AC3E}">
        <p14:creationId xmlns:p14="http://schemas.microsoft.com/office/powerpoint/2010/main" val="36983045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129</a:t>
            </a:fld>
            <a:endParaRPr lang="es-ES" dirty="0" smtClean="0">
              <a:solidFill>
                <a:srgbClr val="000000"/>
              </a:solidFill>
            </a:endParaRPr>
          </a:p>
        </p:txBody>
      </p:sp>
    </p:spTree>
    <p:extLst>
      <p:ext uri="{BB962C8B-B14F-4D97-AF65-F5344CB8AC3E}">
        <p14:creationId xmlns:p14="http://schemas.microsoft.com/office/powerpoint/2010/main" val="35637749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a:solidFill>
                  <a:schemeClr val="tx1"/>
                </a:solidFill>
                <a:latin typeface="Arial" pitchFamily="34" charset="0"/>
              </a:defRPr>
            </a:lvl1pPr>
            <a:lvl2pPr marL="742950" indent="-285750" defTabSz="915988" eaLnBrk="0" hangingPunct="0">
              <a:defRPr>
                <a:solidFill>
                  <a:schemeClr val="tx1"/>
                </a:solidFill>
                <a:latin typeface="Arial" pitchFamily="34" charset="0"/>
              </a:defRPr>
            </a:lvl2pPr>
            <a:lvl3pPr marL="1143000" indent="-228600" defTabSz="915988" eaLnBrk="0" hangingPunct="0">
              <a:defRPr>
                <a:solidFill>
                  <a:schemeClr val="tx1"/>
                </a:solidFill>
                <a:latin typeface="Arial" pitchFamily="34" charset="0"/>
              </a:defRPr>
            </a:lvl3pPr>
            <a:lvl4pPr marL="1600200" indent="-228600" defTabSz="915988" eaLnBrk="0" hangingPunct="0">
              <a:defRPr>
                <a:solidFill>
                  <a:schemeClr val="tx1"/>
                </a:solidFill>
                <a:latin typeface="Arial" pitchFamily="34" charset="0"/>
              </a:defRPr>
            </a:lvl4pPr>
            <a:lvl5pPr marL="2057400" indent="-228600" defTabSz="915988" eaLnBrk="0" hangingPunct="0">
              <a:defRPr>
                <a:solidFill>
                  <a:schemeClr val="tx1"/>
                </a:solidFill>
                <a:latin typeface="Arial" pitchFamily="34" charset="0"/>
              </a:defRPr>
            </a:lvl5pPr>
            <a:lvl6pPr marL="2514600" indent="-228600" defTabSz="915988" eaLnBrk="0" fontAlgn="base" hangingPunct="0">
              <a:spcBef>
                <a:spcPct val="0"/>
              </a:spcBef>
              <a:spcAft>
                <a:spcPct val="0"/>
              </a:spcAft>
              <a:defRPr>
                <a:solidFill>
                  <a:schemeClr val="tx1"/>
                </a:solidFill>
                <a:latin typeface="Arial" pitchFamily="34" charset="0"/>
              </a:defRPr>
            </a:lvl6pPr>
            <a:lvl7pPr marL="2971800" indent="-228600" defTabSz="915988" eaLnBrk="0" fontAlgn="base" hangingPunct="0">
              <a:spcBef>
                <a:spcPct val="0"/>
              </a:spcBef>
              <a:spcAft>
                <a:spcPct val="0"/>
              </a:spcAft>
              <a:defRPr>
                <a:solidFill>
                  <a:schemeClr val="tx1"/>
                </a:solidFill>
                <a:latin typeface="Arial" pitchFamily="34" charset="0"/>
              </a:defRPr>
            </a:lvl7pPr>
            <a:lvl8pPr marL="3429000" indent="-228600" defTabSz="915988" eaLnBrk="0" fontAlgn="base" hangingPunct="0">
              <a:spcBef>
                <a:spcPct val="0"/>
              </a:spcBef>
              <a:spcAft>
                <a:spcPct val="0"/>
              </a:spcAft>
              <a:defRPr>
                <a:solidFill>
                  <a:schemeClr val="tx1"/>
                </a:solidFill>
                <a:latin typeface="Arial" pitchFamily="34" charset="0"/>
              </a:defRPr>
            </a:lvl8pPr>
            <a:lvl9pPr marL="3886200" indent="-228600" defTabSz="915988" eaLnBrk="0" fontAlgn="base" hangingPunct="0">
              <a:spcBef>
                <a:spcPct val="0"/>
              </a:spcBef>
              <a:spcAft>
                <a:spcPct val="0"/>
              </a:spcAft>
              <a:defRPr>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727D6E43-4647-4BAD-B671-D0D18C0CAF60}"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130</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14691" name="Rectangle 2"/>
          <p:cNvSpPr>
            <a:spLocks noGrp="1" noRot="1" noChangeAspect="1" noChangeArrowheads="1" noTextEdit="1"/>
          </p:cNvSpPr>
          <p:nvPr>
            <p:ph type="sldImg"/>
          </p:nvPr>
        </p:nvSpPr>
        <p:spPr>
          <a:xfrm>
            <a:off x="917575" y="744538"/>
            <a:ext cx="4962525" cy="3722687"/>
          </a:xfrm>
          <a:ln/>
        </p:spPr>
      </p:sp>
      <p:sp>
        <p:nvSpPr>
          <p:cNvPr id="114692"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smtClean="0"/>
              <a:t>Figura 7.1 del </a:t>
            </a:r>
            <a:r>
              <a:rPr lang="es-ES" dirty="0" err="1" smtClean="0"/>
              <a:t>Tamarin</a:t>
            </a:r>
            <a:r>
              <a:rPr lang="es-ES" dirty="0" smtClean="0"/>
              <a:t>, </a:t>
            </a:r>
            <a:r>
              <a:rPr lang="es-ES" dirty="0" err="1" smtClean="0"/>
              <a:t>pag</a:t>
            </a:r>
            <a:r>
              <a:rPr lang="es-ES" dirty="0" smtClean="0"/>
              <a:t> 142</a:t>
            </a:r>
          </a:p>
          <a:p>
            <a:pPr eaLnBrk="1" hangingPunct="1"/>
            <a:endParaRPr lang="es-ES" dirty="0" smtClean="0"/>
          </a:p>
        </p:txBody>
      </p:sp>
    </p:spTree>
    <p:extLst>
      <p:ext uri="{BB962C8B-B14F-4D97-AF65-F5344CB8AC3E}">
        <p14:creationId xmlns:p14="http://schemas.microsoft.com/office/powerpoint/2010/main" val="6276282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131</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1896995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132</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36257385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a:solidFill>
                  <a:schemeClr val="tx1"/>
                </a:solidFill>
                <a:latin typeface="Arial" pitchFamily="34" charset="0"/>
              </a:defRPr>
            </a:lvl1pPr>
            <a:lvl2pPr marL="742950" indent="-285750" defTabSz="915988" eaLnBrk="0" hangingPunct="0">
              <a:defRPr>
                <a:solidFill>
                  <a:schemeClr val="tx1"/>
                </a:solidFill>
                <a:latin typeface="Arial" pitchFamily="34" charset="0"/>
              </a:defRPr>
            </a:lvl2pPr>
            <a:lvl3pPr marL="1143000" indent="-228600" defTabSz="915988" eaLnBrk="0" hangingPunct="0">
              <a:defRPr>
                <a:solidFill>
                  <a:schemeClr val="tx1"/>
                </a:solidFill>
                <a:latin typeface="Arial" pitchFamily="34" charset="0"/>
              </a:defRPr>
            </a:lvl3pPr>
            <a:lvl4pPr marL="1600200" indent="-228600" defTabSz="915988" eaLnBrk="0" hangingPunct="0">
              <a:defRPr>
                <a:solidFill>
                  <a:schemeClr val="tx1"/>
                </a:solidFill>
                <a:latin typeface="Arial" pitchFamily="34" charset="0"/>
              </a:defRPr>
            </a:lvl4pPr>
            <a:lvl5pPr marL="2057400" indent="-228600" defTabSz="915988" eaLnBrk="0" hangingPunct="0">
              <a:defRPr>
                <a:solidFill>
                  <a:schemeClr val="tx1"/>
                </a:solidFill>
                <a:latin typeface="Arial" pitchFamily="34" charset="0"/>
              </a:defRPr>
            </a:lvl5pPr>
            <a:lvl6pPr marL="2514600" indent="-228600" defTabSz="915988" eaLnBrk="0" fontAlgn="base" hangingPunct="0">
              <a:spcBef>
                <a:spcPct val="0"/>
              </a:spcBef>
              <a:spcAft>
                <a:spcPct val="0"/>
              </a:spcAft>
              <a:defRPr>
                <a:solidFill>
                  <a:schemeClr val="tx1"/>
                </a:solidFill>
                <a:latin typeface="Arial" pitchFamily="34" charset="0"/>
              </a:defRPr>
            </a:lvl6pPr>
            <a:lvl7pPr marL="2971800" indent="-228600" defTabSz="915988" eaLnBrk="0" fontAlgn="base" hangingPunct="0">
              <a:spcBef>
                <a:spcPct val="0"/>
              </a:spcBef>
              <a:spcAft>
                <a:spcPct val="0"/>
              </a:spcAft>
              <a:defRPr>
                <a:solidFill>
                  <a:schemeClr val="tx1"/>
                </a:solidFill>
                <a:latin typeface="Arial" pitchFamily="34" charset="0"/>
              </a:defRPr>
            </a:lvl7pPr>
            <a:lvl8pPr marL="3429000" indent="-228600" defTabSz="915988" eaLnBrk="0" fontAlgn="base" hangingPunct="0">
              <a:spcBef>
                <a:spcPct val="0"/>
              </a:spcBef>
              <a:spcAft>
                <a:spcPct val="0"/>
              </a:spcAft>
              <a:defRPr>
                <a:solidFill>
                  <a:schemeClr val="tx1"/>
                </a:solidFill>
                <a:latin typeface="Arial" pitchFamily="34" charset="0"/>
              </a:defRPr>
            </a:lvl8pPr>
            <a:lvl9pPr marL="3886200" indent="-228600" defTabSz="915988" eaLnBrk="0" fontAlgn="base" hangingPunct="0">
              <a:spcBef>
                <a:spcPct val="0"/>
              </a:spcBef>
              <a:spcAft>
                <a:spcPct val="0"/>
              </a:spcAft>
              <a:defRPr>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727D6E43-4647-4BAD-B671-D0D18C0CAF60}"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133</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14691" name="Rectangle 2"/>
          <p:cNvSpPr>
            <a:spLocks noGrp="1" noRot="1" noChangeAspect="1" noChangeArrowheads="1" noTextEdit="1"/>
          </p:cNvSpPr>
          <p:nvPr>
            <p:ph type="sldImg"/>
          </p:nvPr>
        </p:nvSpPr>
        <p:spPr>
          <a:xfrm>
            <a:off x="917575" y="744538"/>
            <a:ext cx="4962525" cy="3722687"/>
          </a:xfrm>
          <a:ln/>
        </p:spPr>
      </p:sp>
      <p:sp>
        <p:nvSpPr>
          <p:cNvPr id="114692"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smtClean="0"/>
              <a:t>Figura 7.1 del </a:t>
            </a:r>
            <a:r>
              <a:rPr lang="es-ES" dirty="0" err="1" smtClean="0"/>
              <a:t>Tamarin</a:t>
            </a:r>
            <a:r>
              <a:rPr lang="es-ES" dirty="0" smtClean="0"/>
              <a:t>, </a:t>
            </a:r>
            <a:r>
              <a:rPr lang="es-ES" dirty="0" err="1" smtClean="0"/>
              <a:t>pag</a:t>
            </a:r>
            <a:r>
              <a:rPr lang="es-ES" dirty="0" smtClean="0"/>
              <a:t> 142</a:t>
            </a:r>
          </a:p>
          <a:p>
            <a:pPr eaLnBrk="1" hangingPunct="1"/>
            <a:endParaRPr lang="es-ES" dirty="0" smtClean="0"/>
          </a:p>
        </p:txBody>
      </p:sp>
    </p:spTree>
    <p:extLst>
      <p:ext uri="{BB962C8B-B14F-4D97-AF65-F5344CB8AC3E}">
        <p14:creationId xmlns:p14="http://schemas.microsoft.com/office/powerpoint/2010/main" val="33800302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a:solidFill>
                  <a:schemeClr val="tx1"/>
                </a:solidFill>
                <a:latin typeface="Arial" pitchFamily="34" charset="0"/>
              </a:defRPr>
            </a:lvl1pPr>
            <a:lvl2pPr marL="742950" indent="-285750" defTabSz="915988" eaLnBrk="0" hangingPunct="0">
              <a:defRPr>
                <a:solidFill>
                  <a:schemeClr val="tx1"/>
                </a:solidFill>
                <a:latin typeface="Arial" pitchFamily="34" charset="0"/>
              </a:defRPr>
            </a:lvl2pPr>
            <a:lvl3pPr marL="1143000" indent="-228600" defTabSz="915988" eaLnBrk="0" hangingPunct="0">
              <a:defRPr>
                <a:solidFill>
                  <a:schemeClr val="tx1"/>
                </a:solidFill>
                <a:latin typeface="Arial" pitchFamily="34" charset="0"/>
              </a:defRPr>
            </a:lvl3pPr>
            <a:lvl4pPr marL="1600200" indent="-228600" defTabSz="915988" eaLnBrk="0" hangingPunct="0">
              <a:defRPr>
                <a:solidFill>
                  <a:schemeClr val="tx1"/>
                </a:solidFill>
                <a:latin typeface="Arial" pitchFamily="34" charset="0"/>
              </a:defRPr>
            </a:lvl4pPr>
            <a:lvl5pPr marL="2057400" indent="-228600" defTabSz="915988" eaLnBrk="0" hangingPunct="0">
              <a:defRPr>
                <a:solidFill>
                  <a:schemeClr val="tx1"/>
                </a:solidFill>
                <a:latin typeface="Arial" pitchFamily="34" charset="0"/>
              </a:defRPr>
            </a:lvl5pPr>
            <a:lvl6pPr marL="2514600" indent="-228600" defTabSz="915988" eaLnBrk="0" fontAlgn="base" hangingPunct="0">
              <a:spcBef>
                <a:spcPct val="0"/>
              </a:spcBef>
              <a:spcAft>
                <a:spcPct val="0"/>
              </a:spcAft>
              <a:defRPr>
                <a:solidFill>
                  <a:schemeClr val="tx1"/>
                </a:solidFill>
                <a:latin typeface="Arial" pitchFamily="34" charset="0"/>
              </a:defRPr>
            </a:lvl6pPr>
            <a:lvl7pPr marL="2971800" indent="-228600" defTabSz="915988" eaLnBrk="0" fontAlgn="base" hangingPunct="0">
              <a:spcBef>
                <a:spcPct val="0"/>
              </a:spcBef>
              <a:spcAft>
                <a:spcPct val="0"/>
              </a:spcAft>
              <a:defRPr>
                <a:solidFill>
                  <a:schemeClr val="tx1"/>
                </a:solidFill>
                <a:latin typeface="Arial" pitchFamily="34" charset="0"/>
              </a:defRPr>
            </a:lvl7pPr>
            <a:lvl8pPr marL="3429000" indent="-228600" defTabSz="915988" eaLnBrk="0" fontAlgn="base" hangingPunct="0">
              <a:spcBef>
                <a:spcPct val="0"/>
              </a:spcBef>
              <a:spcAft>
                <a:spcPct val="0"/>
              </a:spcAft>
              <a:defRPr>
                <a:solidFill>
                  <a:schemeClr val="tx1"/>
                </a:solidFill>
                <a:latin typeface="Arial" pitchFamily="34" charset="0"/>
              </a:defRPr>
            </a:lvl8pPr>
            <a:lvl9pPr marL="3886200" indent="-228600" defTabSz="915988" eaLnBrk="0" fontAlgn="base" hangingPunct="0">
              <a:spcBef>
                <a:spcPct val="0"/>
              </a:spcBef>
              <a:spcAft>
                <a:spcPct val="0"/>
              </a:spcAft>
              <a:defRPr>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727D6E43-4647-4BAD-B671-D0D18C0CAF60}"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134</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14691" name="Rectangle 2"/>
          <p:cNvSpPr>
            <a:spLocks noGrp="1" noRot="1" noChangeAspect="1" noChangeArrowheads="1" noTextEdit="1"/>
          </p:cNvSpPr>
          <p:nvPr>
            <p:ph type="sldImg"/>
          </p:nvPr>
        </p:nvSpPr>
        <p:spPr>
          <a:xfrm>
            <a:off x="917575" y="744538"/>
            <a:ext cx="4962525" cy="3722687"/>
          </a:xfrm>
          <a:ln/>
        </p:spPr>
      </p:sp>
      <p:sp>
        <p:nvSpPr>
          <p:cNvPr id="114692"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smtClean="0"/>
              <a:t>Figura 7.1 del </a:t>
            </a:r>
            <a:r>
              <a:rPr lang="es-ES" dirty="0" err="1" smtClean="0"/>
              <a:t>Tamarin</a:t>
            </a:r>
            <a:r>
              <a:rPr lang="es-ES" dirty="0" smtClean="0"/>
              <a:t>, </a:t>
            </a:r>
            <a:r>
              <a:rPr lang="es-ES" dirty="0" err="1" smtClean="0"/>
              <a:t>pag</a:t>
            </a:r>
            <a:r>
              <a:rPr lang="es-ES" dirty="0" smtClean="0"/>
              <a:t> 142</a:t>
            </a:r>
          </a:p>
          <a:p>
            <a:pPr eaLnBrk="1" hangingPunct="1"/>
            <a:endParaRPr lang="es-ES" dirty="0" smtClean="0"/>
          </a:p>
        </p:txBody>
      </p:sp>
    </p:spTree>
    <p:extLst>
      <p:ext uri="{BB962C8B-B14F-4D97-AF65-F5344CB8AC3E}">
        <p14:creationId xmlns:p14="http://schemas.microsoft.com/office/powerpoint/2010/main" val="38260707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136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8562676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137</a:t>
            </a:fld>
            <a:endParaRPr lang="es-ES"/>
          </a:p>
        </p:txBody>
      </p:sp>
    </p:spTree>
    <p:extLst>
      <p:ext uri="{BB962C8B-B14F-4D97-AF65-F5344CB8AC3E}">
        <p14:creationId xmlns:p14="http://schemas.microsoft.com/office/powerpoint/2010/main" val="22700910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138</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9977761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139</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66261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50B1B6A2-DC49-43F4-9273-6C2CAA7A0EEF}" type="slidenum">
              <a:rPr lang="es-ES" smtClean="0">
                <a:solidFill>
                  <a:srgbClr val="000000"/>
                </a:solidFill>
              </a:rPr>
              <a:pPr/>
              <a:t>17</a:t>
            </a:fld>
            <a:endParaRPr lang="es-ES" smtClean="0">
              <a:solidFill>
                <a:srgbClr val="000000"/>
              </a:solidFill>
            </a:endParaRPr>
          </a:p>
        </p:txBody>
      </p:sp>
      <p:sp>
        <p:nvSpPr>
          <p:cNvPr id="206851" name="Rectangle 2"/>
          <p:cNvSpPr>
            <a:spLocks noGrp="1" noRot="1" noChangeAspect="1" noChangeArrowheads="1" noTextEdit="1"/>
          </p:cNvSpPr>
          <p:nvPr>
            <p:ph type="sldImg"/>
          </p:nvPr>
        </p:nvSpPr>
        <p:spPr>
          <a:xfrm>
            <a:off x="911225" y="742950"/>
            <a:ext cx="4959350" cy="3719513"/>
          </a:xfrm>
          <a:ln/>
        </p:spPr>
      </p:sp>
      <p:sp>
        <p:nvSpPr>
          <p:cNvPr id="206852"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0157452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140</a:t>
            </a:fld>
            <a:endParaRPr lang="es-ES" dirty="0" smtClean="0">
              <a:solidFill>
                <a:srgbClr val="000000"/>
              </a:solidFill>
            </a:endParaRPr>
          </a:p>
        </p:txBody>
      </p:sp>
    </p:spTree>
    <p:extLst>
      <p:ext uri="{BB962C8B-B14F-4D97-AF65-F5344CB8AC3E}">
        <p14:creationId xmlns:p14="http://schemas.microsoft.com/office/powerpoint/2010/main" val="3363818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141</a:t>
            </a:fld>
            <a:endParaRPr lang="es-ES" dirty="0" smtClean="0">
              <a:solidFill>
                <a:srgbClr val="000000"/>
              </a:solidFill>
            </a:endParaRPr>
          </a:p>
        </p:txBody>
      </p:sp>
    </p:spTree>
    <p:extLst>
      <p:ext uri="{BB962C8B-B14F-4D97-AF65-F5344CB8AC3E}">
        <p14:creationId xmlns:p14="http://schemas.microsoft.com/office/powerpoint/2010/main" val="36604203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142</a:t>
            </a:fld>
            <a:endParaRPr lang="es-ES" dirty="0" smtClean="0">
              <a:solidFill>
                <a:srgbClr val="000000"/>
              </a:solidFill>
            </a:endParaRPr>
          </a:p>
        </p:txBody>
      </p:sp>
    </p:spTree>
    <p:extLst>
      <p:ext uri="{BB962C8B-B14F-4D97-AF65-F5344CB8AC3E}">
        <p14:creationId xmlns:p14="http://schemas.microsoft.com/office/powerpoint/2010/main" val="12158415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143</a:t>
            </a:fld>
            <a:endParaRPr lang="es-ES" dirty="0" smtClean="0">
              <a:solidFill>
                <a:srgbClr val="000000"/>
              </a:solidFill>
            </a:endParaRPr>
          </a:p>
        </p:txBody>
      </p:sp>
    </p:spTree>
    <p:extLst>
      <p:ext uri="{BB962C8B-B14F-4D97-AF65-F5344CB8AC3E}">
        <p14:creationId xmlns:p14="http://schemas.microsoft.com/office/powerpoint/2010/main" val="22318135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144</a:t>
            </a:fld>
            <a:endParaRPr lang="es-ES" dirty="0" smtClean="0">
              <a:solidFill>
                <a:srgbClr val="000000"/>
              </a:solidFill>
            </a:endParaRPr>
          </a:p>
        </p:txBody>
      </p:sp>
    </p:spTree>
    <p:extLst>
      <p:ext uri="{BB962C8B-B14F-4D97-AF65-F5344CB8AC3E}">
        <p14:creationId xmlns:p14="http://schemas.microsoft.com/office/powerpoint/2010/main" val="20858479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145</a:t>
            </a:fld>
            <a:endParaRPr lang="es-ES" dirty="0" smtClean="0">
              <a:solidFill>
                <a:srgbClr val="000000"/>
              </a:solidFill>
            </a:endParaRPr>
          </a:p>
        </p:txBody>
      </p:sp>
    </p:spTree>
    <p:extLst>
      <p:ext uri="{BB962C8B-B14F-4D97-AF65-F5344CB8AC3E}">
        <p14:creationId xmlns:p14="http://schemas.microsoft.com/office/powerpoint/2010/main" val="21476332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146</a:t>
            </a:fld>
            <a:endParaRPr lang="es-ES" dirty="0" smtClean="0">
              <a:solidFill>
                <a:srgbClr val="000000"/>
              </a:solidFill>
            </a:endParaRPr>
          </a:p>
        </p:txBody>
      </p:sp>
    </p:spTree>
    <p:extLst>
      <p:ext uri="{BB962C8B-B14F-4D97-AF65-F5344CB8AC3E}">
        <p14:creationId xmlns:p14="http://schemas.microsoft.com/office/powerpoint/2010/main" val="41433073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149</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1943433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150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4134887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151</a:t>
            </a:fld>
            <a:endParaRPr lang="es-ES"/>
          </a:p>
        </p:txBody>
      </p:sp>
    </p:spTree>
    <p:extLst>
      <p:ext uri="{BB962C8B-B14F-4D97-AF65-F5344CB8AC3E}">
        <p14:creationId xmlns:p14="http://schemas.microsoft.com/office/powerpoint/2010/main" val="102244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8F0192-40EA-4363-B053-D96DA246C091}" type="slidenum">
              <a:rPr lang="es-ES" smtClean="0">
                <a:solidFill>
                  <a:srgbClr val="000000"/>
                </a:solidFill>
                <a:latin typeface="Calibri" pitchFamily="34" charset="0"/>
              </a:rPr>
              <a:pPr eaLnBrk="1" hangingPunct="1"/>
              <a:t>18</a:t>
            </a:fld>
            <a:endParaRPr lang="es-ES" smtClean="0">
              <a:solidFill>
                <a:srgbClr val="000000"/>
              </a:solidFill>
              <a:latin typeface="Calibri"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a:p>
            <a:pPr eaLnBrk="1" hangingPunct="1"/>
            <a:endParaRPr lang="es-ES" smtClean="0"/>
          </a:p>
          <a:p>
            <a:pPr eaLnBrk="1" hangingPunct="1"/>
            <a:endParaRPr lang="es-ES" smtClean="0"/>
          </a:p>
          <a:p>
            <a:pPr eaLnBrk="1" hangingPunct="1"/>
            <a:endParaRPr lang="es-ES" smtClean="0"/>
          </a:p>
        </p:txBody>
      </p:sp>
    </p:spTree>
    <p:extLst>
      <p:ext uri="{BB962C8B-B14F-4D97-AF65-F5344CB8AC3E}">
        <p14:creationId xmlns:p14="http://schemas.microsoft.com/office/powerpoint/2010/main" val="13059198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152</a:t>
            </a:fld>
            <a:endParaRPr lang="es-ES" dirty="0" smtClean="0">
              <a:solidFill>
                <a:srgbClr val="000000"/>
              </a:solidFill>
            </a:endParaRPr>
          </a:p>
        </p:txBody>
      </p:sp>
    </p:spTree>
    <p:extLst>
      <p:ext uri="{BB962C8B-B14F-4D97-AF65-F5344CB8AC3E}">
        <p14:creationId xmlns:p14="http://schemas.microsoft.com/office/powerpoint/2010/main" val="33051198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153</a:t>
            </a:fld>
            <a:endParaRPr lang="es-ES" dirty="0" smtClean="0">
              <a:solidFill>
                <a:srgbClr val="000000"/>
              </a:solidFill>
            </a:endParaRPr>
          </a:p>
        </p:txBody>
      </p:sp>
    </p:spTree>
    <p:extLst>
      <p:ext uri="{BB962C8B-B14F-4D97-AF65-F5344CB8AC3E}">
        <p14:creationId xmlns:p14="http://schemas.microsoft.com/office/powerpoint/2010/main" val="40961617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154</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2505999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155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4686147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156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1600871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157</a:t>
            </a:fld>
            <a:endParaRPr lang="es-ES" dirty="0" smtClean="0">
              <a:solidFill>
                <a:srgbClr val="000000"/>
              </a:solidFill>
            </a:endParaRPr>
          </a:p>
        </p:txBody>
      </p:sp>
    </p:spTree>
    <p:extLst>
      <p:ext uri="{BB962C8B-B14F-4D97-AF65-F5344CB8AC3E}">
        <p14:creationId xmlns:p14="http://schemas.microsoft.com/office/powerpoint/2010/main" val="8783097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158</a:t>
            </a:fld>
            <a:endParaRPr lang="es-ES" dirty="0" smtClean="0">
              <a:solidFill>
                <a:srgbClr val="000000"/>
              </a:solidFill>
            </a:endParaRPr>
          </a:p>
        </p:txBody>
      </p:sp>
    </p:spTree>
    <p:extLst>
      <p:ext uri="{BB962C8B-B14F-4D97-AF65-F5344CB8AC3E}">
        <p14:creationId xmlns:p14="http://schemas.microsoft.com/office/powerpoint/2010/main" val="24113575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159</a:t>
            </a:fld>
            <a:endParaRPr lang="es-ES" dirty="0" smtClean="0">
              <a:solidFill>
                <a:srgbClr val="000000"/>
              </a:solidFill>
            </a:endParaRPr>
          </a:p>
        </p:txBody>
      </p:sp>
    </p:spTree>
    <p:extLst>
      <p:ext uri="{BB962C8B-B14F-4D97-AF65-F5344CB8AC3E}">
        <p14:creationId xmlns:p14="http://schemas.microsoft.com/office/powerpoint/2010/main" val="21542206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160</a:t>
            </a:fld>
            <a:endParaRPr lang="es-ES" dirty="0" smtClean="0">
              <a:solidFill>
                <a:srgbClr val="000000"/>
              </a:solidFill>
            </a:endParaRPr>
          </a:p>
        </p:txBody>
      </p:sp>
    </p:spTree>
    <p:extLst>
      <p:ext uri="{BB962C8B-B14F-4D97-AF65-F5344CB8AC3E}">
        <p14:creationId xmlns:p14="http://schemas.microsoft.com/office/powerpoint/2010/main" val="19440676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161</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179140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C0BA35-72FA-4A35-9899-E9A6E2E8CE17}" type="slidenum">
              <a:rPr lang="es-ES" smtClean="0">
                <a:solidFill>
                  <a:srgbClr val="000000"/>
                </a:solidFill>
                <a:latin typeface="Calibri" pitchFamily="34" charset="0"/>
              </a:rPr>
              <a:pPr eaLnBrk="1" hangingPunct="1"/>
              <a:t>19</a:t>
            </a:fld>
            <a:endParaRPr lang="es-ES" smtClean="0">
              <a:solidFill>
                <a:srgbClr val="000000"/>
              </a:solidFill>
              <a:latin typeface="Calibri"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22228449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162</a:t>
            </a:fld>
            <a:endParaRPr lang="es-ES" dirty="0" smtClean="0">
              <a:solidFill>
                <a:srgbClr val="000000"/>
              </a:solidFill>
            </a:endParaRPr>
          </a:p>
        </p:txBody>
      </p:sp>
    </p:spTree>
    <p:extLst>
      <p:ext uri="{BB962C8B-B14F-4D97-AF65-F5344CB8AC3E}">
        <p14:creationId xmlns:p14="http://schemas.microsoft.com/office/powerpoint/2010/main" val="33491293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163</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2006074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164</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770516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614" eaLnBrk="0" hangingPunct="0">
              <a:defRPr sz="2400">
                <a:solidFill>
                  <a:schemeClr val="tx1"/>
                </a:solidFill>
                <a:latin typeface="Arial" pitchFamily="34" charset="0"/>
              </a:defRPr>
            </a:lvl1pPr>
            <a:lvl2pPr marL="741836" indent="-285321" defTabSz="914614" eaLnBrk="0" hangingPunct="0">
              <a:defRPr sz="2400">
                <a:solidFill>
                  <a:schemeClr val="tx1"/>
                </a:solidFill>
                <a:latin typeface="Arial" pitchFamily="34" charset="0"/>
              </a:defRPr>
            </a:lvl2pPr>
            <a:lvl3pPr marL="1141286" indent="-228257" defTabSz="914614" eaLnBrk="0" hangingPunct="0">
              <a:defRPr sz="2400">
                <a:solidFill>
                  <a:schemeClr val="tx1"/>
                </a:solidFill>
                <a:latin typeface="Arial" pitchFamily="34" charset="0"/>
              </a:defRPr>
            </a:lvl3pPr>
            <a:lvl4pPr marL="1597800" indent="-228257" defTabSz="914614" eaLnBrk="0" hangingPunct="0">
              <a:defRPr sz="2400">
                <a:solidFill>
                  <a:schemeClr val="tx1"/>
                </a:solidFill>
                <a:latin typeface="Arial" pitchFamily="34" charset="0"/>
              </a:defRPr>
            </a:lvl4pPr>
            <a:lvl5pPr marL="2054314" indent="-228257" defTabSz="914614" eaLnBrk="0" hangingPunct="0">
              <a:defRPr sz="2400">
                <a:solidFill>
                  <a:schemeClr val="tx1"/>
                </a:solidFill>
                <a:latin typeface="Arial" pitchFamily="34" charset="0"/>
              </a:defRPr>
            </a:lvl5pPr>
            <a:lvl6pPr marL="2510828" indent="-228257" defTabSz="914614" eaLnBrk="0" fontAlgn="base" hangingPunct="0">
              <a:spcBef>
                <a:spcPct val="0"/>
              </a:spcBef>
              <a:spcAft>
                <a:spcPct val="0"/>
              </a:spcAft>
              <a:defRPr sz="2400">
                <a:solidFill>
                  <a:schemeClr val="tx1"/>
                </a:solidFill>
                <a:latin typeface="Arial" pitchFamily="34" charset="0"/>
              </a:defRPr>
            </a:lvl6pPr>
            <a:lvl7pPr marL="2967342" indent="-228257" defTabSz="914614" eaLnBrk="0" fontAlgn="base" hangingPunct="0">
              <a:spcBef>
                <a:spcPct val="0"/>
              </a:spcBef>
              <a:spcAft>
                <a:spcPct val="0"/>
              </a:spcAft>
              <a:defRPr sz="2400">
                <a:solidFill>
                  <a:schemeClr val="tx1"/>
                </a:solidFill>
                <a:latin typeface="Arial" pitchFamily="34" charset="0"/>
              </a:defRPr>
            </a:lvl7pPr>
            <a:lvl8pPr marL="3423857" indent="-228257" defTabSz="914614" eaLnBrk="0" fontAlgn="base" hangingPunct="0">
              <a:spcBef>
                <a:spcPct val="0"/>
              </a:spcBef>
              <a:spcAft>
                <a:spcPct val="0"/>
              </a:spcAft>
              <a:defRPr sz="2400">
                <a:solidFill>
                  <a:schemeClr val="tx1"/>
                </a:solidFill>
                <a:latin typeface="Arial" pitchFamily="34" charset="0"/>
              </a:defRPr>
            </a:lvl8pPr>
            <a:lvl9pPr marL="3880371" indent="-228257" defTabSz="914614" eaLnBrk="0" fontAlgn="base" hangingPunct="0">
              <a:spcBef>
                <a:spcPct val="0"/>
              </a:spcBef>
              <a:spcAft>
                <a:spcPct val="0"/>
              </a:spcAft>
              <a:defRPr sz="2400">
                <a:solidFill>
                  <a:schemeClr val="tx1"/>
                </a:solidFill>
                <a:latin typeface="Arial" pitchFamily="34" charset="0"/>
              </a:defRPr>
            </a:lvl9pPr>
          </a:lstStyle>
          <a:p>
            <a:pPr eaLnBrk="1" hangingPunct="1"/>
            <a:fld id="{3056DD84-049C-4D51-8AA1-705C44FB0257}" type="slidenum">
              <a:rPr lang="es-ES" sz="1200">
                <a:solidFill>
                  <a:srgbClr val="000000"/>
                </a:solidFill>
                <a:latin typeface="Calibri" pitchFamily="34" charset="0"/>
              </a:rPr>
              <a:pPr eaLnBrk="1" hangingPunct="1"/>
              <a:t>165</a:t>
            </a:fld>
            <a:endParaRPr lang="es-ES" sz="1200" dirty="0">
              <a:solidFill>
                <a:srgbClr val="000000"/>
              </a:solidFill>
              <a:latin typeface="Calibri"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9417321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a:ln/>
        </p:spPr>
      </p:sp>
      <p:sp>
        <p:nvSpPr>
          <p:cNvPr id="860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8602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2847AD-F391-4630-93AA-BC57D6E16A8F}" type="slidenum">
              <a:rPr kumimoji="0" lang="es-E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s-ES" sz="1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6352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22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445640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23</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90269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18245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33</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77377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34</a:t>
            </a:fld>
            <a:endParaRPr lang="es-ES"/>
          </a:p>
        </p:txBody>
      </p:sp>
    </p:spTree>
    <p:extLst>
      <p:ext uri="{BB962C8B-B14F-4D97-AF65-F5344CB8AC3E}">
        <p14:creationId xmlns:p14="http://schemas.microsoft.com/office/powerpoint/2010/main" val="3275114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07302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27946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3094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37</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534236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38</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081898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39</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6529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42808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41</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01120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50233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43</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077996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44</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44021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2947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857662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810360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47</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293665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48</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710749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FEBAE54B-4EB5-4B22-A51A-BD6A36FFADAB}" type="slidenum">
              <a:rPr lang="es-ES" smtClean="0">
                <a:solidFill>
                  <a:srgbClr val="000000"/>
                </a:solidFill>
              </a:rPr>
              <a:pPr/>
              <a:t>49</a:t>
            </a:fld>
            <a:endParaRPr lang="es-ES" smtClean="0">
              <a:solidFill>
                <a:srgbClr val="000000"/>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677863" y="4711700"/>
            <a:ext cx="5426075" cy="4462463"/>
          </a:xfrm>
          <a:noFill/>
          <a:ln/>
        </p:spPr>
        <p:txBody>
          <a:bodyPr/>
          <a:lstStyle/>
          <a:p>
            <a:pPr eaLnBrk="1" hangingPunct="1"/>
            <a:endParaRPr lang="es-ES" smtClean="0"/>
          </a:p>
        </p:txBody>
      </p:sp>
    </p:spTree>
    <p:extLst>
      <p:ext uri="{BB962C8B-B14F-4D97-AF65-F5344CB8AC3E}">
        <p14:creationId xmlns:p14="http://schemas.microsoft.com/office/powerpoint/2010/main" val="3270967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FAAACD-A649-4D34-9992-1705A7AA9B72}" type="slidenum">
              <a:rPr lang="es-ES" smtClean="0">
                <a:solidFill>
                  <a:srgbClr val="000000"/>
                </a:solidFill>
                <a:latin typeface="Calibri" pitchFamily="34" charset="0"/>
              </a:rPr>
              <a:pPr eaLnBrk="1" hangingPunct="1"/>
              <a:t>50</a:t>
            </a:fld>
            <a:endParaRPr lang="es-ES" dirty="0" smtClean="0">
              <a:solidFill>
                <a:srgbClr val="000000"/>
              </a:solidFill>
              <a:latin typeface="Calibri" pitchFamily="34"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31266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614" eaLnBrk="0" hangingPunct="0">
              <a:defRPr sz="2400">
                <a:solidFill>
                  <a:schemeClr val="tx1"/>
                </a:solidFill>
                <a:latin typeface="Arial" pitchFamily="34" charset="0"/>
              </a:defRPr>
            </a:lvl1pPr>
            <a:lvl2pPr marL="741836" indent="-285321" defTabSz="914614" eaLnBrk="0" hangingPunct="0">
              <a:defRPr sz="2400">
                <a:solidFill>
                  <a:schemeClr val="tx1"/>
                </a:solidFill>
                <a:latin typeface="Arial" pitchFamily="34" charset="0"/>
              </a:defRPr>
            </a:lvl2pPr>
            <a:lvl3pPr marL="1141286" indent="-228257" defTabSz="914614" eaLnBrk="0" hangingPunct="0">
              <a:defRPr sz="2400">
                <a:solidFill>
                  <a:schemeClr val="tx1"/>
                </a:solidFill>
                <a:latin typeface="Arial" pitchFamily="34" charset="0"/>
              </a:defRPr>
            </a:lvl3pPr>
            <a:lvl4pPr marL="1597800" indent="-228257" defTabSz="914614" eaLnBrk="0" hangingPunct="0">
              <a:defRPr sz="2400">
                <a:solidFill>
                  <a:schemeClr val="tx1"/>
                </a:solidFill>
                <a:latin typeface="Arial" pitchFamily="34" charset="0"/>
              </a:defRPr>
            </a:lvl4pPr>
            <a:lvl5pPr marL="2054314" indent="-228257" defTabSz="914614" eaLnBrk="0" hangingPunct="0">
              <a:defRPr sz="2400">
                <a:solidFill>
                  <a:schemeClr val="tx1"/>
                </a:solidFill>
                <a:latin typeface="Arial" pitchFamily="34" charset="0"/>
              </a:defRPr>
            </a:lvl5pPr>
            <a:lvl6pPr marL="2510828" indent="-228257" defTabSz="914614" eaLnBrk="0" fontAlgn="base" hangingPunct="0">
              <a:spcBef>
                <a:spcPct val="0"/>
              </a:spcBef>
              <a:spcAft>
                <a:spcPct val="0"/>
              </a:spcAft>
              <a:defRPr sz="2400">
                <a:solidFill>
                  <a:schemeClr val="tx1"/>
                </a:solidFill>
                <a:latin typeface="Arial" pitchFamily="34" charset="0"/>
              </a:defRPr>
            </a:lvl6pPr>
            <a:lvl7pPr marL="2967342" indent="-228257" defTabSz="914614" eaLnBrk="0" fontAlgn="base" hangingPunct="0">
              <a:spcBef>
                <a:spcPct val="0"/>
              </a:spcBef>
              <a:spcAft>
                <a:spcPct val="0"/>
              </a:spcAft>
              <a:defRPr sz="2400">
                <a:solidFill>
                  <a:schemeClr val="tx1"/>
                </a:solidFill>
                <a:latin typeface="Arial" pitchFamily="34" charset="0"/>
              </a:defRPr>
            </a:lvl7pPr>
            <a:lvl8pPr marL="3423857" indent="-228257" defTabSz="914614" eaLnBrk="0" fontAlgn="base" hangingPunct="0">
              <a:spcBef>
                <a:spcPct val="0"/>
              </a:spcBef>
              <a:spcAft>
                <a:spcPct val="0"/>
              </a:spcAft>
              <a:defRPr sz="2400">
                <a:solidFill>
                  <a:schemeClr val="tx1"/>
                </a:solidFill>
                <a:latin typeface="Arial" pitchFamily="34" charset="0"/>
              </a:defRPr>
            </a:lvl8pPr>
            <a:lvl9pPr marL="3880371" indent="-228257" defTabSz="914614" eaLnBrk="0" fontAlgn="base" hangingPunct="0">
              <a:spcBef>
                <a:spcPct val="0"/>
              </a:spcBef>
              <a:spcAft>
                <a:spcPct val="0"/>
              </a:spcAft>
              <a:defRPr sz="2400">
                <a:solidFill>
                  <a:schemeClr val="tx1"/>
                </a:solidFill>
                <a:latin typeface="Arial" pitchFamily="34" charset="0"/>
              </a:defRPr>
            </a:lvl9pPr>
          </a:lstStyle>
          <a:p>
            <a:pPr eaLnBrk="1" hangingPunct="1"/>
            <a:fld id="{2423897D-8546-4DD6-96FC-6657B6B8E652}" type="slidenum">
              <a:rPr lang="es-ES" sz="1200">
                <a:solidFill>
                  <a:srgbClr val="000000"/>
                </a:solidFill>
                <a:latin typeface="Calibri" pitchFamily="34" charset="0"/>
              </a:rPr>
              <a:pPr eaLnBrk="1" hangingPunct="1"/>
              <a:t>51</a:t>
            </a:fld>
            <a:endParaRPr lang="es-ES" sz="1200">
              <a:solidFill>
                <a:srgbClr val="000000"/>
              </a:solidFill>
              <a:latin typeface="Calibri"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278813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614" eaLnBrk="0" hangingPunct="0">
              <a:defRPr sz="2400">
                <a:solidFill>
                  <a:schemeClr val="tx1"/>
                </a:solidFill>
                <a:latin typeface="Arial" pitchFamily="34" charset="0"/>
              </a:defRPr>
            </a:lvl1pPr>
            <a:lvl2pPr marL="741836" indent="-285321" defTabSz="914614" eaLnBrk="0" hangingPunct="0">
              <a:defRPr sz="2400">
                <a:solidFill>
                  <a:schemeClr val="tx1"/>
                </a:solidFill>
                <a:latin typeface="Arial" pitchFamily="34" charset="0"/>
              </a:defRPr>
            </a:lvl2pPr>
            <a:lvl3pPr marL="1141286" indent="-228257" defTabSz="914614" eaLnBrk="0" hangingPunct="0">
              <a:defRPr sz="2400">
                <a:solidFill>
                  <a:schemeClr val="tx1"/>
                </a:solidFill>
                <a:latin typeface="Arial" pitchFamily="34" charset="0"/>
              </a:defRPr>
            </a:lvl3pPr>
            <a:lvl4pPr marL="1597800" indent="-228257" defTabSz="914614" eaLnBrk="0" hangingPunct="0">
              <a:defRPr sz="2400">
                <a:solidFill>
                  <a:schemeClr val="tx1"/>
                </a:solidFill>
                <a:latin typeface="Arial" pitchFamily="34" charset="0"/>
              </a:defRPr>
            </a:lvl4pPr>
            <a:lvl5pPr marL="2054314" indent="-228257" defTabSz="914614" eaLnBrk="0" hangingPunct="0">
              <a:defRPr sz="2400">
                <a:solidFill>
                  <a:schemeClr val="tx1"/>
                </a:solidFill>
                <a:latin typeface="Arial" pitchFamily="34" charset="0"/>
              </a:defRPr>
            </a:lvl5pPr>
            <a:lvl6pPr marL="2510828" indent="-228257" defTabSz="914614" eaLnBrk="0" fontAlgn="base" hangingPunct="0">
              <a:spcBef>
                <a:spcPct val="0"/>
              </a:spcBef>
              <a:spcAft>
                <a:spcPct val="0"/>
              </a:spcAft>
              <a:defRPr sz="2400">
                <a:solidFill>
                  <a:schemeClr val="tx1"/>
                </a:solidFill>
                <a:latin typeface="Arial" pitchFamily="34" charset="0"/>
              </a:defRPr>
            </a:lvl6pPr>
            <a:lvl7pPr marL="2967342" indent="-228257" defTabSz="914614" eaLnBrk="0" fontAlgn="base" hangingPunct="0">
              <a:spcBef>
                <a:spcPct val="0"/>
              </a:spcBef>
              <a:spcAft>
                <a:spcPct val="0"/>
              </a:spcAft>
              <a:defRPr sz="2400">
                <a:solidFill>
                  <a:schemeClr val="tx1"/>
                </a:solidFill>
                <a:latin typeface="Arial" pitchFamily="34" charset="0"/>
              </a:defRPr>
            </a:lvl7pPr>
            <a:lvl8pPr marL="3423857" indent="-228257" defTabSz="914614" eaLnBrk="0" fontAlgn="base" hangingPunct="0">
              <a:spcBef>
                <a:spcPct val="0"/>
              </a:spcBef>
              <a:spcAft>
                <a:spcPct val="0"/>
              </a:spcAft>
              <a:defRPr sz="2400">
                <a:solidFill>
                  <a:schemeClr val="tx1"/>
                </a:solidFill>
                <a:latin typeface="Arial" pitchFamily="34" charset="0"/>
              </a:defRPr>
            </a:lvl8pPr>
            <a:lvl9pPr marL="3880371" indent="-228257" defTabSz="914614" eaLnBrk="0" fontAlgn="base" hangingPunct="0">
              <a:spcBef>
                <a:spcPct val="0"/>
              </a:spcBef>
              <a:spcAft>
                <a:spcPct val="0"/>
              </a:spcAft>
              <a:defRPr sz="2400">
                <a:solidFill>
                  <a:schemeClr val="tx1"/>
                </a:solidFill>
                <a:latin typeface="Arial" pitchFamily="34" charset="0"/>
              </a:defRPr>
            </a:lvl9pPr>
          </a:lstStyle>
          <a:p>
            <a:pPr eaLnBrk="1" hangingPunct="1"/>
            <a:fld id="{3056DD84-049C-4D51-8AA1-705C44FB0257}" type="slidenum">
              <a:rPr lang="es-ES" sz="1200">
                <a:solidFill>
                  <a:srgbClr val="000000"/>
                </a:solidFill>
                <a:latin typeface="Calibri" pitchFamily="34" charset="0"/>
              </a:rPr>
              <a:pPr eaLnBrk="1" hangingPunct="1"/>
              <a:t>52</a:t>
            </a:fld>
            <a:endParaRPr lang="es-ES" sz="1200" dirty="0">
              <a:solidFill>
                <a:srgbClr val="000000"/>
              </a:solidFill>
              <a:latin typeface="Calibri"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941732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614" eaLnBrk="0" hangingPunct="0">
              <a:defRPr sz="2400">
                <a:solidFill>
                  <a:schemeClr val="tx1"/>
                </a:solidFill>
                <a:latin typeface="Arial" pitchFamily="34" charset="0"/>
              </a:defRPr>
            </a:lvl1pPr>
            <a:lvl2pPr marL="741836" indent="-285321" defTabSz="914614" eaLnBrk="0" hangingPunct="0">
              <a:defRPr sz="2400">
                <a:solidFill>
                  <a:schemeClr val="tx1"/>
                </a:solidFill>
                <a:latin typeface="Arial" pitchFamily="34" charset="0"/>
              </a:defRPr>
            </a:lvl2pPr>
            <a:lvl3pPr marL="1141286" indent="-228257" defTabSz="914614" eaLnBrk="0" hangingPunct="0">
              <a:defRPr sz="2400">
                <a:solidFill>
                  <a:schemeClr val="tx1"/>
                </a:solidFill>
                <a:latin typeface="Arial" pitchFamily="34" charset="0"/>
              </a:defRPr>
            </a:lvl3pPr>
            <a:lvl4pPr marL="1597800" indent="-228257" defTabSz="914614" eaLnBrk="0" hangingPunct="0">
              <a:defRPr sz="2400">
                <a:solidFill>
                  <a:schemeClr val="tx1"/>
                </a:solidFill>
                <a:latin typeface="Arial" pitchFamily="34" charset="0"/>
              </a:defRPr>
            </a:lvl4pPr>
            <a:lvl5pPr marL="2054314" indent="-228257" defTabSz="914614" eaLnBrk="0" hangingPunct="0">
              <a:defRPr sz="2400">
                <a:solidFill>
                  <a:schemeClr val="tx1"/>
                </a:solidFill>
                <a:latin typeface="Arial" pitchFamily="34" charset="0"/>
              </a:defRPr>
            </a:lvl5pPr>
            <a:lvl6pPr marL="2510828" indent="-228257" defTabSz="914614" eaLnBrk="0" fontAlgn="base" hangingPunct="0">
              <a:spcBef>
                <a:spcPct val="0"/>
              </a:spcBef>
              <a:spcAft>
                <a:spcPct val="0"/>
              </a:spcAft>
              <a:defRPr sz="2400">
                <a:solidFill>
                  <a:schemeClr val="tx1"/>
                </a:solidFill>
                <a:latin typeface="Arial" pitchFamily="34" charset="0"/>
              </a:defRPr>
            </a:lvl6pPr>
            <a:lvl7pPr marL="2967342" indent="-228257" defTabSz="914614" eaLnBrk="0" fontAlgn="base" hangingPunct="0">
              <a:spcBef>
                <a:spcPct val="0"/>
              </a:spcBef>
              <a:spcAft>
                <a:spcPct val="0"/>
              </a:spcAft>
              <a:defRPr sz="2400">
                <a:solidFill>
                  <a:schemeClr val="tx1"/>
                </a:solidFill>
                <a:latin typeface="Arial" pitchFamily="34" charset="0"/>
              </a:defRPr>
            </a:lvl7pPr>
            <a:lvl8pPr marL="3423857" indent="-228257" defTabSz="914614" eaLnBrk="0" fontAlgn="base" hangingPunct="0">
              <a:spcBef>
                <a:spcPct val="0"/>
              </a:spcBef>
              <a:spcAft>
                <a:spcPct val="0"/>
              </a:spcAft>
              <a:defRPr sz="2400">
                <a:solidFill>
                  <a:schemeClr val="tx1"/>
                </a:solidFill>
                <a:latin typeface="Arial" pitchFamily="34" charset="0"/>
              </a:defRPr>
            </a:lvl8pPr>
            <a:lvl9pPr marL="3880371" indent="-228257" defTabSz="914614" eaLnBrk="0" fontAlgn="base" hangingPunct="0">
              <a:spcBef>
                <a:spcPct val="0"/>
              </a:spcBef>
              <a:spcAft>
                <a:spcPct val="0"/>
              </a:spcAft>
              <a:defRPr sz="2400">
                <a:solidFill>
                  <a:schemeClr val="tx1"/>
                </a:solidFill>
                <a:latin typeface="Arial" pitchFamily="34" charset="0"/>
              </a:defRPr>
            </a:lvl9pPr>
          </a:lstStyle>
          <a:p>
            <a:pPr eaLnBrk="1" hangingPunct="1"/>
            <a:fld id="{2D9260D3-96A1-4770-826F-D4DA5174E622}" type="slidenum">
              <a:rPr lang="es-ES" sz="1200">
                <a:solidFill>
                  <a:srgbClr val="000000"/>
                </a:solidFill>
                <a:latin typeface="Calibri" pitchFamily="34" charset="0"/>
              </a:rPr>
              <a:pPr eaLnBrk="1" hangingPunct="1"/>
              <a:t>53</a:t>
            </a:fld>
            <a:endParaRPr lang="es-ES" sz="1200" dirty="0">
              <a:solidFill>
                <a:srgbClr val="000000"/>
              </a:solidFill>
              <a:latin typeface="Calibri"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4200847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8F0192-40EA-4363-B053-D96DA246C091}" type="slidenum">
              <a:rPr lang="es-ES" smtClean="0">
                <a:solidFill>
                  <a:srgbClr val="000000"/>
                </a:solidFill>
                <a:latin typeface="Calibri" pitchFamily="34" charset="0"/>
              </a:rPr>
              <a:pPr eaLnBrk="1" hangingPunct="1"/>
              <a:t>54</a:t>
            </a:fld>
            <a:endParaRPr lang="es-ES" smtClean="0">
              <a:solidFill>
                <a:srgbClr val="000000"/>
              </a:solidFill>
              <a:latin typeface="Calibri"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a:p>
            <a:pPr eaLnBrk="1" hangingPunct="1"/>
            <a:endParaRPr lang="es-ES" smtClean="0"/>
          </a:p>
          <a:p>
            <a:pPr eaLnBrk="1" hangingPunct="1"/>
            <a:endParaRPr lang="es-ES" smtClean="0"/>
          </a:p>
          <a:p>
            <a:pPr eaLnBrk="1" hangingPunct="1"/>
            <a:endParaRPr lang="es-ES" smtClean="0"/>
          </a:p>
        </p:txBody>
      </p:sp>
    </p:spTree>
    <p:extLst>
      <p:ext uri="{BB962C8B-B14F-4D97-AF65-F5344CB8AC3E}">
        <p14:creationId xmlns:p14="http://schemas.microsoft.com/office/powerpoint/2010/main" val="1832553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57</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28336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696661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58</a:t>
            </a:fld>
            <a:endParaRPr lang="es-ES"/>
          </a:p>
        </p:txBody>
      </p:sp>
    </p:spTree>
    <p:extLst>
      <p:ext uri="{BB962C8B-B14F-4D97-AF65-F5344CB8AC3E}">
        <p14:creationId xmlns:p14="http://schemas.microsoft.com/office/powerpoint/2010/main" val="326549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59</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166920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60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389436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61</a:t>
            </a:fld>
            <a:endParaRPr lang="es-ES"/>
          </a:p>
        </p:txBody>
      </p:sp>
    </p:spTree>
    <p:extLst>
      <p:ext uri="{BB962C8B-B14F-4D97-AF65-F5344CB8AC3E}">
        <p14:creationId xmlns:p14="http://schemas.microsoft.com/office/powerpoint/2010/main" val="3335895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EB73F8F-5E35-46D2-B8A7-429A116030DB}" type="slidenum">
              <a:rPr lang="es-ES" smtClean="0">
                <a:solidFill>
                  <a:srgbClr val="000000"/>
                </a:solidFill>
                <a:latin typeface="Calibri" pitchFamily="34" charset="0"/>
              </a:rPr>
              <a:pPr eaLnBrk="1" hangingPunct="1"/>
              <a:t>62</a:t>
            </a:fld>
            <a:endParaRPr lang="es-ES" dirty="0" smtClean="0">
              <a:solidFill>
                <a:srgbClr val="000000"/>
              </a:solidFill>
              <a:latin typeface="Calibri"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760474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63</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dirty="0" smtClean="0"/>
              <a:t>A </a:t>
            </a:r>
          </a:p>
        </p:txBody>
      </p:sp>
    </p:spTree>
    <p:extLst>
      <p:ext uri="{BB962C8B-B14F-4D97-AF65-F5344CB8AC3E}">
        <p14:creationId xmlns:p14="http://schemas.microsoft.com/office/powerpoint/2010/main" val="13103374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64</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1762924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65</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4247698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66</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824848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67</a:t>
            </a:fld>
            <a:endParaRPr lang="es-ES"/>
          </a:p>
        </p:txBody>
      </p:sp>
    </p:spTree>
    <p:extLst>
      <p:ext uri="{BB962C8B-B14F-4D97-AF65-F5344CB8AC3E}">
        <p14:creationId xmlns:p14="http://schemas.microsoft.com/office/powerpoint/2010/main" val="975626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8</a:t>
            </a:fld>
            <a:endParaRPr lang="es-ES"/>
          </a:p>
        </p:txBody>
      </p:sp>
    </p:spTree>
    <p:extLst>
      <p:ext uri="{BB962C8B-B14F-4D97-AF65-F5344CB8AC3E}">
        <p14:creationId xmlns:p14="http://schemas.microsoft.com/office/powerpoint/2010/main" val="1740649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68</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69116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fld id="{AC7565AF-BA2E-4667-90D3-00F3D202DB9A}" type="slidenum">
              <a:rPr lang="es-ES" i="0" smtClean="0">
                <a:solidFill>
                  <a:srgbClr val="000000"/>
                </a:solidFill>
              </a:rPr>
              <a:pPr eaLnBrk="1" hangingPunct="1"/>
              <a:t>69</a:t>
            </a:fld>
            <a:endParaRPr lang="es-ES" i="0" smtClean="0">
              <a:solidFill>
                <a:srgbClr val="000000"/>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1137683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231988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73</a:t>
            </a:fld>
            <a:endParaRPr lang="es-ES"/>
          </a:p>
        </p:txBody>
      </p:sp>
    </p:spTree>
    <p:extLst>
      <p:ext uri="{BB962C8B-B14F-4D97-AF65-F5344CB8AC3E}">
        <p14:creationId xmlns:p14="http://schemas.microsoft.com/office/powerpoint/2010/main" val="1314870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74</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902065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380855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575243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77</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485535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78</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791525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79</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9730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11</a:t>
            </a:fld>
            <a:endParaRPr lang="es-ES"/>
          </a:p>
        </p:txBody>
      </p:sp>
    </p:spTree>
    <p:extLst>
      <p:ext uri="{BB962C8B-B14F-4D97-AF65-F5344CB8AC3E}">
        <p14:creationId xmlns:p14="http://schemas.microsoft.com/office/powerpoint/2010/main" val="3379402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80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036470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81</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1083480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EA737F6-E202-45C5-B216-F8AD0287397E}"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83</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1328534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86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196420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87</a:t>
            </a:fld>
            <a:endParaRPr lang="es-ES"/>
          </a:p>
        </p:txBody>
      </p:sp>
    </p:spTree>
    <p:extLst>
      <p:ext uri="{BB962C8B-B14F-4D97-AF65-F5344CB8AC3E}">
        <p14:creationId xmlns:p14="http://schemas.microsoft.com/office/powerpoint/2010/main" val="1109914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88</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021481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89</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859374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90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7758676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91</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451693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92</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09394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13</a:t>
            </a:fld>
            <a:endParaRPr lang="es-ES"/>
          </a:p>
        </p:txBody>
      </p:sp>
    </p:spTree>
    <p:extLst>
      <p:ext uri="{BB962C8B-B14F-4D97-AF65-F5344CB8AC3E}">
        <p14:creationId xmlns:p14="http://schemas.microsoft.com/office/powerpoint/2010/main" val="58841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93</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45460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94</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1397966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95</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1809547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EA737F6-E202-45C5-B216-F8AD0287397E}"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96</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9005415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eaLnBrk="1" hangingPunct="1"/>
            <a:fld id="{EFDF6AB6-FE10-4D4C-A073-9B131BAC21E3}" type="slidenum">
              <a:rPr lang="es-ES" sz="1200" smtClean="0">
                <a:solidFill>
                  <a:srgbClr val="000000"/>
                </a:solidFill>
                <a:latin typeface="Calibri" pitchFamily="34" charset="0"/>
              </a:rPr>
              <a:pPr eaLnBrk="1" hangingPunct="1"/>
              <a:t>97</a:t>
            </a:fld>
            <a:endParaRPr lang="es-ES" sz="1200" dirty="0" smtClean="0">
              <a:solidFill>
                <a:srgbClr val="000000"/>
              </a:solidFill>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2265268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100</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159026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101</a:t>
            </a:fld>
            <a:endParaRPr lang="es-ES"/>
          </a:p>
        </p:txBody>
      </p:sp>
    </p:spTree>
    <p:extLst>
      <p:ext uri="{BB962C8B-B14F-4D97-AF65-F5344CB8AC3E}">
        <p14:creationId xmlns:p14="http://schemas.microsoft.com/office/powerpoint/2010/main" val="27355030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102</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2092803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103</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817951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104</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3377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14</a:t>
            </a:fld>
            <a:endParaRPr lang="es-ES"/>
          </a:p>
        </p:txBody>
      </p:sp>
    </p:spTree>
    <p:extLst>
      <p:ext uri="{BB962C8B-B14F-4D97-AF65-F5344CB8AC3E}">
        <p14:creationId xmlns:p14="http://schemas.microsoft.com/office/powerpoint/2010/main" val="26827735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105</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2252392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106</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922411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eaLnBrk="1" hangingPunct="1"/>
            <a:fld id="{EFDF6AB6-FE10-4D4C-A073-9B131BAC21E3}" type="slidenum">
              <a:rPr lang="es-ES" sz="1200" smtClean="0">
                <a:solidFill>
                  <a:srgbClr val="000000"/>
                </a:solidFill>
                <a:latin typeface="Calibri" pitchFamily="34" charset="0"/>
              </a:rPr>
              <a:pPr eaLnBrk="1" hangingPunct="1"/>
              <a:t>107</a:t>
            </a:fld>
            <a:endParaRPr lang="es-ES" sz="1200" dirty="0" smtClean="0">
              <a:solidFill>
                <a:srgbClr val="000000"/>
              </a:solidFill>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a:p>
            <a:pPr eaLnBrk="1" hangingPunct="1"/>
            <a:endParaRPr lang="es-ES" dirty="0" smtClean="0"/>
          </a:p>
        </p:txBody>
      </p:sp>
    </p:spTree>
    <p:extLst>
      <p:ext uri="{BB962C8B-B14F-4D97-AF65-F5344CB8AC3E}">
        <p14:creationId xmlns:p14="http://schemas.microsoft.com/office/powerpoint/2010/main" val="16700716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EA737F6-E202-45C5-B216-F8AD0287397E}"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108</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38344124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111</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3688066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112</a:t>
            </a:fld>
            <a:endParaRPr lang="es-ES"/>
          </a:p>
        </p:txBody>
      </p:sp>
    </p:spTree>
    <p:extLst>
      <p:ext uri="{BB962C8B-B14F-4D97-AF65-F5344CB8AC3E}">
        <p14:creationId xmlns:p14="http://schemas.microsoft.com/office/powerpoint/2010/main" val="14037505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113</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6287989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114</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11218060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115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26245602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116</a:t>
            </a:fld>
            <a:endParaRPr lang="es-ES" dirty="0" smtClean="0">
              <a:solidFill>
                <a:srgbClr val="000000"/>
              </a:solidFill>
            </a:endParaRPr>
          </a:p>
        </p:txBody>
      </p:sp>
    </p:spTree>
    <p:extLst>
      <p:ext uri="{BB962C8B-B14F-4D97-AF65-F5344CB8AC3E}">
        <p14:creationId xmlns:p14="http://schemas.microsoft.com/office/powerpoint/2010/main" val="419803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15</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4182627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117</a:t>
            </a:fld>
            <a:endParaRPr lang="es-ES" dirty="0" smtClean="0">
              <a:solidFill>
                <a:srgbClr val="000000"/>
              </a:solidFill>
            </a:endParaRPr>
          </a:p>
        </p:txBody>
      </p:sp>
    </p:spTree>
    <p:extLst>
      <p:ext uri="{BB962C8B-B14F-4D97-AF65-F5344CB8AC3E}">
        <p14:creationId xmlns:p14="http://schemas.microsoft.com/office/powerpoint/2010/main" val="6587014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118</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7312054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5C52D0-E5B9-4F73-AABB-59044EBB65A7}" type="slidenum">
              <a:rPr lang="es-ES" smtClean="0">
                <a:solidFill>
                  <a:srgbClr val="000000"/>
                </a:solidFill>
                <a:latin typeface="Calibri" pitchFamily="34" charset="0"/>
              </a:rPr>
              <a:pPr eaLnBrk="1" hangingPunct="1"/>
              <a:t>119</a:t>
            </a:fld>
            <a:endParaRPr lang="es-ES" dirty="0" smtClean="0">
              <a:solidFill>
                <a:srgbClr val="000000"/>
              </a:solidFill>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04875" y="4711700"/>
            <a:ext cx="49720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31433115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eaLnBrk="1" hangingPunct="1"/>
            <a:fld id="{EFDF6AB6-FE10-4D4C-A073-9B131BAC21E3}" type="slidenum">
              <a:rPr lang="es-ES" sz="1200" smtClean="0">
                <a:solidFill>
                  <a:srgbClr val="000000"/>
                </a:solidFill>
                <a:latin typeface="Calibri" pitchFamily="34" charset="0"/>
              </a:rPr>
              <a:pPr eaLnBrk="1" hangingPunct="1"/>
              <a:t>120</a:t>
            </a:fld>
            <a:endParaRPr lang="es-ES" sz="1200" dirty="0" smtClean="0">
              <a:solidFill>
                <a:srgbClr val="000000"/>
              </a:solidFill>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a:p>
            <a:pPr eaLnBrk="1" hangingPunct="1"/>
            <a:endParaRPr lang="es-ES" dirty="0" smtClean="0"/>
          </a:p>
        </p:txBody>
      </p:sp>
    </p:spTree>
    <p:extLst>
      <p:ext uri="{BB962C8B-B14F-4D97-AF65-F5344CB8AC3E}">
        <p14:creationId xmlns:p14="http://schemas.microsoft.com/office/powerpoint/2010/main" val="35064053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EA737F6-E202-45C5-B216-F8AD0287397E}"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121</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extLst>
      <p:ext uri="{BB962C8B-B14F-4D97-AF65-F5344CB8AC3E}">
        <p14:creationId xmlns:p14="http://schemas.microsoft.com/office/powerpoint/2010/main" val="6342245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124</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81305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7DB902C-724F-438D-93B9-D1A1CA07C3D6}" type="slidenum">
              <a:rPr lang="es-ES" smtClean="0"/>
              <a:pPr/>
              <a:t>125</a:t>
            </a:fld>
            <a:endParaRPr lang="es-ES"/>
          </a:p>
        </p:txBody>
      </p:sp>
    </p:spTree>
    <p:extLst>
      <p:ext uri="{BB962C8B-B14F-4D97-AF65-F5344CB8AC3E}">
        <p14:creationId xmlns:p14="http://schemas.microsoft.com/office/powerpoint/2010/main" val="9092128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0A88191-5744-478B-8886-F1CE52E21026}" type="slidenum">
              <a:rPr lang="es-ES" smtClean="0">
                <a:solidFill>
                  <a:srgbClr val="000000"/>
                </a:solidFill>
              </a:rPr>
              <a:pPr/>
              <a:t>126</a:t>
            </a:fld>
            <a:endParaRPr lang="es-ES" smtClean="0">
              <a:solidFill>
                <a:srgbClr val="000000"/>
              </a:solidFill>
            </a:endParaRPr>
          </a:p>
        </p:txBody>
      </p:sp>
      <p:sp>
        <p:nvSpPr>
          <p:cNvPr id="167939" name="Rectangle 2"/>
          <p:cNvSpPr>
            <a:spLocks noGrp="1" noRot="1" noChangeAspect="1" noChangeArrowheads="1" noTextEdit="1"/>
          </p:cNvSpPr>
          <p:nvPr>
            <p:ph type="sldImg"/>
          </p:nvPr>
        </p:nvSpPr>
        <p:spPr>
          <a:xfrm>
            <a:off x="911225" y="742950"/>
            <a:ext cx="4959350" cy="3719513"/>
          </a:xfrm>
          <a:ln/>
        </p:spPr>
      </p:sp>
      <p:sp>
        <p:nvSpPr>
          <p:cNvPr id="167940" name="Rectangle 3"/>
          <p:cNvSpPr>
            <a:spLocks noGrp="1" noChangeArrowheads="1"/>
          </p:cNvSpPr>
          <p:nvPr>
            <p:ph type="body" idx="1"/>
          </p:nvPr>
        </p:nvSpPr>
        <p:spPr>
          <a:xfrm>
            <a:off x="904875" y="4710113"/>
            <a:ext cx="4972050" cy="4465637"/>
          </a:xfrm>
          <a:noFill/>
          <a:ln/>
        </p:spPr>
        <p:txBody>
          <a:bodyPr/>
          <a:lstStyle/>
          <a:p>
            <a:pPr eaLnBrk="1" hangingPunct="1"/>
            <a:endParaRPr lang="es-ES" smtClean="0"/>
          </a:p>
        </p:txBody>
      </p:sp>
    </p:spTree>
    <p:extLst>
      <p:ext uri="{BB962C8B-B14F-4D97-AF65-F5344CB8AC3E}">
        <p14:creationId xmlns:p14="http://schemas.microsoft.com/office/powerpoint/2010/main" val="30833673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xfrm>
            <a:off x="990600" y="766763"/>
            <a:ext cx="4957763" cy="3719512"/>
          </a:xfrm>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
        <p:nvSpPr>
          <p:cNvPr id="95236" name="3 Marcador de número de diapositiva"/>
          <p:cNvSpPr>
            <a:spLocks noGrp="1"/>
          </p:cNvSpPr>
          <p:nvPr>
            <p:ph type="sldNum" sz="quarter" idx="5"/>
          </p:nvPr>
        </p:nvSpPr>
        <p:spPr/>
        <p:txBody>
          <a:bodyPr/>
          <a:lstStyle/>
          <a:p>
            <a:pPr>
              <a:defRPr/>
            </a:pPr>
            <a:fld id="{B2790640-CA1A-4E07-ABC6-93BAF2033778}" type="slidenum">
              <a:rPr lang="es-ES" smtClean="0">
                <a:solidFill>
                  <a:srgbClr val="000000"/>
                </a:solidFill>
              </a:rPr>
              <a:pPr>
                <a:defRPr/>
              </a:pPr>
              <a:t>127</a:t>
            </a:fld>
            <a:endParaRPr lang="es-ES" dirty="0" smtClean="0">
              <a:solidFill>
                <a:srgbClr val="000000"/>
              </a:solidFill>
            </a:endParaRPr>
          </a:p>
        </p:txBody>
      </p:sp>
    </p:spTree>
    <p:extLst>
      <p:ext uri="{BB962C8B-B14F-4D97-AF65-F5344CB8AC3E}">
        <p14:creationId xmlns:p14="http://schemas.microsoft.com/office/powerpoint/2010/main" val="38141382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pitchFamily="34" charset="0"/>
              </a:defRPr>
            </a:lvl1pPr>
            <a:lvl2pPr marL="742950" indent="-285750" defTabSz="915988" eaLnBrk="0" hangingPunct="0">
              <a:defRPr sz="2400">
                <a:solidFill>
                  <a:schemeClr val="tx1"/>
                </a:solidFill>
                <a:latin typeface="Arial" pitchFamily="34" charset="0"/>
              </a:defRPr>
            </a:lvl2pPr>
            <a:lvl3pPr marL="1143000" indent="-228600" defTabSz="915988" eaLnBrk="0" hangingPunct="0">
              <a:defRPr sz="2400">
                <a:solidFill>
                  <a:schemeClr val="tx1"/>
                </a:solidFill>
                <a:latin typeface="Arial" pitchFamily="34" charset="0"/>
              </a:defRPr>
            </a:lvl3pPr>
            <a:lvl4pPr marL="1600200" indent="-228600" defTabSz="915988" eaLnBrk="0" hangingPunct="0">
              <a:defRPr sz="2400">
                <a:solidFill>
                  <a:schemeClr val="tx1"/>
                </a:solidFill>
                <a:latin typeface="Arial" pitchFamily="34" charset="0"/>
              </a:defRPr>
            </a:lvl4pPr>
            <a:lvl5pPr marL="2057400" indent="-228600" defTabSz="915988" eaLnBrk="0" hangingPunct="0">
              <a:defRPr sz="2400">
                <a:solidFill>
                  <a:schemeClr val="tx1"/>
                </a:solidFill>
                <a:latin typeface="Arial" pitchFamily="34" charset="0"/>
              </a:defRPr>
            </a:lvl5pPr>
            <a:lvl6pPr marL="2514600" indent="-228600" defTabSz="915988" eaLnBrk="0" fontAlgn="base" hangingPunct="0">
              <a:spcBef>
                <a:spcPct val="0"/>
              </a:spcBef>
              <a:spcAft>
                <a:spcPct val="0"/>
              </a:spcAft>
              <a:defRPr sz="2400">
                <a:solidFill>
                  <a:schemeClr val="tx1"/>
                </a:solidFill>
                <a:latin typeface="Arial" pitchFamily="34" charset="0"/>
              </a:defRPr>
            </a:lvl6pPr>
            <a:lvl7pPr marL="2971800" indent="-228600" defTabSz="915988" eaLnBrk="0" fontAlgn="base" hangingPunct="0">
              <a:spcBef>
                <a:spcPct val="0"/>
              </a:spcBef>
              <a:spcAft>
                <a:spcPct val="0"/>
              </a:spcAft>
              <a:defRPr sz="2400">
                <a:solidFill>
                  <a:schemeClr val="tx1"/>
                </a:solidFill>
                <a:latin typeface="Arial" pitchFamily="34" charset="0"/>
              </a:defRPr>
            </a:lvl7pPr>
            <a:lvl8pPr marL="3429000" indent="-228600" defTabSz="915988" eaLnBrk="0" fontAlgn="base" hangingPunct="0">
              <a:spcBef>
                <a:spcPct val="0"/>
              </a:spcBef>
              <a:spcAft>
                <a:spcPct val="0"/>
              </a:spcAft>
              <a:defRPr sz="2400">
                <a:solidFill>
                  <a:schemeClr val="tx1"/>
                </a:solidFill>
                <a:latin typeface="Arial" pitchFamily="34" charset="0"/>
              </a:defRPr>
            </a:lvl8pPr>
            <a:lvl9pPr marL="3886200" indent="-228600" defTabSz="915988" eaLnBrk="0" fontAlgn="base" hangingPunct="0">
              <a:spcBef>
                <a:spcPct val="0"/>
              </a:spcBef>
              <a:spcAft>
                <a:spcPct val="0"/>
              </a:spcAft>
              <a:defRPr sz="2400">
                <a:solidFill>
                  <a:schemeClr val="tx1"/>
                </a:solidFill>
                <a:latin typeface="Arial"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EFDF6AB6-FE10-4D4C-A073-9B131BAC21E3}" type="slidenum">
              <a:rPr kumimoji="0" lang="es-E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128</a:t>
            </a:fld>
            <a:endParaRPr kumimoji="0" lang="es-E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err="1" smtClean="0">
                <a:solidFill>
                  <a:schemeClr val="tx1"/>
                </a:solidFill>
                <a:effectLst/>
                <a:latin typeface="Calibri" pitchFamily="34" charset="0"/>
                <a:ea typeface="+mn-ea"/>
                <a:cs typeface="+mn-cs"/>
              </a:rPr>
              <a:t>Figura</a:t>
            </a:r>
            <a:r>
              <a:rPr lang="en-US" sz="1200" b="0" i="0" kern="1200" dirty="0" smtClean="0">
                <a:solidFill>
                  <a:schemeClr val="tx1"/>
                </a:solidFill>
                <a:effectLst/>
                <a:latin typeface="Calibri" pitchFamily="34" charset="0"/>
                <a:ea typeface="+mn-ea"/>
                <a:cs typeface="+mn-cs"/>
              </a:rPr>
              <a:t> 11.36 del</a:t>
            </a:r>
            <a:r>
              <a:rPr lang="en-US" sz="1200" b="0" i="0" kern="1200" baseline="0" dirty="0" smtClean="0">
                <a:solidFill>
                  <a:schemeClr val="tx1"/>
                </a:solidFill>
                <a:effectLst/>
                <a:latin typeface="Calibri" pitchFamily="34" charset="0"/>
                <a:ea typeface="+mn-ea"/>
                <a:cs typeface="+mn-cs"/>
              </a:rPr>
              <a:t> Griffiths 8</a:t>
            </a:r>
            <a:r>
              <a:rPr lang="en-US" sz="1200" b="0" i="0" kern="1200" baseline="30000" dirty="0" smtClean="0">
                <a:solidFill>
                  <a:schemeClr val="tx1"/>
                </a:solidFill>
                <a:effectLst/>
                <a:latin typeface="Calibri" pitchFamily="34" charset="0"/>
                <a:ea typeface="+mn-ea"/>
                <a:cs typeface="+mn-cs"/>
              </a:rPr>
              <a:t>th</a:t>
            </a:r>
            <a:r>
              <a:rPr lang="en-US" sz="1200" b="0" i="0" kern="1200" baseline="0" dirty="0" smtClean="0">
                <a:solidFill>
                  <a:schemeClr val="tx1"/>
                </a:solidFill>
                <a:effectLst/>
                <a:latin typeface="Calibri" pitchFamily="34" charset="0"/>
                <a:ea typeface="+mn-ea"/>
                <a:cs typeface="+mn-cs"/>
              </a:rPr>
              <a:t> </a:t>
            </a:r>
            <a:r>
              <a:rPr lang="en-US" sz="1200" b="0" i="0" kern="1200" baseline="0" dirty="0" err="1" smtClean="0">
                <a:solidFill>
                  <a:schemeClr val="tx1"/>
                </a:solidFill>
                <a:effectLst/>
                <a:latin typeface="Calibri" pitchFamily="34" charset="0"/>
                <a:ea typeface="+mn-ea"/>
                <a:cs typeface="+mn-cs"/>
              </a:rPr>
              <a:t>ed</a:t>
            </a:r>
            <a:endParaRPr lang="es-ES" dirty="0" smtClean="0"/>
          </a:p>
        </p:txBody>
      </p:sp>
    </p:spTree>
    <p:extLst>
      <p:ext uri="{BB962C8B-B14F-4D97-AF65-F5344CB8AC3E}">
        <p14:creationId xmlns:p14="http://schemas.microsoft.com/office/powerpoint/2010/main" val="106070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dirty="0" smtClean="0"/>
              <a:t>Haga clic para modificar el estilo de título del patrón</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B85E0261-C597-42C9-B8B6-42530EB354A6}" type="slidenum">
              <a:rPr lang="es-ES"/>
              <a:pPr/>
              <a:t>‹Nº›</a:t>
            </a:fld>
            <a:endParaRPr lang="es-ES"/>
          </a:p>
        </p:txBody>
      </p:sp>
    </p:spTree>
    <p:extLst>
      <p:ext uri="{BB962C8B-B14F-4D97-AF65-F5344CB8AC3E}">
        <p14:creationId xmlns:p14="http://schemas.microsoft.com/office/powerpoint/2010/main" val="169981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xfrm>
            <a:off x="7010908" y="6561138"/>
            <a:ext cx="2133600" cy="476250"/>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8A84B6-3647-4918-B743-2495ADF20951}" type="slidenum">
              <a:rPr kumimoji="0" lang="es-E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428677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9FECD96F-1ADB-4692-84F7-89512202B8B8}" type="slidenum">
              <a:rPr lang="es-ES"/>
              <a:pPr/>
              <a:t>‹Nº›</a:t>
            </a:fld>
            <a:endParaRPr lang="es-ES"/>
          </a:p>
        </p:txBody>
      </p:sp>
    </p:spTree>
    <p:extLst>
      <p:ext uri="{BB962C8B-B14F-4D97-AF65-F5344CB8AC3E}">
        <p14:creationId xmlns:p14="http://schemas.microsoft.com/office/powerpoint/2010/main" val="80908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04B33-62ED-451B-A6FF-885C571C829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8955311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imágenes prediseñadas"/>
          <p:cNvSpPr>
            <a:spLocks noGrp="1"/>
          </p:cNvSpPr>
          <p:nvPr>
            <p:ph type="clipArt" sz="half" idx="2"/>
          </p:nvPr>
        </p:nvSpPr>
        <p:spPr>
          <a:xfrm>
            <a:off x="4648200" y="1600200"/>
            <a:ext cx="4038600" cy="4525963"/>
          </a:xfrm>
        </p:spPr>
        <p:txBody>
          <a:bodyPr/>
          <a:lstStyle/>
          <a:p>
            <a:pPr lvl="0"/>
            <a:endParaRPr lang="es-E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8DD323-743D-4E0E-BB6B-3E0097C38E6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1296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itchFamily="34" charset="0"/>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itchFamily="34" charset="0"/>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itchFamily="34" charset="0"/>
              </a:defRPr>
            </a:lvl1pPr>
          </a:lstStyle>
          <a:p>
            <a:pPr>
              <a:defRPr/>
            </a:pPr>
            <a:fld id="{9A31ECE1-AE38-41D9-98D1-C0C9469EA42C}" type="slidenum">
              <a:rPr lang="es-ES" smtClean="0">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304199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itchFamily="34" charset="0"/>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itchFamily="34" charset="0"/>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itchFamily="34" charset="0"/>
              </a:defRPr>
            </a:lvl1pPr>
          </a:lstStyle>
          <a:p>
            <a:pPr>
              <a:defRPr/>
            </a:pPr>
            <a:fld id="{9A31ECE1-AE38-41D9-98D1-C0C9469EA42C}" type="slidenum">
              <a:rPr lang="es-ES" smtClean="0">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8927829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31ECE1-AE38-41D9-98D1-C0C9469EA42C}" type="slidenum">
              <a:rPr kumimoji="0" lang="es-ES" sz="14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8704274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59AF28-F90B-4866-963B-910F273816B0}" type="slidenum">
              <a:rPr kumimoji="0" lang="es-ES" sz="14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53188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31ECE1-AE38-41D9-98D1-C0C9469EA42C}" type="slidenum">
              <a:rPr kumimoji="0" lang="es-ES" sz="14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7458239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dirty="0" smtClean="0"/>
              <a:t>Haga clic para cambiar el estilo de título	</a:t>
            </a:r>
          </a:p>
        </p:txBody>
      </p:sp>
      <p:sp>
        <p:nvSpPr>
          <p:cNvPr id="2051" name="Rectangle 3"/>
          <p:cNvSpPr>
            <a:spLocks noGrp="1" noChangeArrowheads="1"/>
          </p:cNvSpPr>
          <p:nvPr>
            <p:ph type="body" idx="1"/>
          </p:nvPr>
        </p:nvSpPr>
        <p:spPr bwMode="auto">
          <a:xfrm>
            <a:off x="250825" y="14128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7019925"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alibri" panose="020F0502020204030204" pitchFamily="34" charset="0"/>
              </a:defRPr>
            </a:lvl1pPr>
          </a:lstStyle>
          <a:p>
            <a:fld id="{50369224-3ADE-4FE8-B553-F12CF223322E}" type="slidenum">
              <a:rPr lang="es-ES" smtClean="0"/>
              <a:pPr/>
              <a:t>‹Nº›</a:t>
            </a:fld>
            <a:endParaRPr lang="es-ES" dirty="0"/>
          </a:p>
        </p:txBody>
      </p:sp>
      <p:cxnSp>
        <p:nvCxnSpPr>
          <p:cNvPr id="8" name="7 Conector recto"/>
          <p:cNvCxnSpPr/>
          <p:nvPr userDrawn="1"/>
        </p:nvCxnSpPr>
        <p:spPr>
          <a:xfrm>
            <a:off x="365" y="1160463"/>
            <a:ext cx="9144001"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5" r:id="rId1"/>
    <p:sldLayoutId id="2147483925" r:id="rId2"/>
    <p:sldLayoutId id="2147483926" r:id="rId3"/>
    <p:sldLayoutId id="2147483927" r:id="rId4"/>
    <p:sldLayoutId id="2147483792" r:id="rId5"/>
    <p:sldLayoutId id="2147483796" r:id="rId6"/>
    <p:sldLayoutId id="2147483916" r:id="rId7"/>
    <p:sldLayoutId id="2147483928" r:id="rId8"/>
    <p:sldLayoutId id="2147483924" r:id="rId9"/>
  </p:sldLayoutIdLst>
  <p:timing>
    <p:tnLst>
      <p:par>
        <p:cTn id="1" dur="indefinite" restart="never" nodeType="tmRoot"/>
      </p:par>
    </p:tnLst>
  </p:timing>
  <p:hf hdr="0" ftr="0" dt="0"/>
  <p:txStyles>
    <p:titleStyle>
      <a:lvl1pPr algn="ctr" rtl="0" eaLnBrk="0" fontAlgn="base" hangingPunct="0">
        <a:spcBef>
          <a:spcPct val="0"/>
        </a:spcBef>
        <a:spcAft>
          <a:spcPct val="0"/>
        </a:spcAft>
        <a:defRPr sz="4000">
          <a:solidFill>
            <a:srgbClr val="0000CC"/>
          </a:solidFill>
          <a:latin typeface="Calibri" pitchFamily="34" charset="0"/>
          <a:ea typeface="Calibri" panose="020F0502020204030204" pitchFamily="34" charset="0"/>
          <a:cs typeface="Calibri" pitchFamily="34" charset="0"/>
        </a:defRPr>
      </a:lvl1pPr>
      <a:lvl2pPr algn="ctr" rtl="0" eaLnBrk="0" fontAlgn="base" hangingPunct="0">
        <a:spcBef>
          <a:spcPct val="0"/>
        </a:spcBef>
        <a:spcAft>
          <a:spcPct val="0"/>
        </a:spcAft>
        <a:defRPr sz="4000">
          <a:solidFill>
            <a:srgbClr val="0000CC"/>
          </a:solidFill>
          <a:latin typeface="Calibri" panose="020F0502020204030204" pitchFamily="34" charset="0"/>
          <a:ea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000">
          <a:solidFill>
            <a:srgbClr val="0000CC"/>
          </a:solidFill>
          <a:latin typeface="Calibri" panose="020F0502020204030204" pitchFamily="34" charset="0"/>
          <a:ea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000">
          <a:solidFill>
            <a:srgbClr val="0000CC"/>
          </a:solidFill>
          <a:latin typeface="Calibri" panose="020F0502020204030204" pitchFamily="34" charset="0"/>
          <a:ea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000">
          <a:solidFill>
            <a:srgbClr val="0000CC"/>
          </a:solidFill>
          <a:latin typeface="Calibri" panose="020F0502020204030204" pitchFamily="34" charset="0"/>
          <a:ea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66700" indent="-266700" algn="l" rtl="0" eaLnBrk="0" fontAlgn="base" hangingPunct="0">
        <a:spcBef>
          <a:spcPct val="20000"/>
        </a:spcBef>
        <a:spcAft>
          <a:spcPct val="0"/>
        </a:spcAft>
        <a:buClr>
          <a:srgbClr val="FF0000"/>
        </a:buClr>
        <a:buFont typeface="Wingdings" panose="05000000000000000000" pitchFamily="2" charset="2"/>
        <a:buChar char="§"/>
        <a:defRPr sz="2400">
          <a:solidFill>
            <a:schemeClr val="tx1"/>
          </a:solidFill>
          <a:latin typeface="Calibri" panose="020F0502020204030204" pitchFamily="34" charset="0"/>
          <a:ea typeface="+mn-ea"/>
          <a:cs typeface="+mn-cs"/>
        </a:defRPr>
      </a:lvl1pPr>
      <a:lvl2pPr marL="533400" indent="-266700" algn="l" rtl="0" eaLnBrk="0" fontAlgn="base" hangingPunct="0">
        <a:spcBef>
          <a:spcPct val="20000"/>
        </a:spcBef>
        <a:spcAft>
          <a:spcPct val="0"/>
        </a:spcAft>
        <a:buClr>
          <a:srgbClr val="00B050"/>
        </a:buClr>
        <a:buFont typeface="Wingdings" panose="05000000000000000000" pitchFamily="2" charset="2"/>
        <a:buChar char="§"/>
        <a:defRPr sz="2400">
          <a:solidFill>
            <a:schemeClr val="tx1"/>
          </a:solidFill>
          <a:latin typeface="Calibri" panose="020F0502020204030204" pitchFamily="34" charset="0"/>
        </a:defRPr>
      </a:lvl2pPr>
      <a:lvl3pPr marL="812800" indent="-279400" algn="l" rtl="0" eaLnBrk="0" fontAlgn="base" hangingPunct="0">
        <a:spcBef>
          <a:spcPct val="20000"/>
        </a:spcBef>
        <a:spcAft>
          <a:spcPct val="0"/>
        </a:spcAft>
        <a:buClr>
          <a:srgbClr val="0000CC"/>
        </a:buClr>
        <a:buFont typeface="Wingdings" panose="05000000000000000000" pitchFamily="2" charset="2"/>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4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4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508" cy="116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dirty="0" smtClean="0"/>
              <a:t>Haga clic para cambiar el estilo de título	</a:t>
            </a:r>
          </a:p>
        </p:txBody>
      </p:sp>
      <p:sp>
        <p:nvSpPr>
          <p:cNvPr id="1027" name="Rectangle 3"/>
          <p:cNvSpPr>
            <a:spLocks noGrp="1" noChangeArrowheads="1"/>
          </p:cNvSpPr>
          <p:nvPr>
            <p:ph type="body" idx="1"/>
          </p:nvPr>
        </p:nvSpPr>
        <p:spPr bwMode="auto">
          <a:xfrm>
            <a:off x="251520" y="14127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7010908" y="656134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94B6F44-ADBF-41DE-B028-837F29E45381}" type="slidenum">
              <a:rPr lang="es-ES"/>
              <a:pPr>
                <a:defRPr/>
              </a:pPr>
              <a:t>‹Nº›</a:t>
            </a:fld>
            <a:endParaRPr lang="es-ES"/>
          </a:p>
        </p:txBody>
      </p:sp>
      <p:cxnSp>
        <p:nvCxnSpPr>
          <p:cNvPr id="8" name="7 Conector recto"/>
          <p:cNvCxnSpPr/>
          <p:nvPr userDrawn="1"/>
        </p:nvCxnSpPr>
        <p:spPr>
          <a:xfrm>
            <a:off x="0" y="1160748"/>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136554"/>
      </p:ext>
    </p:extLst>
  </p:cSld>
  <p:clrMap bg1="lt1" tx1="dk1" bg2="lt2" tx2="dk2" accent1="accent1" accent2="accent2" accent3="accent3" accent4="accent4" accent5="accent5" accent6="accent6" hlink="hlink" folHlink="folHlink"/>
  <p:sldLayoutIdLst>
    <p:sldLayoutId id="2147483930" r:id="rId1"/>
  </p:sldLayoutIdLst>
  <p:timing>
    <p:tnLst>
      <p:par>
        <p:cTn id="1" dur="indefinite" restart="never" nodeType="tmRoot"/>
      </p:par>
    </p:tnLst>
  </p:timing>
  <p:hf hdr="0" ftr="0" dt="0"/>
  <p:txStyles>
    <p:titleStyle>
      <a:lvl1pPr algn="ctr" rtl="0" eaLnBrk="0" fontAlgn="base" hangingPunct="0">
        <a:lnSpc>
          <a:spcPts val="4000"/>
        </a:lnSpc>
        <a:spcBef>
          <a:spcPct val="0"/>
        </a:spcBef>
        <a:spcAft>
          <a:spcPct val="0"/>
        </a:spcAft>
        <a:defRPr sz="4000">
          <a:solidFill>
            <a:srgbClr val="0000CC"/>
          </a:solidFill>
          <a:latin typeface="Calibri" pitchFamily="34" charset="0"/>
          <a:ea typeface="+mj-ea"/>
          <a:cs typeface="Calibri"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270000" indent="-266700" algn="l" rtl="0" eaLnBrk="0" fontAlgn="base" hangingPunct="0">
        <a:spcBef>
          <a:spcPts val="600"/>
        </a:spcBef>
        <a:spcAft>
          <a:spcPct val="0"/>
        </a:spcAft>
        <a:buClr>
          <a:srgbClr val="FF0000"/>
        </a:buClr>
        <a:buFont typeface="Wingdings" pitchFamily="2" charset="2"/>
        <a:buChar char="§"/>
        <a:defRPr sz="2400">
          <a:solidFill>
            <a:schemeClr val="tx1"/>
          </a:solidFill>
          <a:latin typeface="+mn-lt"/>
          <a:ea typeface="+mn-ea"/>
          <a:cs typeface="+mn-cs"/>
        </a:defRPr>
      </a:lvl1pPr>
      <a:lvl2pPr marL="540000" indent="-270000" algn="l" rtl="0" eaLnBrk="0" fontAlgn="base" hangingPunct="0">
        <a:spcBef>
          <a:spcPts val="600"/>
        </a:spcBef>
        <a:spcAft>
          <a:spcPct val="0"/>
        </a:spcAft>
        <a:buClr>
          <a:srgbClr val="00B050"/>
        </a:buClr>
        <a:buFont typeface="Wingdings" pitchFamily="2" charset="2"/>
        <a:buChar char="§"/>
        <a:defRPr sz="2400">
          <a:solidFill>
            <a:schemeClr val="tx1"/>
          </a:solidFill>
          <a:latin typeface="+mn-lt"/>
        </a:defRPr>
      </a:lvl2pPr>
      <a:lvl3pPr marL="810000" indent="-269875" algn="l" rtl="0" eaLnBrk="0" fontAlgn="base" hangingPunct="0">
        <a:spcBef>
          <a:spcPts val="600"/>
        </a:spcBef>
        <a:spcAft>
          <a:spcPct val="0"/>
        </a:spcAft>
        <a:buClr>
          <a:srgbClr val="0000CC"/>
        </a:buClr>
        <a:buFont typeface="Wingdings" pitchFamily="2" charset="2"/>
        <a:buChar char="§"/>
        <a:defRPr sz="2400">
          <a:solidFill>
            <a:schemeClr val="tx1"/>
          </a:solidFill>
          <a:latin typeface="+mn-lt"/>
        </a:defRPr>
      </a:lvl3pPr>
      <a:lvl4pPr marL="1080000" indent="-270000" algn="l" rtl="0" eaLnBrk="0" fontAlgn="base" hangingPunct="0">
        <a:spcBef>
          <a:spcPts val="600"/>
        </a:spcBef>
        <a:spcAft>
          <a:spcPct val="0"/>
        </a:spcAft>
        <a:buClr>
          <a:srgbClr val="CC0099"/>
        </a:buClr>
        <a:buFont typeface="Wingdings" pitchFamily="2" charset="2"/>
        <a:buChar char="§"/>
        <a:defRPr sz="2400">
          <a:solidFill>
            <a:schemeClr val="tx1"/>
          </a:solidFill>
          <a:latin typeface="+mn-lt"/>
        </a:defRPr>
      </a:lvl4pPr>
      <a:lvl5pPr marL="1350000" indent="-270000" algn="l" rtl="0" eaLnBrk="0" fontAlgn="base" hangingPunct="0">
        <a:spcBef>
          <a:spcPts val="600"/>
        </a:spcBef>
        <a:spcAft>
          <a:spcPct val="0"/>
        </a:spcAft>
        <a:buClr>
          <a:srgbClr val="FFC000"/>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www.ncbi.nlm.nih.gov/pmc/articles/PMC3311535/"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hyperlink" Target="http://www.bioinformatics.org/sms2/"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10244" name="Rectangle 4"/>
          <p:cNvSpPr>
            <a:spLocks noChangeArrowheads="1"/>
          </p:cNvSpPr>
          <p:nvPr/>
        </p:nvSpPr>
        <p:spPr bwMode="auto">
          <a:xfrm>
            <a:off x="439738" y="1585913"/>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buClr>
                <a:srgbClr val="FF00CC"/>
              </a:buClr>
              <a:buSzPct val="70000"/>
              <a:buFont typeface="Wingdings 3" panose="05040102010807070707" pitchFamily="18" charset="2"/>
              <a:buNone/>
            </a:pPr>
            <a:r>
              <a:rPr lang="es-ES_tradnl" sz="4000" dirty="0">
                <a:solidFill>
                  <a:srgbClr val="0000CC"/>
                </a:solidFill>
              </a:rPr>
              <a:t>Problemas resueltos</a:t>
            </a: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Ingeniería Genética</a:t>
            </a: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Grado en Biotecnología, UMH</a:t>
            </a: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Curso </a:t>
            </a:r>
            <a:r>
              <a:rPr lang="es-ES_tradnl" sz="4000" dirty="0" smtClean="0">
                <a:solidFill>
                  <a:srgbClr val="0000CC"/>
                </a:solidFill>
              </a:rPr>
              <a:t>2015-16</a:t>
            </a:r>
            <a:endParaRPr lang="es-ES_tradnl" sz="4000" dirty="0">
              <a:solidFill>
                <a:srgbClr val="0000CC"/>
              </a:solidFill>
            </a:endParaRP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Profesor: José Luis Micol Molina</a:t>
            </a: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a:t>
            </a:fld>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Rectángulo"/>
          <p:cNvSpPr>
            <a:spLocks noChangeArrowheads="1"/>
          </p:cNvSpPr>
          <p:nvPr/>
        </p:nvSpPr>
        <p:spPr bwMode="auto">
          <a:xfrm>
            <a:off x="0" y="4017711"/>
            <a:ext cx="9041631" cy="1763713"/>
          </a:xfrm>
          <a:prstGeom prst="rect">
            <a:avLst/>
          </a:prstGeom>
          <a:solidFill>
            <a:schemeClr val="bg1"/>
          </a:solidFill>
          <a:ln w="9525" algn="ctr">
            <a:solidFill>
              <a:schemeClr val="bg1"/>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sz="2900" b="1" dirty="0" smtClean="0">
              <a:latin typeface="Courier New" panose="02070309020205020404" pitchFamily="49" charset="0"/>
              <a:cs typeface="Courier New" panose="02070309020205020404" pitchFamily="49" charset="0"/>
            </a:endParaRPr>
          </a:p>
          <a:p>
            <a:r>
              <a:rPr lang="en-US" sz="2600" b="1" dirty="0" smtClean="0">
                <a:latin typeface="Courier New" panose="02070309020205020404" pitchFamily="49" charset="0"/>
                <a:cs typeface="Courier New" panose="02070309020205020404" pitchFamily="49" charset="0"/>
              </a:rPr>
              <a:t> </a:t>
            </a:r>
            <a:r>
              <a:rPr lang="en-US" sz="2600" b="1" baseline="-25000" dirty="0">
                <a:latin typeface="Courier New" panose="02070309020205020404" pitchFamily="49" charset="0"/>
                <a:cs typeface="Courier New" panose="02070309020205020404" pitchFamily="49" charset="0"/>
              </a:rPr>
              <a:t> </a:t>
            </a:r>
            <a:r>
              <a:rPr lang="en-US" sz="2600" b="1" dirty="0">
                <a:latin typeface="Courier New" panose="02070309020205020404" pitchFamily="49" charset="0"/>
                <a:cs typeface="Courier New" panose="02070309020205020404" pitchFamily="49" charset="0"/>
              </a:rPr>
              <a:t>5'-UGGUGGUGGUGGUGGUGG-3'</a:t>
            </a:r>
            <a:r>
              <a:rPr lang="en-US" sz="2600" b="1" dirty="0" smtClean="0">
                <a:latin typeface="Courier New" panose="02070309020205020404" pitchFamily="49" charset="0"/>
                <a:cs typeface="Courier New" panose="02070309020205020404" pitchFamily="49" charset="0"/>
              </a:rPr>
              <a:t> </a:t>
            </a:r>
            <a:r>
              <a:rPr lang="en-US" sz="2600" b="1" dirty="0" err="1">
                <a:cs typeface="Courier New" panose="02070309020205020404" pitchFamily="49" charset="0"/>
              </a:rPr>
              <a:t>ARNm</a:t>
            </a:r>
            <a:endParaRPr lang="en-US" sz="2600" b="1" dirty="0">
              <a:cs typeface="Courier New" panose="02070309020205020404" pitchFamily="49" charset="0"/>
            </a:endParaRPr>
          </a:p>
          <a:p>
            <a:r>
              <a:rPr lang="en-US" sz="2600" b="1" dirty="0" smtClean="0">
                <a:latin typeface="Courier New" panose="02070309020205020404" pitchFamily="49" charset="0"/>
                <a:cs typeface="Courier New" panose="02070309020205020404" pitchFamily="49" charset="0"/>
              </a:rPr>
              <a:t> </a:t>
            </a:r>
            <a:r>
              <a:rPr lang="en-US" sz="2600" b="1" baseline="-25000" dirty="0">
                <a:latin typeface="Courier New" panose="02070309020205020404" pitchFamily="49" charset="0"/>
                <a:cs typeface="Courier New" panose="02070309020205020404" pitchFamily="49" charset="0"/>
              </a:rPr>
              <a:t> </a:t>
            </a:r>
            <a:r>
              <a:rPr lang="en-US" sz="2600" b="1" dirty="0" smtClean="0">
                <a:latin typeface="Courier New" panose="02070309020205020404" pitchFamily="49" charset="0"/>
                <a:cs typeface="Courier New" panose="02070309020205020404" pitchFamily="49" charset="0"/>
              </a:rPr>
              <a:t>5'-CCACCACCACCACCACCA-3' </a:t>
            </a:r>
            <a:r>
              <a:rPr lang="en-US" sz="2600" b="1" dirty="0">
                <a:cs typeface="Courier New" panose="02070309020205020404" pitchFamily="49" charset="0"/>
              </a:rPr>
              <a:t>ADN </a:t>
            </a:r>
            <a:r>
              <a:rPr lang="en-US" sz="2600" b="1" dirty="0" smtClean="0">
                <a:cs typeface="Courier New" panose="02070309020205020404" pitchFamily="49" charset="0"/>
              </a:rPr>
              <a:t>(</a:t>
            </a:r>
            <a:r>
              <a:rPr lang="en-US" sz="2600" b="1" dirty="0" err="1" smtClean="0">
                <a:cs typeface="Courier New" panose="02070309020205020404" pitchFamily="49" charset="0"/>
              </a:rPr>
              <a:t>cadena</a:t>
            </a:r>
            <a:r>
              <a:rPr lang="en-US" sz="2600" b="1" dirty="0" smtClean="0">
                <a:cs typeface="Courier New" panose="02070309020205020404" pitchFamily="49" charset="0"/>
              </a:rPr>
              <a:t> </a:t>
            </a:r>
            <a:r>
              <a:rPr lang="en-US" sz="2600" b="1" dirty="0" err="1" smtClean="0">
                <a:cs typeface="Courier New" panose="02070309020205020404" pitchFamily="49" charset="0"/>
              </a:rPr>
              <a:t>antisentido</a:t>
            </a:r>
            <a:r>
              <a:rPr lang="en-US" sz="2600" b="1" dirty="0" smtClean="0">
                <a:cs typeface="Courier New" panose="02070309020205020404" pitchFamily="49" charset="0"/>
              </a:rPr>
              <a:t>)</a:t>
            </a:r>
            <a:endParaRPr lang="en-US" sz="2600" b="1" dirty="0">
              <a:cs typeface="Courier New" panose="02070309020205020404" pitchFamily="49" charset="0"/>
            </a:endParaRPr>
          </a:p>
          <a:p>
            <a:r>
              <a:rPr lang="en-US" sz="2600" b="1" dirty="0" smtClean="0">
                <a:latin typeface="Courier New" panose="02070309020205020404" pitchFamily="49" charset="0"/>
                <a:cs typeface="Courier New" panose="02070309020205020404" pitchFamily="49" charset="0"/>
              </a:rPr>
              <a:t> </a:t>
            </a:r>
            <a:r>
              <a:rPr lang="en-US" sz="2600" b="1" baseline="-25000" dirty="0">
                <a:latin typeface="Courier New" panose="02070309020205020404" pitchFamily="49" charset="0"/>
                <a:cs typeface="Courier New" panose="02070309020205020404" pitchFamily="49" charset="0"/>
              </a:rPr>
              <a:t> </a:t>
            </a:r>
            <a:r>
              <a:rPr lang="en-US" sz="2600" b="1" dirty="0" smtClean="0">
                <a:latin typeface="Courier New" panose="02070309020205020404" pitchFamily="49" charset="0"/>
                <a:cs typeface="Courier New" panose="02070309020205020404" pitchFamily="49" charset="0"/>
              </a:rPr>
              <a:t>5'-TGGTGGTGGTGGTGGTGG-3' </a:t>
            </a:r>
            <a:r>
              <a:rPr lang="en-US" sz="2600" b="1" dirty="0">
                <a:cs typeface="Courier New" panose="02070309020205020404" pitchFamily="49" charset="0"/>
              </a:rPr>
              <a:t>ADN </a:t>
            </a:r>
            <a:r>
              <a:rPr lang="en-US" sz="2600" b="1" dirty="0" smtClean="0">
                <a:cs typeface="Courier New" panose="02070309020205020404" pitchFamily="49" charset="0"/>
              </a:rPr>
              <a:t>(</a:t>
            </a:r>
            <a:r>
              <a:rPr lang="en-US" sz="2600" b="1" dirty="0" err="1" smtClean="0">
                <a:cs typeface="Courier New" panose="02070309020205020404" pitchFamily="49" charset="0"/>
              </a:rPr>
              <a:t>cadena</a:t>
            </a:r>
            <a:r>
              <a:rPr lang="en-US" sz="2600" b="1" dirty="0" smtClean="0">
                <a:cs typeface="Courier New" panose="02070309020205020404" pitchFamily="49" charset="0"/>
              </a:rPr>
              <a:t> con </a:t>
            </a:r>
            <a:r>
              <a:rPr lang="en-US" sz="2600" b="1" dirty="0" err="1" smtClean="0">
                <a:cs typeface="Courier New" panose="02070309020205020404" pitchFamily="49" charset="0"/>
              </a:rPr>
              <a:t>sentido</a:t>
            </a:r>
            <a:r>
              <a:rPr lang="en-US" sz="2600" b="1" dirty="0" smtClean="0">
                <a:cs typeface="Courier New" panose="02070309020205020404" pitchFamily="49" charset="0"/>
              </a:rPr>
              <a:t>)</a:t>
            </a:r>
          </a:p>
          <a:p>
            <a:r>
              <a:rPr lang="en-US" sz="2600" dirty="0" err="1" smtClean="0">
                <a:cs typeface="Courier New" panose="02070309020205020404" pitchFamily="49" charset="0"/>
              </a:rPr>
              <a:t>Conviene</a:t>
            </a:r>
            <a:r>
              <a:rPr lang="en-US" sz="2600" dirty="0" smtClean="0">
                <a:cs typeface="Courier New" panose="02070309020205020404" pitchFamily="49" charset="0"/>
              </a:rPr>
              <a:t> </a:t>
            </a:r>
            <a:r>
              <a:rPr lang="en-US" sz="2600" dirty="0" err="1" smtClean="0">
                <a:cs typeface="Courier New" panose="02070309020205020404" pitchFamily="49" charset="0"/>
              </a:rPr>
              <a:t>usar</a:t>
            </a:r>
            <a:r>
              <a:rPr lang="en-US" sz="2600" dirty="0" smtClean="0">
                <a:cs typeface="Courier New" panose="02070309020205020404" pitchFamily="49" charset="0"/>
              </a:rPr>
              <a:t> la </a:t>
            </a:r>
            <a:r>
              <a:rPr lang="en-US" sz="2600" dirty="0" err="1" smtClean="0">
                <a:cs typeface="Courier New" panose="02070309020205020404" pitchFamily="49" charset="0"/>
              </a:rPr>
              <a:t>fuente</a:t>
            </a:r>
            <a:r>
              <a:rPr lang="en-US" sz="2600" dirty="0" smtClean="0">
                <a:cs typeface="Courier New" panose="02070309020205020404" pitchFamily="49" charset="0"/>
              </a:rPr>
              <a:t> no </a:t>
            </a:r>
            <a:r>
              <a:rPr lang="en-US" sz="2600" dirty="0" err="1" smtClean="0">
                <a:cs typeface="Courier New" panose="02070309020205020404" pitchFamily="49" charset="0"/>
              </a:rPr>
              <a:t>proporcional</a:t>
            </a:r>
            <a:r>
              <a:rPr lang="en-US" sz="2600" dirty="0" smtClean="0">
                <a:cs typeface="Courier New" panose="02070309020205020404" pitchFamily="49" charset="0"/>
              </a:rPr>
              <a:t> “Courier New” para </a:t>
            </a:r>
            <a:r>
              <a:rPr lang="en-US" sz="2600" dirty="0" err="1" smtClean="0">
                <a:cs typeface="Courier New" panose="02070309020205020404" pitchFamily="49" charset="0"/>
              </a:rPr>
              <a:t>representar</a:t>
            </a:r>
            <a:r>
              <a:rPr lang="en-US" sz="2600" dirty="0" smtClean="0">
                <a:cs typeface="Courier New" panose="02070309020205020404" pitchFamily="49" charset="0"/>
              </a:rPr>
              <a:t> el ADN</a:t>
            </a:r>
            <a:endParaRPr lang="es-ES" sz="2600" dirty="0">
              <a:cs typeface="Courier New" panose="02070309020205020404" pitchFamily="49" charset="0"/>
            </a:endParaRPr>
          </a:p>
        </p:txBody>
      </p:sp>
      <p:sp>
        <p:nvSpPr>
          <p:cNvPr id="18436" name="5 Rectángulo"/>
          <p:cNvSpPr>
            <a:spLocks noChangeArrowheads="1"/>
          </p:cNvSpPr>
          <p:nvPr/>
        </p:nvSpPr>
        <p:spPr bwMode="auto">
          <a:xfrm>
            <a:off x="0" y="1903776"/>
            <a:ext cx="9142413" cy="1763713"/>
          </a:xfrm>
          <a:prstGeom prst="rect">
            <a:avLst/>
          </a:prstGeom>
          <a:solidFill>
            <a:schemeClr val="bg1"/>
          </a:solidFill>
          <a:ln w="9525" algn="ctr">
            <a:solidFill>
              <a:schemeClr val="bg1"/>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600" b="1" dirty="0" smtClean="0">
                <a:latin typeface="Courier New" panose="02070309020205020404" pitchFamily="49" charset="0"/>
                <a:cs typeface="Courier New" panose="02070309020205020404" pitchFamily="49" charset="0"/>
              </a:rPr>
              <a:t>H</a:t>
            </a:r>
            <a:r>
              <a:rPr lang="en-US" sz="2600" b="1" baseline="-25000" dirty="0" smtClean="0">
                <a:latin typeface="Courier New" panose="02070309020205020404" pitchFamily="49" charset="0"/>
                <a:cs typeface="Courier New" panose="02070309020205020404" pitchFamily="49" charset="0"/>
              </a:rPr>
              <a:t>2</a:t>
            </a:r>
            <a:r>
              <a:rPr lang="en-US" sz="2600" b="1" dirty="0" smtClean="0">
                <a:latin typeface="Courier New" panose="02070309020205020404" pitchFamily="49" charset="0"/>
                <a:cs typeface="Courier New" panose="02070309020205020404" pitchFamily="49" charset="0"/>
              </a:rPr>
              <a:t>N-…-W  </a:t>
            </a:r>
            <a:r>
              <a:rPr lang="en-US" sz="2600" b="1" dirty="0" err="1" smtClean="0">
                <a:latin typeface="Courier New" panose="02070309020205020404" pitchFamily="49" charset="0"/>
                <a:cs typeface="Courier New" panose="02070309020205020404" pitchFamily="49" charset="0"/>
              </a:rPr>
              <a:t>W</a:t>
            </a:r>
            <a:r>
              <a:rPr lang="en-US" sz="2600" b="1" dirty="0" smtClean="0">
                <a:latin typeface="Courier New" panose="02070309020205020404" pitchFamily="49" charset="0"/>
                <a:cs typeface="Courier New" panose="02070309020205020404" pitchFamily="49" charset="0"/>
              </a:rPr>
              <a:t>  </a:t>
            </a:r>
            <a:r>
              <a:rPr lang="en-US" sz="2600" b="1" dirty="0" err="1" smtClean="0">
                <a:latin typeface="Courier New" panose="02070309020205020404" pitchFamily="49" charset="0"/>
                <a:cs typeface="Courier New" panose="02070309020205020404" pitchFamily="49" charset="0"/>
              </a:rPr>
              <a:t>W</a:t>
            </a:r>
            <a:r>
              <a:rPr lang="en-US" sz="2600" b="1" dirty="0" smtClean="0">
                <a:latin typeface="Courier New" panose="02070309020205020404" pitchFamily="49" charset="0"/>
                <a:cs typeface="Courier New" panose="02070309020205020404" pitchFamily="49" charset="0"/>
              </a:rPr>
              <a:t>  </a:t>
            </a:r>
            <a:r>
              <a:rPr lang="en-US" sz="2600" b="1" dirty="0" err="1" smtClean="0">
                <a:latin typeface="Courier New" panose="02070309020205020404" pitchFamily="49" charset="0"/>
                <a:cs typeface="Courier New" panose="02070309020205020404" pitchFamily="49" charset="0"/>
              </a:rPr>
              <a:t>W</a:t>
            </a:r>
            <a:r>
              <a:rPr lang="en-US" sz="2600" b="1" dirty="0" smtClean="0">
                <a:latin typeface="Courier New" panose="02070309020205020404" pitchFamily="49" charset="0"/>
                <a:cs typeface="Courier New" panose="02070309020205020404" pitchFamily="49" charset="0"/>
              </a:rPr>
              <a:t>  </a:t>
            </a:r>
            <a:r>
              <a:rPr lang="en-US" sz="2600" b="1" dirty="0" err="1" smtClean="0">
                <a:latin typeface="Courier New" panose="02070309020205020404" pitchFamily="49" charset="0"/>
                <a:cs typeface="Courier New" panose="02070309020205020404" pitchFamily="49" charset="0"/>
              </a:rPr>
              <a:t>W</a:t>
            </a:r>
            <a:r>
              <a:rPr lang="en-US" sz="2600" b="1" dirty="0" smtClean="0">
                <a:latin typeface="Courier New" panose="02070309020205020404" pitchFamily="49" charset="0"/>
                <a:cs typeface="Courier New" panose="02070309020205020404" pitchFamily="49" charset="0"/>
              </a:rPr>
              <a:t>  W-…-COOH</a:t>
            </a:r>
          </a:p>
          <a:p>
            <a:r>
              <a:rPr lang="en-US" sz="2600" b="1" dirty="0" smtClean="0">
                <a:latin typeface="Courier New" panose="02070309020205020404" pitchFamily="49" charset="0"/>
                <a:cs typeface="Courier New" panose="02070309020205020404" pitchFamily="49" charset="0"/>
              </a:rPr>
              <a:t> </a:t>
            </a:r>
            <a:r>
              <a:rPr lang="en-US" sz="2600" b="1" baseline="-25000" dirty="0" smtClean="0">
                <a:latin typeface="Courier New" panose="02070309020205020404" pitchFamily="49" charset="0"/>
                <a:cs typeface="Courier New" panose="02070309020205020404" pitchFamily="49" charset="0"/>
              </a:rPr>
              <a:t> </a:t>
            </a:r>
            <a:r>
              <a:rPr lang="en-US" sz="2600" b="1" dirty="0" smtClean="0">
                <a:latin typeface="Courier New" panose="02070309020205020404" pitchFamily="49" charset="0"/>
                <a:cs typeface="Courier New" panose="02070309020205020404" pitchFamily="49" charset="0"/>
              </a:rPr>
              <a:t>5'-UGGUGGUGGUGGUGGUGG-3</a:t>
            </a:r>
            <a:r>
              <a:rPr lang="en-US" sz="2600" b="1" dirty="0">
                <a:latin typeface="Courier New" panose="02070309020205020404" pitchFamily="49" charset="0"/>
                <a:cs typeface="Courier New" panose="02070309020205020404" pitchFamily="49" charset="0"/>
              </a:rPr>
              <a:t>'</a:t>
            </a:r>
            <a:r>
              <a:rPr lang="en-US" sz="2600" b="1" dirty="0" smtClean="0">
                <a:latin typeface="Courier New" panose="02070309020205020404" pitchFamily="49" charset="0"/>
                <a:cs typeface="Courier New" panose="02070309020205020404" pitchFamily="49" charset="0"/>
              </a:rPr>
              <a:t> </a:t>
            </a:r>
            <a:r>
              <a:rPr lang="en-US" sz="2600" b="1" dirty="0" err="1" smtClean="0">
                <a:cs typeface="Courier New" panose="02070309020205020404" pitchFamily="49" charset="0"/>
              </a:rPr>
              <a:t>ARNm</a:t>
            </a:r>
            <a:endParaRPr lang="en-US" sz="2600" b="1" dirty="0" smtClean="0">
              <a:cs typeface="Courier New" panose="02070309020205020404" pitchFamily="49" charset="0"/>
            </a:endParaRPr>
          </a:p>
          <a:p>
            <a:r>
              <a:rPr lang="en-US" sz="2600" b="1" dirty="0" smtClean="0">
                <a:latin typeface="Courier New" panose="02070309020205020404" pitchFamily="49" charset="0"/>
                <a:cs typeface="Courier New" panose="02070309020205020404" pitchFamily="49" charset="0"/>
              </a:rPr>
              <a:t> </a:t>
            </a:r>
            <a:r>
              <a:rPr lang="en-US" sz="2600" b="1" baseline="-25000" dirty="0">
                <a:latin typeface="Courier New" panose="02070309020205020404" pitchFamily="49" charset="0"/>
                <a:cs typeface="Courier New" panose="02070309020205020404" pitchFamily="49" charset="0"/>
              </a:rPr>
              <a:t> </a:t>
            </a:r>
            <a:r>
              <a:rPr lang="en-US" sz="2600" b="1" dirty="0" smtClean="0">
                <a:latin typeface="Courier New" panose="02070309020205020404" pitchFamily="49" charset="0"/>
                <a:cs typeface="Courier New" panose="02070309020205020404" pitchFamily="49" charset="0"/>
              </a:rPr>
              <a:t>3'-ACCACCACCACCACCACC-5' </a:t>
            </a:r>
            <a:r>
              <a:rPr lang="en-US" sz="2600" b="1" dirty="0">
                <a:cs typeface="Courier New" panose="02070309020205020404" pitchFamily="49" charset="0"/>
              </a:rPr>
              <a:t>ADN </a:t>
            </a:r>
            <a:r>
              <a:rPr lang="en-US" sz="2600" b="1" dirty="0" smtClean="0">
                <a:cs typeface="Courier New" panose="02070309020205020404" pitchFamily="49" charset="0"/>
              </a:rPr>
              <a:t>(</a:t>
            </a:r>
            <a:r>
              <a:rPr lang="en-US" sz="2600" b="1" dirty="0" err="1" smtClean="0">
                <a:cs typeface="Courier New" panose="02070309020205020404" pitchFamily="49" charset="0"/>
              </a:rPr>
              <a:t>cadena</a:t>
            </a:r>
            <a:r>
              <a:rPr lang="en-US" sz="2600" b="1" dirty="0" smtClean="0">
                <a:cs typeface="Courier New" panose="02070309020205020404" pitchFamily="49" charset="0"/>
              </a:rPr>
              <a:t> </a:t>
            </a:r>
            <a:r>
              <a:rPr lang="en-US" sz="2600" b="1" dirty="0" err="1" smtClean="0">
                <a:cs typeface="Courier New" panose="02070309020205020404" pitchFamily="49" charset="0"/>
              </a:rPr>
              <a:t>antisentido</a:t>
            </a:r>
            <a:r>
              <a:rPr lang="en-US" sz="2600" b="1" dirty="0" smtClean="0">
                <a:cs typeface="Courier New" panose="02070309020205020404" pitchFamily="49" charset="0"/>
              </a:rPr>
              <a:t>)</a:t>
            </a:r>
            <a:endParaRPr lang="en-US" sz="2600" b="1" dirty="0">
              <a:cs typeface="Courier New" panose="02070309020205020404" pitchFamily="49" charset="0"/>
            </a:endParaRPr>
          </a:p>
          <a:p>
            <a:r>
              <a:rPr lang="en-US" sz="2600" b="1" dirty="0" smtClean="0">
                <a:latin typeface="Courier New" panose="02070309020205020404" pitchFamily="49" charset="0"/>
                <a:cs typeface="Courier New" panose="02070309020205020404" pitchFamily="49" charset="0"/>
              </a:rPr>
              <a:t> </a:t>
            </a:r>
            <a:r>
              <a:rPr lang="en-US" sz="2600" b="1" baseline="-25000" dirty="0">
                <a:latin typeface="Courier New" panose="02070309020205020404" pitchFamily="49" charset="0"/>
                <a:cs typeface="Courier New" panose="02070309020205020404" pitchFamily="49" charset="0"/>
              </a:rPr>
              <a:t> </a:t>
            </a:r>
            <a:r>
              <a:rPr lang="en-US" sz="2600" b="1" dirty="0" smtClean="0">
                <a:latin typeface="Courier New" panose="02070309020205020404" pitchFamily="49" charset="0"/>
                <a:cs typeface="Courier New" panose="02070309020205020404" pitchFamily="49" charset="0"/>
              </a:rPr>
              <a:t>5'-TGGTGGTGGTGGTGGTGG-3' </a:t>
            </a:r>
            <a:r>
              <a:rPr lang="en-US" sz="2600" b="1" dirty="0" smtClean="0">
                <a:cs typeface="Courier New" panose="02070309020205020404" pitchFamily="49" charset="0"/>
              </a:rPr>
              <a:t>ADN (</a:t>
            </a:r>
            <a:r>
              <a:rPr lang="en-US" sz="2600" b="1" dirty="0" err="1" smtClean="0">
                <a:cs typeface="Courier New" panose="02070309020205020404" pitchFamily="49" charset="0"/>
              </a:rPr>
              <a:t>cadena</a:t>
            </a:r>
            <a:r>
              <a:rPr lang="en-US" sz="2600" b="1" dirty="0" smtClean="0">
                <a:cs typeface="Courier New" panose="02070309020205020404" pitchFamily="49" charset="0"/>
              </a:rPr>
              <a:t> con </a:t>
            </a:r>
            <a:r>
              <a:rPr lang="en-US" sz="2600" b="1" dirty="0" err="1" smtClean="0">
                <a:cs typeface="Courier New" panose="02070309020205020404" pitchFamily="49" charset="0"/>
              </a:rPr>
              <a:t>sentido</a:t>
            </a:r>
            <a:endParaRPr lang="en-US" sz="2600" b="1" dirty="0" smtClean="0">
              <a:cs typeface="Courier New" panose="02070309020205020404" pitchFamily="49" charset="0"/>
            </a:endParaRPr>
          </a:p>
          <a:p>
            <a:r>
              <a:rPr lang="en-US" sz="2600" b="1" dirty="0" smtClean="0">
                <a:cs typeface="Courier New" panose="02070309020205020404" pitchFamily="49" charset="0"/>
              </a:rPr>
              <a:t>                                                                                 o </a:t>
            </a:r>
            <a:r>
              <a:rPr lang="en-US" sz="2600" b="1" dirty="0" err="1" smtClean="0">
                <a:cs typeface="Courier New" panose="02070309020205020404" pitchFamily="49" charset="0"/>
              </a:rPr>
              <a:t>codificante</a:t>
            </a:r>
            <a:r>
              <a:rPr lang="en-US" sz="2600" b="1" dirty="0" smtClean="0">
                <a:cs typeface="Courier New" panose="02070309020205020404" pitchFamily="49" charset="0"/>
              </a:rPr>
              <a:t>)</a:t>
            </a:r>
            <a:endParaRPr lang="es-ES" sz="2600" b="1" dirty="0">
              <a:cs typeface="Courier New" panose="02070309020205020404" pitchFamily="49" charset="0"/>
            </a:endParaRPr>
          </a:p>
        </p:txBody>
      </p:sp>
      <p:cxnSp>
        <p:nvCxnSpPr>
          <p:cNvPr id="4" name="Conector recto de flecha 3"/>
          <p:cNvCxnSpPr/>
          <p:nvPr/>
        </p:nvCxnSpPr>
        <p:spPr>
          <a:xfrm flipH="1">
            <a:off x="637046" y="3063868"/>
            <a:ext cx="4197388" cy="19154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601302" y="3038452"/>
            <a:ext cx="4265386" cy="19383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56678" y="1981370"/>
            <a:ext cx="5767652" cy="361233"/>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368360" y="3158897"/>
            <a:ext cx="4841815" cy="361233"/>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2797840" y="1585633"/>
            <a:ext cx="6425605" cy="461665"/>
          </a:xfrm>
          <a:prstGeom prst="rect">
            <a:avLst/>
          </a:prstGeom>
          <a:noFill/>
        </p:spPr>
        <p:txBody>
          <a:bodyPr wrap="none" rtlCol="0">
            <a:spAutoFit/>
          </a:bodyPr>
          <a:lstStyle/>
          <a:p>
            <a:r>
              <a:rPr lang="es-ES" sz="2400" dirty="0" smtClean="0"/>
              <a:t>Estas secuencias son idénticas (salvo por las U y T)</a:t>
            </a:r>
            <a:endParaRPr lang="es-ES" sz="2400" dirty="0"/>
          </a:p>
        </p:txBody>
      </p:sp>
      <p:cxnSp>
        <p:nvCxnSpPr>
          <p:cNvPr id="17" name="Conector recto de flecha 16"/>
          <p:cNvCxnSpPr/>
          <p:nvPr/>
        </p:nvCxnSpPr>
        <p:spPr>
          <a:xfrm flipH="1">
            <a:off x="5001031" y="2004762"/>
            <a:ext cx="588608" cy="413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5012171" y="1981370"/>
            <a:ext cx="577469" cy="12493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20"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rPr>
              <a:t>Respuestas 1B y 1C:</a:t>
            </a:r>
          </a:p>
          <a:p>
            <a:pPr algn="ctr">
              <a:lnSpc>
                <a:spcPts val="3800"/>
              </a:lnSpc>
            </a:pPr>
            <a:r>
              <a:rPr lang="es-ES" sz="4000" dirty="0" smtClean="0">
                <a:solidFill>
                  <a:srgbClr val="0000CC"/>
                </a:solidFill>
              </a:rPr>
              <a:t>Cadenas </a:t>
            </a:r>
            <a:r>
              <a:rPr lang="es-ES" sz="4000" dirty="0">
                <a:solidFill>
                  <a:srgbClr val="0000CC"/>
                </a:solidFill>
              </a:rPr>
              <a:t>con sentido y </a:t>
            </a:r>
            <a:r>
              <a:rPr lang="es-ES" sz="4000" dirty="0" err="1">
                <a:solidFill>
                  <a:srgbClr val="0000CC"/>
                </a:solidFill>
              </a:rPr>
              <a:t>antisentido</a:t>
            </a:r>
            <a:endParaRPr lang="es-ES" sz="4000" dirty="0">
              <a:solidFill>
                <a:srgbClr val="0000CC"/>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10</a:t>
            </a:fld>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500"/>
                                  </p:iterate>
                                  <p:childTnLst>
                                    <p:set>
                                      <p:cBhvr>
                                        <p:cTn id="6" dur="1" fill="hold">
                                          <p:stCondLst>
                                            <p:cond delay="0"/>
                                          </p:stCondLst>
                                        </p:cTn>
                                        <p:tgtEl>
                                          <p:spTgt spid="18436">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dur="1" fill="hold">
                                          <p:stCondLst>
                                            <p:cond delay="0"/>
                                          </p:stCondLst>
                                        </p:cTn>
                                        <p:tgtEl>
                                          <p:spTgt spid="1843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0"/>
                                  </p:iterate>
                                  <p:childTnLst>
                                    <p:set>
                                      <p:cBhvr>
                                        <p:cTn id="12" dur="1" fill="hold">
                                          <p:stCondLst>
                                            <p:cond delay="0"/>
                                          </p:stCondLst>
                                        </p:cTn>
                                        <p:tgtEl>
                                          <p:spTgt spid="1843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dur="1" fill="hold">
                                          <p:stCondLst>
                                            <p:cond delay="0"/>
                                          </p:stCondLst>
                                        </p:cTn>
                                        <p:tgtEl>
                                          <p:spTgt spid="184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dur="1" fill="hold">
                                          <p:stCondLst>
                                            <p:cond delay="0"/>
                                          </p:stCondLst>
                                        </p:cTn>
                                        <p:tgtEl>
                                          <p:spTgt spid="18436">
                                            <p:txEl>
                                              <p:pRg st="3" end="3"/>
                                            </p:txEl>
                                          </p:spTgt>
                                        </p:tgtEl>
                                        <p:attrNameLst>
                                          <p:attrName>style.visibility</p:attrName>
                                        </p:attrNameLst>
                                      </p:cBhvr>
                                      <p:to>
                                        <p:strVal val="visible"/>
                                      </p:to>
                                    </p:set>
                                  </p:childTnLst>
                                </p:cTn>
                              </p:par>
                            </p:childTnLst>
                          </p:cTn>
                        </p:par>
                        <p:par>
                          <p:cTn id="21" fill="hold">
                            <p:stCondLst>
                              <p:cond delay="4301"/>
                            </p:stCondLst>
                            <p:childTnLst>
                              <p:par>
                                <p:cTn id="22" presetID="1" presetClass="entr" presetSubtype="0" fill="hold" grpId="0" nodeType="afterEffect">
                                  <p:stCondLst>
                                    <p:cond delay="0"/>
                                  </p:stCondLst>
                                  <p:iterate type="lt">
                                    <p:tmAbs val="100"/>
                                  </p:iterate>
                                  <p:childTnLst>
                                    <p:set>
                                      <p:cBhvr>
                                        <p:cTn id="23" dur="1" fill="hold">
                                          <p:stCondLst>
                                            <p:cond delay="0"/>
                                          </p:stCondLst>
                                        </p:cTn>
                                        <p:tgtEl>
                                          <p:spTgt spid="1843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iterate type="lt">
                                    <p:tmAbs val="100"/>
                                  </p:iterate>
                                  <p:childTnLst>
                                    <p:set>
                                      <p:cBhvr>
                                        <p:cTn id="5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8436" grpId="0" uiExpand="1" build="p" animBg="1"/>
      <p:bldP spid="18436" grpId="1" uiExpand="1" build="allAtOnce" animBg="1"/>
      <p:bldP spid="7" grpId="0" animBg="1"/>
      <p:bldP spid="19"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Incidencias en la serie 6</a:t>
            </a:r>
            <a:endParaRPr lang="es-ES" sz="4000" dirty="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 sz="2600" kern="0" dirty="0" smtClean="0">
                <a:solidFill>
                  <a:srgbClr val="000000"/>
                </a:solidFill>
              </a:rPr>
              <a:t>66 </a:t>
            </a:r>
            <a:r>
              <a:rPr lang="es-ES" sz="2600" kern="0" dirty="0">
                <a:solidFill>
                  <a:srgbClr val="000000"/>
                </a:solidFill>
              </a:rPr>
              <a:t>hojas de respuestas presentadas en plazo</a:t>
            </a:r>
          </a:p>
          <a:p>
            <a:pPr marL="271463" indent="-271463">
              <a:lnSpc>
                <a:spcPts val="3000"/>
              </a:lnSpc>
              <a:spcBef>
                <a:spcPts val="600"/>
              </a:spcBef>
              <a:buClr>
                <a:srgbClr val="FF0000"/>
              </a:buClr>
              <a:buFont typeface="Wingdings" pitchFamily="2" charset="2"/>
              <a:buChar char="§"/>
              <a:defRPr/>
            </a:pPr>
            <a:r>
              <a:rPr lang="es-ES_tradnl" sz="2600" kern="0" dirty="0">
                <a:solidFill>
                  <a:srgbClr val="000000"/>
                </a:solidFill>
              </a:rPr>
              <a:t>Ninguna hoja de respuestas </a:t>
            </a:r>
            <a:r>
              <a:rPr lang="es-ES" sz="2600" kern="0" dirty="0">
                <a:solidFill>
                  <a:srgbClr val="000000"/>
                </a:solidFill>
              </a:rPr>
              <a:t>presentada </a:t>
            </a:r>
            <a:r>
              <a:rPr lang="es-ES_tradnl" sz="2600" kern="0" dirty="0">
                <a:solidFill>
                  <a:srgbClr val="000000"/>
                </a:solidFill>
              </a:rPr>
              <a:t>fuera de plazo</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1 </a:t>
            </a:r>
            <a:r>
              <a:rPr lang="es-ES_tradnl" sz="2600" kern="0" dirty="0">
                <a:solidFill>
                  <a:srgbClr val="000000"/>
                </a:solidFill>
                <a:sym typeface="Symbol" panose="05050102010706020507" pitchFamily="18" charset="2"/>
              </a:rPr>
              <a:t>hoja de respuestas sin </a:t>
            </a:r>
            <a:r>
              <a:rPr lang="es-ES_tradnl" sz="2600" kern="0" dirty="0" smtClean="0">
                <a:solidFill>
                  <a:srgbClr val="000000"/>
                </a:solidFill>
                <a:sym typeface="Symbol" panose="05050102010706020507" pitchFamily="18" charset="2"/>
              </a:rPr>
              <a:t>nombre</a:t>
            </a:r>
          </a:p>
          <a:p>
            <a:pPr marL="271463" indent="-271463">
              <a:lnSpc>
                <a:spcPts val="3000"/>
              </a:lnSpc>
              <a:spcBef>
                <a:spcPts val="600"/>
              </a:spcBef>
              <a:buClr>
                <a:srgbClr val="FF0000"/>
              </a:buClr>
              <a:buFont typeface="Wingdings" pitchFamily="2" charset="2"/>
              <a:buChar char="§"/>
              <a:defRPr/>
            </a:pPr>
            <a:r>
              <a:rPr lang="es-ES_tradnl" sz="2600" kern="0" dirty="0">
                <a:solidFill>
                  <a:srgbClr val="000000"/>
                </a:solidFill>
                <a:sym typeface="Symbol" panose="05050102010706020507" pitchFamily="18" charset="2"/>
              </a:rPr>
              <a:t>Tutorías </a:t>
            </a:r>
            <a:r>
              <a:rPr lang="es-ES_tradnl" sz="2600" kern="0" dirty="0" smtClean="0">
                <a:solidFill>
                  <a:srgbClr val="000000"/>
                </a:solidFill>
                <a:sym typeface="Symbol" panose="05050102010706020507" pitchFamily="18" charset="2"/>
              </a:rPr>
              <a:t>electrónicas: he </a:t>
            </a:r>
            <a:r>
              <a:rPr lang="es-ES_tradnl" sz="2600" kern="0" dirty="0">
                <a:solidFill>
                  <a:srgbClr val="000000"/>
                </a:solidFill>
                <a:sym typeface="Symbol" panose="05050102010706020507" pitchFamily="18" charset="2"/>
              </a:rPr>
              <a:t>recibido y contestado </a:t>
            </a:r>
            <a:r>
              <a:rPr lang="es-ES_tradnl" sz="2600" kern="0" dirty="0" smtClean="0">
                <a:solidFill>
                  <a:srgbClr val="000000"/>
                </a:solidFill>
                <a:sym typeface="Symbol" panose="05050102010706020507" pitchFamily="18" charset="2"/>
              </a:rPr>
              <a:t>11 mensajes</a:t>
            </a:r>
            <a:endParaRPr lang="es-ES_tradnl" sz="2600" kern="0" dirty="0">
              <a:solidFill>
                <a:srgbClr val="000000"/>
              </a:solidFill>
              <a:sym typeface="Symbol" panose="05050102010706020507" pitchFamily="18" charset="2"/>
            </a:endParaRP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100</a:t>
            </a:fld>
            <a:endParaRPr lang="es-ES"/>
          </a:p>
        </p:txBody>
      </p:sp>
    </p:spTree>
    <p:extLst>
      <p:ext uri="{BB962C8B-B14F-4D97-AF65-F5344CB8AC3E}">
        <p14:creationId xmlns:p14="http://schemas.microsoft.com/office/powerpoint/2010/main" val="1972375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42268" t="54473" r="22171" b="13246"/>
          <a:stretch/>
        </p:blipFill>
        <p:spPr>
          <a:xfrm>
            <a:off x="2777187" y="2563667"/>
            <a:ext cx="5779736" cy="2951222"/>
          </a:xfrm>
          <a:prstGeom prst="rect">
            <a:avLst/>
          </a:prstGeom>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4595" b="18474"/>
          <a:stretch/>
        </p:blipFill>
        <p:spPr bwMode="auto">
          <a:xfrm>
            <a:off x="1" y="1196788"/>
            <a:ext cx="2781300" cy="56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ector recto de flecha 8"/>
          <p:cNvCxnSpPr/>
          <p:nvPr/>
        </p:nvCxnSpPr>
        <p:spPr>
          <a:xfrm>
            <a:off x="2238499" y="3610822"/>
            <a:ext cx="5450774" cy="790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8094296" y="3356300"/>
            <a:ext cx="792205" cy="646331"/>
          </a:xfrm>
          <a:prstGeom prst="rect">
            <a:avLst/>
          </a:prstGeom>
          <a:noFill/>
        </p:spPr>
        <p:txBody>
          <a:bodyPr wrap="none" rtlCol="0">
            <a:spAutoFit/>
          </a:bodyPr>
          <a:lstStyle/>
          <a:p>
            <a:r>
              <a:rPr lang="es-ES_tradnl" dirty="0" smtClean="0">
                <a:solidFill>
                  <a:srgbClr val="FF0000"/>
                </a:solidFill>
              </a:rPr>
              <a:t>1,63 </a:t>
            </a:r>
            <a:r>
              <a:rPr lang="es-ES_tradnl" dirty="0">
                <a:solidFill>
                  <a:srgbClr val="FF0000"/>
                </a:solidFill>
                <a:sym typeface="Symbol" panose="05050102010706020507" pitchFamily="18" charset="2"/>
              </a:rPr>
              <a:t></a:t>
            </a:r>
            <a:endParaRPr lang="es-ES_tradnl" dirty="0" smtClean="0">
              <a:solidFill>
                <a:srgbClr val="00B050"/>
              </a:solidFill>
              <a:sym typeface="Symbol" panose="05050102010706020507" pitchFamily="18" charset="2"/>
            </a:endParaRPr>
          </a:p>
          <a:p>
            <a:r>
              <a:rPr lang="es-ES_tradnl" dirty="0" smtClean="0">
                <a:sym typeface="Symbol" panose="05050102010706020507" pitchFamily="18" charset="2"/>
              </a:rPr>
              <a:t>(2,31)</a:t>
            </a:r>
            <a:endParaRPr lang="es-ES" dirty="0"/>
          </a:p>
        </p:txBody>
      </p:sp>
      <p:sp>
        <p:nvSpPr>
          <p:cNvPr id="17" name="CuadroTexto 16"/>
          <p:cNvSpPr txBox="1"/>
          <p:nvPr/>
        </p:nvSpPr>
        <p:spPr>
          <a:xfrm>
            <a:off x="7705122" y="4393261"/>
            <a:ext cx="1446230" cy="369332"/>
          </a:xfrm>
          <a:prstGeom prst="rect">
            <a:avLst/>
          </a:prstGeom>
          <a:noFill/>
        </p:spPr>
        <p:txBody>
          <a:bodyPr wrap="none" rtlCol="0">
            <a:spAutoFit/>
          </a:bodyPr>
          <a:lstStyle/>
          <a:p>
            <a:r>
              <a:rPr lang="es-ES_tradnl" dirty="0" smtClean="0">
                <a:solidFill>
                  <a:srgbClr val="00B050"/>
                </a:solidFill>
              </a:rPr>
              <a:t>0,63 </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(0,25) </a:t>
            </a:r>
            <a:endParaRPr lang="es-ES" dirty="0"/>
          </a:p>
        </p:txBody>
      </p:sp>
      <p:sp>
        <p:nvSpPr>
          <p:cNvPr id="18" name="CuadroTexto 17"/>
          <p:cNvSpPr txBox="1"/>
          <p:nvPr/>
        </p:nvSpPr>
        <p:spPr>
          <a:xfrm>
            <a:off x="7642439" y="2362076"/>
            <a:ext cx="1388522" cy="369332"/>
          </a:xfrm>
          <a:prstGeom prst="rect">
            <a:avLst/>
          </a:prstGeom>
          <a:noFill/>
        </p:spPr>
        <p:txBody>
          <a:bodyPr wrap="none" rtlCol="0">
            <a:spAutoFit/>
          </a:bodyPr>
          <a:lstStyle/>
          <a:p>
            <a:r>
              <a:rPr lang="es-ES_tradnl" dirty="0" smtClean="0">
                <a:solidFill>
                  <a:srgbClr val="FF0000"/>
                </a:solidFill>
              </a:rPr>
              <a:t>2,83 </a:t>
            </a:r>
            <a:r>
              <a:rPr lang="es-ES_tradnl" dirty="0" smtClean="0">
                <a:solidFill>
                  <a:srgbClr val="FF0000"/>
                </a:solidFill>
                <a:sym typeface="Symbol" panose="05050102010706020507" pitchFamily="18" charset="2"/>
              </a:rPr>
              <a:t></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(3,00)</a:t>
            </a:r>
            <a:endParaRPr lang="es-ES" dirty="0"/>
          </a:p>
        </p:txBody>
      </p:sp>
      <p:cxnSp>
        <p:nvCxnSpPr>
          <p:cNvPr id="19" name="Conector recto de flecha 18"/>
          <p:cNvCxnSpPr/>
          <p:nvPr/>
        </p:nvCxnSpPr>
        <p:spPr>
          <a:xfrm>
            <a:off x="603662" y="1893505"/>
            <a:ext cx="7273807" cy="87827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603662" y="4425741"/>
            <a:ext cx="7273807" cy="8875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6</a:t>
            </a:r>
            <a:endParaRPr lang="es-ES_tradnl" sz="4000">
              <a:solidFill>
                <a:srgbClr val="0000CC"/>
              </a:solidFill>
            </a:endParaRPr>
          </a:p>
        </p:txBody>
      </p:sp>
      <p:sp>
        <p:nvSpPr>
          <p:cNvPr id="24" name="Marcador de número de diapositiva 23"/>
          <p:cNvSpPr>
            <a:spLocks noGrp="1"/>
          </p:cNvSpPr>
          <p:nvPr>
            <p:ph type="sldNum" sz="quarter" idx="12"/>
          </p:nvPr>
        </p:nvSpPr>
        <p:spPr/>
        <p:txBody>
          <a:bodyPr/>
          <a:lstStyle/>
          <a:p>
            <a:fld id="{B85E0261-C597-42C9-B8B6-42530EB354A6}" type="slidenum">
              <a:rPr lang="es-ES" smtClean="0"/>
              <a:pPr/>
              <a:t>101</a:t>
            </a:fld>
            <a:endParaRPr lang="es-ES"/>
          </a:p>
        </p:txBody>
      </p:sp>
    </p:spTree>
    <p:extLst>
      <p:ext uri="{BB962C8B-B14F-4D97-AF65-F5344CB8AC3E}">
        <p14:creationId xmlns:p14="http://schemas.microsoft.com/office/powerpoint/2010/main" val="234545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6</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a:t>Frases sin sentido o incomprensibles</a:t>
            </a:r>
          </a:p>
          <a:p>
            <a:pPr marL="728663" lvl="1" indent="-271463">
              <a:spcBef>
                <a:spcPts val="600"/>
              </a:spcBef>
              <a:buClr>
                <a:srgbClr val="00B050"/>
              </a:buClr>
              <a:buFont typeface="Wingdings" pitchFamily="2" charset="2"/>
              <a:buChar char="§"/>
              <a:defRPr/>
            </a:pPr>
            <a:r>
              <a:rPr lang="es-ES_tradnl" sz="2600" kern="0" dirty="0" err="1" smtClean="0"/>
              <a:t>repA</a:t>
            </a:r>
            <a:r>
              <a:rPr lang="es-ES_tradnl" sz="2600" kern="0" dirty="0" smtClean="0"/>
              <a:t> se utiliza en Ingeniería Genética </a:t>
            </a:r>
            <a:r>
              <a:rPr lang="es-ES_tradnl" sz="2600" kern="0" dirty="0" smtClean="0">
                <a:solidFill>
                  <a:srgbClr val="FF0000"/>
                </a:solidFill>
              </a:rPr>
              <a:t>para obtener un número determinado de clones</a:t>
            </a:r>
            <a:r>
              <a:rPr lang="es-ES_tradnl" sz="2600" kern="0" dirty="0" smtClean="0"/>
              <a:t> </a:t>
            </a:r>
            <a:r>
              <a:rPr lang="es-ES_tradnl" sz="2600" kern="0" dirty="0">
                <a:solidFill>
                  <a:srgbClr val="000000"/>
                </a:solidFill>
                <a:sym typeface="Symbol" panose="05050102010706020507" pitchFamily="18" charset="2"/>
              </a:rPr>
              <a:t> </a:t>
            </a:r>
            <a:r>
              <a:rPr lang="es-ES" sz="2600" kern="0" dirty="0" smtClean="0">
                <a:sym typeface="Symbol" panose="05050102010706020507" pitchFamily="18" charset="2"/>
              </a:rPr>
              <a:t>¿?</a:t>
            </a:r>
            <a:endParaRPr lang="es-ES_tradnl" sz="2600" kern="0" dirty="0"/>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concepto y/o nomenclatura o lenguaje impropio</a:t>
            </a:r>
          </a:p>
          <a:p>
            <a:pPr marL="531813" indent="-271463">
              <a:lnSpc>
                <a:spcPts val="3000"/>
              </a:lnSpc>
              <a:spcBef>
                <a:spcPts val="600"/>
              </a:spcBef>
              <a:buClr>
                <a:srgbClr val="00B050"/>
              </a:buClr>
              <a:buFont typeface="Wingdings" pitchFamily="2" charset="2"/>
              <a:buChar char="§"/>
              <a:defRPr/>
            </a:pPr>
            <a:r>
              <a:rPr lang="es-ES" sz="2600" kern="0" dirty="0" err="1" smtClean="0">
                <a:sym typeface="Symbol" panose="05050102010706020507" pitchFamily="18" charset="2"/>
              </a:rPr>
              <a:t>FLPe</a:t>
            </a:r>
            <a:r>
              <a:rPr lang="es-ES" sz="2600" kern="0" dirty="0" smtClean="0">
                <a:solidFill>
                  <a:srgbClr val="FF0000"/>
                </a:solidFill>
                <a:sym typeface="Symbol" panose="05050102010706020507" pitchFamily="18" charset="2"/>
              </a:rPr>
              <a:t> es un sitio específico de recombinación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es un alelo mutante del gen </a:t>
            </a:r>
            <a:r>
              <a:rPr lang="es-ES" sz="2600" i="1" kern="0" dirty="0" smtClean="0">
                <a:solidFill>
                  <a:srgbClr val="00B050"/>
                </a:solidFill>
                <a:sym typeface="Symbol" panose="05050102010706020507" pitchFamily="18" charset="2"/>
              </a:rPr>
              <a:t>FLP</a:t>
            </a:r>
            <a:r>
              <a:rPr lang="es-ES" sz="2600" kern="0" dirty="0" smtClean="0">
                <a:solidFill>
                  <a:srgbClr val="00B050"/>
                </a:solidFill>
                <a:sym typeface="Symbol" panose="05050102010706020507" pitchFamily="18" charset="2"/>
              </a:rPr>
              <a:t>, que codifica la </a:t>
            </a:r>
            <a:r>
              <a:rPr lang="es-ES" sz="2600" kern="0" dirty="0" err="1" smtClean="0">
                <a:solidFill>
                  <a:srgbClr val="00B050"/>
                </a:solidFill>
                <a:sym typeface="Symbol" panose="05050102010706020507" pitchFamily="18" charset="2"/>
              </a:rPr>
              <a:t>recombinasa</a:t>
            </a:r>
            <a:r>
              <a:rPr lang="es-ES" sz="2600" kern="0" dirty="0" smtClean="0">
                <a:solidFill>
                  <a:srgbClr val="00B050"/>
                </a:solidFill>
                <a:sym typeface="Symbol" panose="05050102010706020507" pitchFamily="18" charset="2"/>
              </a:rPr>
              <a:t> específica de sitio </a:t>
            </a:r>
            <a:r>
              <a:rPr lang="es-ES" sz="2600" kern="0" dirty="0" err="1" smtClean="0">
                <a:solidFill>
                  <a:srgbClr val="00B050"/>
                </a:solidFill>
                <a:sym typeface="Symbol" panose="05050102010706020507" pitchFamily="18" charset="2"/>
              </a:rPr>
              <a:t>FLPe</a:t>
            </a:r>
            <a:r>
              <a:rPr lang="es-ES" sz="2600" kern="0" dirty="0" smtClean="0">
                <a:solidFill>
                  <a:srgbClr val="00B050"/>
                </a:solidFill>
                <a:sym typeface="Symbol" panose="05050102010706020507" pitchFamily="18" charset="2"/>
              </a:rPr>
              <a:t>, más eficaz que la FLP silvestre entre 37 y 40°C</a:t>
            </a:r>
          </a:p>
          <a:p>
            <a:pPr marL="531813" lvl="1" indent="-271463">
              <a:lnSpc>
                <a:spcPts val="3000"/>
              </a:lnSpc>
              <a:spcBef>
                <a:spcPts val="600"/>
              </a:spcBef>
              <a:buClr>
                <a:srgbClr val="00B050"/>
              </a:buClr>
              <a:buFont typeface="Wingdings" pitchFamily="2" charset="2"/>
              <a:buChar char="§"/>
              <a:defRPr/>
            </a:pPr>
            <a:r>
              <a:rPr lang="es-ES_tradnl" sz="2600" kern="0" dirty="0" err="1">
                <a:solidFill>
                  <a:srgbClr val="000000"/>
                </a:solidFill>
              </a:rPr>
              <a:t>FLPe</a:t>
            </a:r>
            <a:r>
              <a:rPr lang="es-ES_tradnl" sz="2600" kern="0" dirty="0">
                <a:solidFill>
                  <a:srgbClr val="000000"/>
                </a:solidFill>
              </a:rPr>
              <a:t> es un gen </a:t>
            </a:r>
            <a:r>
              <a:rPr lang="es-ES_tradnl" sz="2600" kern="0" dirty="0">
                <a:solidFill>
                  <a:srgbClr val="FF0000"/>
                </a:solidFill>
              </a:rPr>
              <a:t>codificado por la </a:t>
            </a:r>
            <a:r>
              <a:rPr lang="es-ES_tradnl" sz="2600" kern="0" dirty="0" err="1">
                <a:solidFill>
                  <a:srgbClr val="FF0000"/>
                </a:solidFill>
              </a:rPr>
              <a:t>recombinasa</a:t>
            </a:r>
            <a:r>
              <a:rPr lang="es-ES_tradnl" sz="2600" kern="0" dirty="0">
                <a:solidFill>
                  <a:srgbClr val="FF0000"/>
                </a:solidFill>
              </a:rPr>
              <a:t> </a:t>
            </a:r>
            <a:r>
              <a:rPr lang="es-ES_tradnl" sz="2600" kern="0" dirty="0" err="1">
                <a:solidFill>
                  <a:srgbClr val="FF0000"/>
                </a:solidFill>
              </a:rPr>
              <a:t>FLPe</a:t>
            </a:r>
            <a:r>
              <a:rPr lang="es-ES_tradnl" sz="2600" kern="0" dirty="0">
                <a:solidFill>
                  <a:srgbClr val="FF0000"/>
                </a:solidFill>
              </a:rPr>
              <a:t> </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que codifica la </a:t>
            </a:r>
            <a:r>
              <a:rPr lang="es-ES" sz="2600" kern="0" dirty="0" err="1">
                <a:solidFill>
                  <a:srgbClr val="00B050"/>
                </a:solidFill>
                <a:sym typeface="Symbol" panose="05050102010706020507" pitchFamily="18" charset="2"/>
              </a:rPr>
              <a:t>recombinasa</a:t>
            </a:r>
            <a:r>
              <a:rPr lang="es-ES" sz="2600" kern="0" dirty="0">
                <a:solidFill>
                  <a:srgbClr val="00B050"/>
                </a:solidFill>
                <a:sym typeface="Symbol" panose="05050102010706020507" pitchFamily="18" charset="2"/>
              </a:rPr>
              <a:t> </a:t>
            </a:r>
            <a:r>
              <a:rPr lang="es-ES" sz="2600" kern="0" dirty="0" err="1" smtClean="0">
                <a:solidFill>
                  <a:srgbClr val="00B050"/>
                </a:solidFill>
                <a:sym typeface="Symbol" panose="05050102010706020507" pitchFamily="18" charset="2"/>
              </a:rPr>
              <a:t>FLPe</a:t>
            </a:r>
            <a:r>
              <a:rPr lang="es-ES_tradnl" sz="2600" kern="0" dirty="0" smtClean="0">
                <a:solidFill>
                  <a:srgbClr val="000000"/>
                </a:solidFill>
              </a:rPr>
              <a:t> </a:t>
            </a:r>
            <a:endParaRPr lang="es-ES" sz="2600" kern="0" dirty="0">
              <a:solidFill>
                <a:srgbClr val="000000"/>
              </a:solidFill>
            </a:endParaRP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landa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lambda</a:t>
            </a:r>
          </a:p>
          <a:p>
            <a:pPr marL="539750" indent="-271463">
              <a:lnSpc>
                <a:spcPts val="3000"/>
              </a:lnSpc>
              <a:spcBef>
                <a:spcPts val="600"/>
              </a:spcBef>
              <a:buClr>
                <a:srgbClr val="00B050"/>
              </a:buClr>
              <a:buFont typeface="Wingdings" pitchFamily="2" charset="2"/>
              <a:buChar char="§"/>
              <a:defRPr/>
            </a:pPr>
            <a:r>
              <a:rPr lang="es-ES_tradnl" sz="2600" i="1" kern="0" dirty="0" smtClean="0">
                <a:solidFill>
                  <a:srgbClr val="FF0000"/>
                </a:solidFill>
                <a:sym typeface="Symbol" panose="05050102010706020507" pitchFamily="18" charset="2"/>
              </a:rPr>
              <a:t>E. </a:t>
            </a:r>
            <a:r>
              <a:rPr lang="es-ES_tradnl" sz="2600" i="1" kern="0" dirty="0" err="1" smtClean="0">
                <a:solidFill>
                  <a:srgbClr val="FF0000"/>
                </a:solidFill>
                <a:sym typeface="Symbol" panose="05050102010706020507" pitchFamily="18" charset="2"/>
              </a:rPr>
              <a:t>choli</a:t>
            </a:r>
            <a:r>
              <a:rPr lang="es-ES_tradnl" sz="2600" i="1"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i="1" kern="0" dirty="0" smtClean="0">
                <a:solidFill>
                  <a:srgbClr val="00B050"/>
                </a:solidFill>
                <a:sym typeface="Symbol" panose="05050102010706020507" pitchFamily="18" charset="2"/>
              </a:rPr>
              <a:t>E. </a:t>
            </a:r>
            <a:r>
              <a:rPr lang="es-ES" sz="2600" i="1" kern="0" dirty="0" err="1" smtClean="0">
                <a:solidFill>
                  <a:srgbClr val="00B050"/>
                </a:solidFill>
                <a:sym typeface="Symbol" panose="05050102010706020507" pitchFamily="18" charset="2"/>
              </a:rPr>
              <a:t>coli</a:t>
            </a:r>
            <a:r>
              <a:rPr lang="es-ES_tradnl" sz="2600" kern="0" dirty="0" smtClean="0">
                <a:solidFill>
                  <a:srgbClr val="000000"/>
                </a:solidFill>
              </a:rPr>
              <a:t> </a:t>
            </a:r>
            <a:endParaRPr lang="es-ES" sz="2600" kern="0" dirty="0">
              <a:solidFill>
                <a:srgbClr val="000000"/>
              </a:solidFill>
            </a:endParaRPr>
          </a:p>
          <a:p>
            <a:pPr marL="539750"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excisión</a:t>
            </a:r>
            <a:r>
              <a:rPr lang="es-ES_tradnl" sz="2600"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escisión</a:t>
            </a:r>
            <a:endParaRPr lang="es-ES"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endParaRPr lang="es-ES" sz="2600" kern="0" dirty="0" smtClean="0">
              <a:solidFill>
                <a:srgbClr val="00B050"/>
              </a:solidFill>
              <a:sym typeface="Symbol" panose="05050102010706020507" pitchFamily="18" charset="2"/>
            </a:endParaRPr>
          </a:p>
          <a:p>
            <a:pPr marL="260350">
              <a:lnSpc>
                <a:spcPts val="3000"/>
              </a:lnSpc>
              <a:spcBef>
                <a:spcPts val="600"/>
              </a:spcBef>
              <a:buClr>
                <a:srgbClr val="00B050"/>
              </a:buClr>
              <a:defRPr/>
            </a:pPr>
            <a:endParaRPr lang="es-ES_tradnl" sz="2600" kern="0" dirty="0"/>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102</a:t>
            </a:fld>
            <a:endParaRPr lang="es-ES"/>
          </a:p>
        </p:txBody>
      </p:sp>
    </p:spTree>
    <p:extLst>
      <p:ext uri="{BB962C8B-B14F-4D97-AF65-F5344CB8AC3E}">
        <p14:creationId xmlns:p14="http://schemas.microsoft.com/office/powerpoint/2010/main" val="350312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Enunciado del problema 11</a:t>
            </a: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b="2490"/>
          <a:stretch/>
        </p:blipFill>
        <p:spPr bwMode="auto">
          <a:xfrm>
            <a:off x="4421724" y="2085108"/>
            <a:ext cx="4754205" cy="4622069"/>
          </a:xfrm>
          <a:prstGeom prst="rect">
            <a:avLst/>
          </a:prstGeom>
          <a:noFill/>
          <a:ln>
            <a:noFill/>
          </a:ln>
          <a:extLst>
            <a:ext uri="{53640926-AAD7-44D8-BBD7-CCE9431645EC}">
              <a14:shadowObscured xmlns:a14="http://schemas.microsoft.com/office/drawing/2010/main"/>
            </a:ext>
          </a:extLst>
        </p:spPr>
      </p:pic>
      <p:sp>
        <p:nvSpPr>
          <p:cNvPr id="11" name="Cuadro de texto 2"/>
          <p:cNvSpPr txBox="1">
            <a:spLocks noChangeArrowheads="1"/>
          </p:cNvSpPr>
          <p:nvPr/>
        </p:nvSpPr>
        <p:spPr bwMode="auto">
          <a:xfrm>
            <a:off x="8280138" y="6102398"/>
            <a:ext cx="669925" cy="25705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dirty="0">
                <a:effectLst/>
                <a:latin typeface="Times New Roman" panose="02020603050405020304" pitchFamily="18" charset="0"/>
                <a:ea typeface="Times New Roman" panose="02020603050405020304" pitchFamily="18" charset="0"/>
                <a:cs typeface="Times New Roman" panose="02020603050405020304" pitchFamily="18" charset="0"/>
              </a:rPr>
              <a:t>Figura </a:t>
            </a:r>
            <a:r>
              <a:rPr lang="es-ES" sz="1000" b="1" spc="-30" dirty="0">
                <a:latin typeface="Times New Roman" panose="02020603050405020304" pitchFamily="18" charset="0"/>
                <a:ea typeface="Times New Roman" panose="02020603050405020304" pitchFamily="18" charset="0"/>
                <a:cs typeface="Times New Roman" panose="02020603050405020304" pitchFamily="18" charset="0"/>
              </a:rPr>
              <a:t>8</a:t>
            </a:r>
            <a:endParaRPr lang="es-ES" sz="1000" b="1" spc="-3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ángulo 1"/>
          <p:cNvSpPr/>
          <p:nvPr/>
        </p:nvSpPr>
        <p:spPr>
          <a:xfrm>
            <a:off x="19190" y="1209950"/>
            <a:ext cx="4552809" cy="4401205"/>
          </a:xfrm>
          <a:prstGeom prst="rect">
            <a:avLst/>
          </a:prstGeom>
        </p:spPr>
        <p:txBody>
          <a:bodyPr wrap="square">
            <a:spAutoFit/>
          </a:bodyPr>
          <a:lstStyle/>
          <a:p>
            <a:pPr algn="just">
              <a:spcAft>
                <a:spcPts val="0"/>
              </a:spcAft>
            </a:pPr>
            <a:r>
              <a:rPr lang="es-ES" sz="2000" b="1" dirty="0">
                <a:ea typeface="Times New Roman" panose="02020603050405020304" pitchFamily="18" charset="0"/>
                <a:cs typeface="Times New Roman" panose="02020603050405020304" pitchFamily="18" charset="0"/>
              </a:rPr>
              <a:t>11.-</a:t>
            </a:r>
            <a:r>
              <a:rPr lang="es-ES" sz="2000" dirty="0">
                <a:ea typeface="Times New Roman" panose="02020603050405020304" pitchFamily="18" charset="0"/>
                <a:cs typeface="Times New Roman" panose="02020603050405020304" pitchFamily="18" charset="0"/>
              </a:rPr>
              <a:t> </a:t>
            </a:r>
            <a:r>
              <a:rPr lang="es-ES" sz="2000" dirty="0">
                <a:ea typeface="Times New Roman" panose="02020603050405020304" pitchFamily="18" charset="0"/>
                <a:cs typeface="Calibri" panose="020F0502020204030204" pitchFamily="34" charset="0"/>
              </a:rPr>
              <a:t>Interpreta el mapa del vector </a:t>
            </a:r>
            <a:r>
              <a:rPr lang="es-ES" sz="2000" dirty="0" err="1">
                <a:ea typeface="Times New Roman" panose="02020603050405020304" pitchFamily="18" charset="0"/>
                <a:cs typeface="Calibri" panose="020F0502020204030204" pitchFamily="34" charset="0"/>
              </a:rPr>
              <a:t>pC</a:t>
            </a:r>
            <a:r>
              <a:rPr lang="es-ES" sz="2000" dirty="0">
                <a:ea typeface="Times New Roman" panose="02020603050405020304" pitchFamily="18" charset="0"/>
                <a:cs typeface="Calibri" panose="020F0502020204030204" pitchFamily="34" charset="0"/>
              </a:rPr>
              <a:t> que se representa en la Figura 8, explicando en 11A a 11E la función natural, si la tienen, de las secuencias con los rótulos </a:t>
            </a:r>
            <a:r>
              <a:rPr lang="es-ES" sz="2000" dirty="0" err="1">
                <a:ea typeface="Times New Roman" panose="02020603050405020304" pitchFamily="18" charset="0"/>
                <a:cs typeface="Calibri" panose="020F0502020204030204" pitchFamily="34" charset="0"/>
              </a:rPr>
              <a:t>tetR</a:t>
            </a:r>
            <a:r>
              <a:rPr lang="es-ES" sz="2000" dirty="0">
                <a:ea typeface="Times New Roman" panose="02020603050405020304" pitchFamily="18" charset="0"/>
                <a:cs typeface="Calibri" panose="020F0502020204030204" pitchFamily="34" charset="0"/>
              </a:rPr>
              <a:t>, CI578, </a:t>
            </a:r>
            <a:r>
              <a:rPr lang="es-ES" sz="2000" dirty="0" err="1">
                <a:ea typeface="Times New Roman" panose="02020603050405020304" pitchFamily="18" charset="0"/>
                <a:cs typeface="Calibri" panose="020F0502020204030204" pitchFamily="34" charset="0"/>
              </a:rPr>
              <a:t>FLPe</a:t>
            </a:r>
            <a:r>
              <a:rPr lang="es-ES" sz="2000" dirty="0">
                <a:ea typeface="Times New Roman" panose="02020603050405020304" pitchFamily="18" charset="0"/>
                <a:cs typeface="Calibri" panose="020F0502020204030204" pitchFamily="34" charset="0"/>
              </a:rPr>
              <a:t>, pSC101 ori y </a:t>
            </a:r>
            <a:r>
              <a:rPr lang="es-ES" sz="2000" dirty="0" err="1">
                <a:ea typeface="Times New Roman" panose="02020603050405020304" pitchFamily="18" charset="0"/>
                <a:cs typeface="Calibri" panose="020F0502020204030204" pitchFamily="34" charset="0"/>
              </a:rPr>
              <a:t>repA</a:t>
            </a:r>
            <a:r>
              <a:rPr lang="es-ES" sz="2000" dirty="0">
                <a:ea typeface="Times New Roman" panose="02020603050405020304" pitchFamily="18" charset="0"/>
                <a:cs typeface="Calibri" panose="020F0502020204030204" pitchFamily="34" charset="0"/>
              </a:rPr>
              <a:t>, respectivamente; si alguna de estas secuencias es un gen, describe la actividad de su producto génico. Explica en 11F a 11J, también respectivamente, el uso de dichas secuencias en Ingeniería Genética, indicando en su caso la especie y la parte relevante del genotipo de las células hospedadoras y de la composición del medio de cultivo.</a:t>
            </a:r>
            <a:endParaRPr lang="es-ES" sz="2000" dirty="0">
              <a:ea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103</a:t>
            </a:fld>
            <a:endParaRPr lang="es-ES">
              <a:solidFill>
                <a:srgbClr val="000000"/>
              </a:solidFill>
            </a:endParaRPr>
          </a:p>
        </p:txBody>
      </p:sp>
    </p:spTree>
    <p:extLst>
      <p:ext uri="{BB962C8B-B14F-4D97-AF65-F5344CB8AC3E}">
        <p14:creationId xmlns:p14="http://schemas.microsoft.com/office/powerpoint/2010/main" val="5667977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11</a:t>
            </a:r>
          </a:p>
        </p:txBody>
      </p:sp>
      <p:pic>
        <p:nvPicPr>
          <p:cNvPr id="2" name="Imagen 1"/>
          <p:cNvPicPr>
            <a:picLocks noChangeAspect="1"/>
          </p:cNvPicPr>
          <p:nvPr/>
        </p:nvPicPr>
        <p:blipFill rotWithShape="1">
          <a:blip r:embed="rId3"/>
          <a:srcRect l="15789" t="12368" r="15066" b="7281"/>
          <a:stretch/>
        </p:blipFill>
        <p:spPr>
          <a:xfrm>
            <a:off x="356608" y="1255405"/>
            <a:ext cx="8461815" cy="5531177"/>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104</a:t>
            </a:fld>
            <a:endParaRPr lang="es-ES">
              <a:solidFill>
                <a:srgbClr val="000000"/>
              </a:solidFill>
            </a:endParaRPr>
          </a:p>
        </p:txBody>
      </p:sp>
    </p:spTree>
    <p:extLst>
      <p:ext uri="{BB962C8B-B14F-4D97-AF65-F5344CB8AC3E}">
        <p14:creationId xmlns:p14="http://schemas.microsoft.com/office/powerpoint/2010/main" val="80948881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Enunciado del problema 12</a:t>
            </a: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865"/>
          <a:stretch/>
        </p:blipFill>
        <p:spPr bwMode="auto">
          <a:xfrm>
            <a:off x="4446038" y="2154382"/>
            <a:ext cx="4903159" cy="4659167"/>
          </a:xfrm>
          <a:prstGeom prst="rect">
            <a:avLst/>
          </a:prstGeom>
          <a:noFill/>
        </p:spPr>
      </p:pic>
      <p:sp>
        <p:nvSpPr>
          <p:cNvPr id="8" name="Cuadro de texto 2"/>
          <p:cNvSpPr txBox="1">
            <a:spLocks noChangeArrowheads="1"/>
          </p:cNvSpPr>
          <p:nvPr/>
        </p:nvSpPr>
        <p:spPr bwMode="auto">
          <a:xfrm>
            <a:off x="8427237" y="6111770"/>
            <a:ext cx="669925" cy="26000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dirty="0">
                <a:effectLst/>
                <a:latin typeface="Times New Roman" panose="02020603050405020304" pitchFamily="18" charset="0"/>
                <a:ea typeface="Times New Roman" panose="02020603050405020304" pitchFamily="18" charset="0"/>
                <a:cs typeface="Times New Roman" panose="02020603050405020304" pitchFamily="18" charset="0"/>
              </a:rPr>
              <a:t>Figura </a:t>
            </a:r>
            <a:r>
              <a:rPr lang="es-ES" sz="1000" b="1" spc="-30" dirty="0" smtClean="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Elipse 13"/>
          <p:cNvSpPr/>
          <p:nvPr/>
        </p:nvSpPr>
        <p:spPr>
          <a:xfrm>
            <a:off x="6074410" y="5579110"/>
            <a:ext cx="614680" cy="1771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6"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7" name="Rectangle 14"/>
          <p:cNvSpPr>
            <a:spLocks noChangeArrowheads="1"/>
          </p:cNvSpPr>
          <p:nvPr/>
        </p:nvSpPr>
        <p:spPr bwMode="auto">
          <a:xfrm>
            <a:off x="13854" y="1196975"/>
            <a:ext cx="436116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2000" b="1"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12.-</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 Aplicando los criterios definidos en el problema 11, </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interpreta el mapa del vector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pR</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que se representa en la Figura 9: explica la función natural, si la tienen, y el uso en Ingeniería Genética de las secuencias con los rótulos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araC</a:t>
            </a:r>
            <a:r>
              <a:rPr kumimoji="0" lang="es-ES" altLang="es-ES" sz="2000" b="0" i="1"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(en 12A y 12E, respectivamente),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pBAD</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(12B y 12F),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gam</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beta y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alpha</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(12C y 12G) y </a:t>
            </a:r>
            <a:r>
              <a:rPr kumimoji="0" lang="es-ES" altLang="es-ES" sz="2000" b="0" i="0" u="none" strike="noStrike" cap="none" normalizeH="0" baseline="0" dirty="0" err="1" smtClean="0">
                <a:ln>
                  <a:noFill/>
                </a:ln>
                <a:solidFill>
                  <a:schemeClr val="tx1"/>
                </a:solidFill>
                <a:effectLst/>
                <a:ea typeface="Times New Roman" panose="02020603050405020304" pitchFamily="18" charset="0"/>
                <a:cs typeface="Calibri" panose="020F0502020204030204" pitchFamily="34" charset="0"/>
              </a:rPr>
              <a:t>recA</a:t>
            </a:r>
            <a:r>
              <a:rPr kumimoji="0" lang="es-ES" altLang="es-ES" sz="2000" b="0" i="0" u="none" strike="noStrike" cap="none" normalizeH="0" baseline="0" dirty="0" smtClean="0">
                <a:ln>
                  <a:noFill/>
                </a:ln>
                <a:solidFill>
                  <a:schemeClr val="tx1"/>
                </a:solidFill>
                <a:effectLst/>
                <a:ea typeface="Times New Roman" panose="02020603050405020304" pitchFamily="18" charset="0"/>
                <a:cs typeface="Calibri" panose="020F0502020204030204" pitchFamily="34" charset="0"/>
              </a:rPr>
              <a:t> (12D y 12H). Explica en 12I qué indican las flechas de color negro de las Figuras 8 y 9.</a:t>
            </a:r>
            <a:endParaRPr kumimoji="0" lang="es-ES" altLang="es-ES" sz="2000" b="0" i="0" u="none" strike="noStrike" cap="none" normalizeH="0" baseline="0" dirty="0" smtClean="0">
              <a:ln>
                <a:noFill/>
              </a:ln>
              <a:solidFill>
                <a:schemeClr val="tx1"/>
              </a:solidFill>
              <a:effectLst/>
              <a:latin typeface="Arial" panose="020B0604020202020204" pitchFamily="34" charset="0"/>
            </a:endParaRPr>
          </a:p>
        </p:txBody>
      </p:sp>
      <p:sp>
        <p:nvSpPr>
          <p:cNvPr id="3" name="Marcador de número de diapositiva 2"/>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105</a:t>
            </a:fld>
            <a:endParaRPr lang="es-ES">
              <a:solidFill>
                <a:srgbClr val="000000"/>
              </a:solidFill>
            </a:endParaRPr>
          </a:p>
        </p:txBody>
      </p:sp>
    </p:spTree>
    <p:extLst>
      <p:ext uri="{BB962C8B-B14F-4D97-AF65-F5344CB8AC3E}">
        <p14:creationId xmlns:p14="http://schemas.microsoft.com/office/powerpoint/2010/main" val="62058354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12</a:t>
            </a:r>
          </a:p>
        </p:txBody>
      </p:sp>
      <p:pic>
        <p:nvPicPr>
          <p:cNvPr id="2" name="Imagen 1"/>
          <p:cNvPicPr>
            <a:picLocks noChangeAspect="1"/>
          </p:cNvPicPr>
          <p:nvPr/>
        </p:nvPicPr>
        <p:blipFill rotWithShape="1">
          <a:blip r:embed="rId3"/>
          <a:srcRect l="11448" t="14824" r="10658" b="7281"/>
          <a:stretch/>
        </p:blipFill>
        <p:spPr>
          <a:xfrm>
            <a:off x="13854" y="1483059"/>
            <a:ext cx="9097655" cy="5117431"/>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106</a:t>
            </a:fld>
            <a:endParaRPr lang="es-ES">
              <a:solidFill>
                <a:srgbClr val="000000"/>
              </a:solidFill>
            </a:endParaRPr>
          </a:p>
        </p:txBody>
      </p:sp>
    </p:spTree>
    <p:extLst>
      <p:ext uri="{BB962C8B-B14F-4D97-AF65-F5344CB8AC3E}">
        <p14:creationId xmlns:p14="http://schemas.microsoft.com/office/powerpoint/2010/main" val="64335736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ts val="3800"/>
              </a:lnSpc>
            </a:pPr>
            <a:r>
              <a:rPr lang="es-ES_tradnl" sz="4000" dirty="0" smtClean="0">
                <a:solidFill>
                  <a:srgbClr val="0000CC"/>
                </a:solidFill>
                <a:cs typeface="+mn-cs"/>
              </a:rPr>
              <a:t>4.4.2.- Uso de la recombinación</a:t>
            </a:r>
            <a:br>
              <a:rPr lang="es-ES_tradnl" sz="4000" dirty="0" smtClean="0">
                <a:solidFill>
                  <a:srgbClr val="0000CC"/>
                </a:solidFill>
                <a:cs typeface="+mn-cs"/>
              </a:rPr>
            </a:br>
            <a:r>
              <a:rPr lang="es-ES_tradnl" sz="4000" dirty="0" smtClean="0">
                <a:solidFill>
                  <a:srgbClr val="0000CC"/>
                </a:solidFill>
                <a:cs typeface="+mn-cs"/>
              </a:rPr>
              <a:t>en Ingeniería genética</a:t>
            </a:r>
            <a:endParaRPr lang="es-ES_tradnl" sz="4000" dirty="0">
              <a:solidFill>
                <a:srgbClr val="0000CC"/>
              </a:solidFill>
              <a:cs typeface="+mn-cs"/>
            </a:endParaRPr>
          </a:p>
        </p:txBody>
      </p:sp>
      <p:sp>
        <p:nvSpPr>
          <p:cNvPr id="2" name="1 Marcador de número de diapositiva"/>
          <p:cNvSpPr>
            <a:spLocks noGrp="1"/>
          </p:cNvSpPr>
          <p:nvPr>
            <p:ph type="sldNum" sz="quarter" idx="12"/>
          </p:nvPr>
        </p:nvSpPr>
        <p:spPr>
          <a:xfrm>
            <a:off x="6504709" y="6561348"/>
            <a:ext cx="2639291" cy="476250"/>
          </a:xfrm>
        </p:spPr>
        <p:txBody>
          <a:bodyPr/>
          <a:lstStyle/>
          <a:p>
            <a:pPr>
              <a:defRPr/>
            </a:pPr>
            <a:r>
              <a:rPr lang="es-ES" dirty="0" smtClean="0">
                <a:solidFill>
                  <a:srgbClr val="000000"/>
                </a:solidFill>
              </a:rPr>
              <a:t>Diapositivas 73-87 del Tema 4</a:t>
            </a:r>
            <a:endParaRPr lang="es-ES" dirty="0">
              <a:solidFill>
                <a:srgbClr val="000000"/>
              </a:solidFill>
            </a:endParaRPr>
          </a:p>
        </p:txBody>
      </p:sp>
      <p:sp>
        <p:nvSpPr>
          <p:cNvPr id="5" name="Rectangle 3"/>
          <p:cNvSpPr>
            <a:spLocks noChangeArrowheads="1"/>
          </p:cNvSpPr>
          <p:nvPr/>
        </p:nvSpPr>
        <p:spPr bwMode="auto">
          <a:xfrm>
            <a:off x="250825" y="1412776"/>
            <a:ext cx="88576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265113" indent="-265113">
              <a:buClr>
                <a:srgbClr val="FF0000"/>
              </a:buClr>
              <a:buFont typeface="Wingdings" pitchFamily="2" charset="2"/>
              <a:buChar char="§"/>
            </a:pPr>
            <a:r>
              <a:rPr lang="es-ES_tradnl" sz="2800" dirty="0">
                <a:solidFill>
                  <a:srgbClr val="0000CC"/>
                </a:solidFill>
                <a:cs typeface="+mn-cs"/>
              </a:rPr>
              <a:t>Recombinación</a:t>
            </a:r>
            <a:r>
              <a:rPr lang="es-ES_tradnl" sz="2800" dirty="0">
                <a:solidFill>
                  <a:srgbClr val="000000"/>
                </a:solidFill>
                <a:cs typeface="+mn-cs"/>
              </a:rPr>
              <a:t>: intercambio de segmentos entre moléculas </a:t>
            </a:r>
            <a:r>
              <a:rPr lang="es-ES_tradnl" sz="2800" dirty="0" err="1">
                <a:solidFill>
                  <a:srgbClr val="000000"/>
                </a:solidFill>
                <a:cs typeface="+mn-cs"/>
              </a:rPr>
              <a:t>bicatenarias</a:t>
            </a:r>
            <a:r>
              <a:rPr lang="es-ES_tradnl" sz="2800" dirty="0">
                <a:solidFill>
                  <a:srgbClr val="000000"/>
                </a:solidFill>
                <a:cs typeface="+mn-cs"/>
              </a:rPr>
              <a:t> de ADN</a:t>
            </a:r>
          </a:p>
          <a:p>
            <a:pPr marL="722313" lvl="1" indent="-265113">
              <a:buClr>
                <a:srgbClr val="00B050"/>
              </a:buClr>
              <a:buFont typeface="Wingdings" pitchFamily="2" charset="2"/>
              <a:buChar char="§"/>
            </a:pPr>
            <a:r>
              <a:rPr lang="es-ES_tradnl" sz="2800" dirty="0">
                <a:solidFill>
                  <a:srgbClr val="0000CC"/>
                </a:solidFill>
                <a:cs typeface="+mn-cs"/>
              </a:rPr>
              <a:t>homóloga</a:t>
            </a:r>
            <a:r>
              <a:rPr lang="es-ES_tradnl" sz="2800" dirty="0">
                <a:solidFill>
                  <a:srgbClr val="000000"/>
                </a:solidFill>
                <a:cs typeface="+mn-cs"/>
              </a:rPr>
              <a:t>: entre secuencias idénticas o muy </a:t>
            </a:r>
            <a:r>
              <a:rPr lang="es-ES_tradnl" sz="2800" dirty="0" smtClean="0">
                <a:solidFill>
                  <a:srgbClr val="000000"/>
                </a:solidFill>
                <a:cs typeface="+mn-cs"/>
              </a:rPr>
              <a:t>similares, como la que ocurre entre cromosomas homólogos en la meiosis, o la del </a:t>
            </a:r>
            <a:r>
              <a:rPr lang="es-ES_tradnl" sz="2800" dirty="0" smtClean="0">
                <a:solidFill>
                  <a:srgbClr val="0000CC"/>
                </a:solidFill>
                <a:cs typeface="+mn-cs"/>
              </a:rPr>
              <a:t>sistema Red/ET</a:t>
            </a:r>
          </a:p>
          <a:p>
            <a:pPr marL="722313" lvl="1" indent="-265113">
              <a:buClr>
                <a:srgbClr val="00B050"/>
              </a:buClr>
              <a:buFont typeface="Wingdings" pitchFamily="2" charset="2"/>
              <a:buChar char="§"/>
            </a:pPr>
            <a:r>
              <a:rPr lang="es-ES_tradnl" sz="2800" dirty="0" smtClean="0">
                <a:solidFill>
                  <a:srgbClr val="0000CC"/>
                </a:solidFill>
                <a:cs typeface="+mn-cs"/>
              </a:rPr>
              <a:t>específica </a:t>
            </a:r>
            <a:r>
              <a:rPr lang="es-ES_tradnl" sz="2800" dirty="0">
                <a:solidFill>
                  <a:srgbClr val="0000CC"/>
                </a:solidFill>
                <a:cs typeface="+mn-cs"/>
              </a:rPr>
              <a:t>de sitio</a:t>
            </a:r>
            <a:r>
              <a:rPr lang="es-ES_tradnl" sz="2800" dirty="0">
                <a:solidFill>
                  <a:srgbClr val="000000"/>
                </a:solidFill>
                <a:cs typeface="+mn-cs"/>
              </a:rPr>
              <a:t>: entre secuencias </a:t>
            </a:r>
            <a:r>
              <a:rPr lang="es-ES_tradnl" sz="2800" dirty="0" smtClean="0">
                <a:solidFill>
                  <a:srgbClr val="000000"/>
                </a:solidFill>
                <a:cs typeface="+mn-cs"/>
              </a:rPr>
              <a:t>similares, con homología limitada, </a:t>
            </a:r>
            <a:r>
              <a:rPr lang="es-ES_tradnl" sz="2800" dirty="0">
                <a:solidFill>
                  <a:srgbClr val="000000"/>
                </a:solidFill>
                <a:cs typeface="+mn-cs"/>
              </a:rPr>
              <a:t>llevada a cabo por </a:t>
            </a:r>
            <a:r>
              <a:rPr lang="es-ES_tradnl" sz="2800" dirty="0" err="1">
                <a:solidFill>
                  <a:srgbClr val="0000CC"/>
                </a:solidFill>
                <a:cs typeface="+mn-cs"/>
              </a:rPr>
              <a:t>recombinasas</a:t>
            </a:r>
            <a:r>
              <a:rPr lang="es-ES_tradnl" sz="2800" dirty="0">
                <a:solidFill>
                  <a:srgbClr val="0000CC"/>
                </a:solidFill>
                <a:cs typeface="+mn-cs"/>
              </a:rPr>
              <a:t> </a:t>
            </a:r>
            <a:r>
              <a:rPr lang="es-ES_tradnl" sz="2800" dirty="0">
                <a:solidFill>
                  <a:srgbClr val="000000"/>
                </a:solidFill>
                <a:cs typeface="+mn-cs"/>
              </a:rPr>
              <a:t>como </a:t>
            </a:r>
            <a:r>
              <a:rPr lang="es-ES_tradnl" sz="2800" dirty="0" err="1">
                <a:solidFill>
                  <a:srgbClr val="0000CC"/>
                </a:solidFill>
                <a:cs typeface="+mn-cs"/>
              </a:rPr>
              <a:t>Cre</a:t>
            </a:r>
            <a:r>
              <a:rPr lang="es-ES_tradnl" sz="2800" dirty="0">
                <a:solidFill>
                  <a:srgbClr val="000000"/>
                </a:solidFill>
                <a:cs typeface="+mn-cs"/>
              </a:rPr>
              <a:t> del fago P1, </a:t>
            </a:r>
            <a:r>
              <a:rPr lang="es-ES_tradnl" sz="2800" dirty="0">
                <a:solidFill>
                  <a:srgbClr val="0000CC"/>
                </a:solidFill>
                <a:cs typeface="+mn-cs"/>
              </a:rPr>
              <a:t>FLP</a:t>
            </a:r>
            <a:r>
              <a:rPr lang="es-ES_tradnl" sz="2800" dirty="0">
                <a:solidFill>
                  <a:srgbClr val="000000"/>
                </a:solidFill>
                <a:cs typeface="+mn-cs"/>
              </a:rPr>
              <a:t> de la </a:t>
            </a:r>
            <a:r>
              <a:rPr lang="es-ES_tradnl" sz="2800" dirty="0" smtClean="0">
                <a:solidFill>
                  <a:srgbClr val="000000"/>
                </a:solidFill>
                <a:cs typeface="+mn-cs"/>
              </a:rPr>
              <a:t>levadura, </a:t>
            </a:r>
            <a:r>
              <a:rPr lang="es-ES_tradnl" sz="2800" dirty="0" err="1" smtClean="0">
                <a:solidFill>
                  <a:srgbClr val="0000CC"/>
                </a:solidFill>
                <a:cs typeface="+mn-cs"/>
              </a:rPr>
              <a:t>Int</a:t>
            </a:r>
            <a:r>
              <a:rPr lang="es-ES_tradnl" sz="2800" dirty="0" smtClean="0">
                <a:solidFill>
                  <a:srgbClr val="0000CC"/>
                </a:solidFill>
                <a:cs typeface="+mn-cs"/>
              </a:rPr>
              <a:t> </a:t>
            </a:r>
            <a:r>
              <a:rPr lang="es-ES_tradnl" sz="2800" dirty="0" smtClean="0">
                <a:solidFill>
                  <a:srgbClr val="000000"/>
                </a:solidFill>
                <a:cs typeface="+mn-cs"/>
              </a:rPr>
              <a:t>del fago </a:t>
            </a:r>
            <a:r>
              <a:rPr lang="es-ES_tradnl" sz="2800" dirty="0" smtClean="0">
                <a:solidFill>
                  <a:srgbClr val="000000"/>
                </a:solidFill>
                <a:cs typeface="+mn-cs"/>
                <a:sym typeface="Symbol" panose="05050102010706020507" pitchFamily="18" charset="2"/>
              </a:rPr>
              <a:t> (</a:t>
            </a:r>
            <a:r>
              <a:rPr lang="es-ES_tradnl" sz="2800" dirty="0" smtClean="0">
                <a:solidFill>
                  <a:srgbClr val="0000CC"/>
                </a:solidFill>
                <a:cs typeface="+mn-cs"/>
                <a:sym typeface="Symbol" panose="05050102010706020507" pitchFamily="18" charset="2"/>
              </a:rPr>
              <a:t>sistema Gateway</a:t>
            </a:r>
            <a:r>
              <a:rPr lang="es-ES_tradnl" sz="2800" dirty="0" smtClean="0">
                <a:solidFill>
                  <a:srgbClr val="000000"/>
                </a:solidFill>
                <a:cs typeface="+mn-cs"/>
                <a:sym typeface="Symbol" panose="05050102010706020507" pitchFamily="18" charset="2"/>
              </a:rPr>
              <a:t>)</a:t>
            </a:r>
            <a:endParaRPr lang="es-ES_tradnl" sz="2800" dirty="0" smtClean="0">
              <a:solidFill>
                <a:srgbClr val="000000"/>
              </a:solidFill>
              <a:cs typeface="+mn-cs"/>
            </a:endParaRPr>
          </a:p>
          <a:p>
            <a:pPr marL="265113" indent="-265113">
              <a:buClr>
                <a:srgbClr val="FF0000"/>
              </a:buClr>
              <a:buFont typeface="Wingdings" pitchFamily="2" charset="2"/>
              <a:buChar char="§"/>
            </a:pPr>
            <a:r>
              <a:rPr lang="es-ES_tradnl" sz="2800" dirty="0" smtClean="0">
                <a:solidFill>
                  <a:srgbClr val="000000"/>
                </a:solidFill>
                <a:cs typeface="+mn-cs"/>
              </a:rPr>
              <a:t>Suele llamarse </a:t>
            </a:r>
            <a:r>
              <a:rPr lang="es-ES_tradnl" sz="2800" dirty="0" err="1" smtClean="0">
                <a:solidFill>
                  <a:srgbClr val="0000CC"/>
                </a:solidFill>
                <a:cs typeface="+mn-cs"/>
              </a:rPr>
              <a:t>recombinería</a:t>
            </a:r>
            <a:r>
              <a:rPr lang="es-ES_tradnl" sz="2800" dirty="0" smtClean="0">
                <a:solidFill>
                  <a:srgbClr val="0000CC"/>
                </a:solidFill>
                <a:cs typeface="+mn-cs"/>
              </a:rPr>
              <a:t> </a:t>
            </a:r>
            <a:r>
              <a:rPr lang="es-ES_tradnl" sz="2800" dirty="0" smtClean="0">
                <a:solidFill>
                  <a:srgbClr val="000000"/>
                </a:solidFill>
                <a:cs typeface="+mn-cs"/>
              </a:rPr>
              <a:t>a la ingeniería genética basada en la recombinación homóloga (</a:t>
            </a:r>
            <a:r>
              <a:rPr lang="es-ES_tradnl" sz="2800" i="1" dirty="0" err="1" smtClean="0">
                <a:solidFill>
                  <a:srgbClr val="000000"/>
                </a:solidFill>
                <a:cs typeface="+mn-cs"/>
              </a:rPr>
              <a:t>Recombineering</a:t>
            </a:r>
            <a:r>
              <a:rPr lang="es-ES_tradnl" sz="2800" dirty="0" smtClean="0">
                <a:solidFill>
                  <a:srgbClr val="000000"/>
                </a:solidFill>
                <a:cs typeface="+mn-cs"/>
              </a:rPr>
              <a:t>: </a:t>
            </a:r>
            <a:r>
              <a:rPr lang="es-ES_tradnl" sz="2800" i="1" dirty="0" err="1" smtClean="0">
                <a:solidFill>
                  <a:srgbClr val="000000"/>
                </a:solidFill>
                <a:cs typeface="+mn-cs"/>
              </a:rPr>
              <a:t>Recombination-mediated</a:t>
            </a:r>
            <a:r>
              <a:rPr lang="es-ES_tradnl" sz="2800" i="1" dirty="0" smtClean="0">
                <a:solidFill>
                  <a:srgbClr val="000000"/>
                </a:solidFill>
                <a:cs typeface="+mn-cs"/>
              </a:rPr>
              <a:t> </a:t>
            </a:r>
            <a:r>
              <a:rPr lang="es-ES_tradnl" sz="2800" i="1" dirty="0" err="1" smtClean="0">
                <a:solidFill>
                  <a:srgbClr val="000000"/>
                </a:solidFill>
                <a:cs typeface="+mn-cs"/>
              </a:rPr>
              <a:t>genetic</a:t>
            </a:r>
            <a:r>
              <a:rPr lang="es-ES_tradnl" sz="2800" i="1" dirty="0" smtClean="0">
                <a:solidFill>
                  <a:srgbClr val="000000"/>
                </a:solidFill>
                <a:cs typeface="+mn-cs"/>
              </a:rPr>
              <a:t> </a:t>
            </a:r>
            <a:r>
              <a:rPr lang="es-ES_tradnl" sz="2800" i="1" dirty="0" err="1" smtClean="0">
                <a:solidFill>
                  <a:srgbClr val="000000"/>
                </a:solidFill>
                <a:cs typeface="+mn-cs"/>
              </a:rPr>
              <a:t>engineering</a:t>
            </a:r>
            <a:r>
              <a:rPr lang="es-ES_tradnl" sz="2800" dirty="0" smtClean="0">
                <a:solidFill>
                  <a:srgbClr val="000000"/>
                </a:solidFill>
                <a:cs typeface="+mn-cs"/>
              </a:rPr>
              <a:t>)</a:t>
            </a:r>
          </a:p>
        </p:txBody>
      </p:sp>
    </p:spTree>
    <p:extLst>
      <p:ext uri="{BB962C8B-B14F-4D97-AF65-F5344CB8AC3E}">
        <p14:creationId xmlns:p14="http://schemas.microsoft.com/office/powerpoint/2010/main" val="25598301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0" y="0"/>
            <a:ext cx="9144000" cy="1160463"/>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4.2.- Ensamblaje </a:t>
            </a: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de moléculas de </a:t>
            </a:r>
            <a:b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b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ADN </a:t>
            </a: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recombinante</a:t>
            </a:r>
            <a:endPar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pic>
        <p:nvPicPr>
          <p:cNvPr id="28676" name="Picture 5" descr="Vectores"/>
          <p:cNvPicPr>
            <a:picLocks noChangeAspect="1" noChangeArrowheads="1"/>
          </p:cNvPicPr>
          <p:nvPr/>
        </p:nvPicPr>
        <p:blipFill>
          <a:blip r:embed="rId3">
            <a:extLst>
              <a:ext uri="{28A0092B-C50C-407E-A947-70E740481C1C}">
                <a14:useLocalDpi xmlns:a14="http://schemas.microsoft.com/office/drawing/2010/main" val="0"/>
              </a:ext>
            </a:extLst>
          </a:blip>
          <a:srcRect l="4105" t="28514" r="4993" b="5139"/>
          <a:stretch>
            <a:fillRect/>
          </a:stretch>
        </p:blipFill>
        <p:spPr bwMode="auto">
          <a:xfrm>
            <a:off x="2233228" y="4185084"/>
            <a:ext cx="4679032" cy="254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5 Rectángulo"/>
          <p:cNvSpPr>
            <a:spLocks noChangeArrowheads="1"/>
          </p:cNvSpPr>
          <p:nvPr/>
        </p:nvSpPr>
        <p:spPr bwMode="auto">
          <a:xfrm>
            <a:off x="267270" y="1420477"/>
            <a:ext cx="858920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marR="0" lvl="0" indent="-266700" algn="l" defTabSz="914400" rtl="0" eaLnBrk="1" fontAlgn="base" latinLnBrk="0" hangingPunct="1">
              <a:lnSpc>
                <a:spcPct val="100000"/>
              </a:lnSpc>
              <a:spcBef>
                <a:spcPct val="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La </a:t>
            </a:r>
            <a:r>
              <a:rPr kumimoji="0" lang="es-ES_tradnl" sz="2400" b="0" i="0" u="none" strike="noStrike" kern="1200" cap="none" spc="0" normalizeH="0" baseline="0" noProof="0" dirty="0">
                <a:ln>
                  <a:noFill/>
                </a:ln>
                <a:solidFill>
                  <a:srgbClr val="0000CC"/>
                </a:solidFill>
                <a:effectLst/>
                <a:uLnTx/>
                <a:uFillTx/>
                <a:latin typeface="Calibri" pitchFamily="34" charset="0"/>
                <a:ea typeface="+mn-ea"/>
                <a:cs typeface="+mn-cs"/>
              </a:rPr>
              <a:t>elección del vector de clonación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depende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del tamaño de los insertos y del número de recombinantes que se desean obtener. Una vez construidas, las moléculas de ADN recombinante deben ser introducidas en las células hospedadoras o partículas virales que permitan su clonación.</a:t>
            </a:r>
            <a:endParaRPr kumimoji="0" lang="es-E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265113" marR="0" lvl="1" indent="-265113" algn="l" defTabSz="9144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Por ejemplo: para clonar productos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 amplificación por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PCR se emplean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vectores plasmídicos</a:t>
            </a: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iapositivas 24 a 39 y 51 a 67 del Tema 4</a:t>
            </a:r>
            <a:endParaRPr lang="es-ES" dirty="0">
              <a:solidFill>
                <a:srgbClr val="000000"/>
              </a:solidFill>
            </a:endParaRPr>
          </a:p>
        </p:txBody>
      </p:sp>
    </p:spTree>
    <p:extLst>
      <p:ext uri="{BB962C8B-B14F-4D97-AF65-F5344CB8AC3E}">
        <p14:creationId xmlns:p14="http://schemas.microsoft.com/office/powerpoint/2010/main" val="39816570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7</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109</a:t>
            </a:fld>
            <a:endParaRPr lang="es-ES"/>
          </a:p>
        </p:txBody>
      </p:sp>
    </p:spTree>
    <p:extLst>
      <p:ext uri="{BB962C8B-B14F-4D97-AF65-F5344CB8AC3E}">
        <p14:creationId xmlns:p14="http://schemas.microsoft.com/office/powerpoint/2010/main" val="2317264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dirty="0" smtClean="0">
                <a:solidFill>
                  <a:srgbClr val="0000CC"/>
                </a:solidFill>
                <a:ea typeface="Calibri" panose="020F0502020204030204" pitchFamily="34" charset="0"/>
                <a:cs typeface="Times New Roman" panose="02020603050405020304" pitchFamily="18" charset="0"/>
              </a:rPr>
              <a:t>Respuesta 1D</a:t>
            </a:r>
            <a:endParaRPr lang="es-ES_tradnl" sz="4000" dirty="0">
              <a:solidFill>
                <a:srgbClr val="0000CC"/>
              </a:solidFill>
            </a:endParaRPr>
          </a:p>
        </p:txBody>
      </p:sp>
      <p:pic>
        <p:nvPicPr>
          <p:cNvPr id="7" name="Imagen 6"/>
          <p:cNvPicPr>
            <a:picLocks noChangeAspect="1"/>
          </p:cNvPicPr>
          <p:nvPr/>
        </p:nvPicPr>
        <p:blipFill rotWithShape="1">
          <a:blip r:embed="rId3"/>
          <a:srcRect l="3904" t="6588" r="55921" b="42886"/>
          <a:stretch/>
        </p:blipFill>
        <p:spPr>
          <a:xfrm>
            <a:off x="818147" y="1395662"/>
            <a:ext cx="7443537" cy="5265733"/>
          </a:xfrm>
          <a:prstGeom prst="rect">
            <a:avLst/>
          </a:prstGeom>
        </p:spPr>
      </p:pic>
      <p:sp>
        <p:nvSpPr>
          <p:cNvPr id="2" name="Rectángulo 1"/>
          <p:cNvSpPr/>
          <p:nvPr/>
        </p:nvSpPr>
        <p:spPr>
          <a:xfrm>
            <a:off x="3608003" y="6507168"/>
            <a:ext cx="7039744" cy="369332"/>
          </a:xfrm>
          <a:prstGeom prst="rect">
            <a:avLst/>
          </a:prstGeom>
        </p:spPr>
        <p:txBody>
          <a:bodyPr wrap="square">
            <a:spAutoFit/>
          </a:bodyPr>
          <a:lstStyle/>
          <a:p>
            <a:r>
              <a:rPr lang="es-ES" dirty="0">
                <a:hlinkClick r:id="rId4"/>
              </a:rPr>
              <a:t>http://www.ncbi.nlm.nih.gov/pmc/articles/PMC3311535</a:t>
            </a:r>
            <a:r>
              <a:rPr lang="es-ES" dirty="0" smtClean="0">
                <a:hlinkClick r:id="rId4"/>
              </a:rPr>
              <a:t>/</a:t>
            </a:r>
            <a:endParaRPr lang="es-ES" dirty="0" smtClean="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11</a:t>
            </a:fld>
            <a:endParaRPr lang="es-ES"/>
          </a:p>
        </p:txBody>
      </p:sp>
    </p:spTree>
    <p:extLst>
      <p:ext uri="{BB962C8B-B14F-4D97-AF65-F5344CB8AC3E}">
        <p14:creationId xmlns:p14="http://schemas.microsoft.com/office/powerpoint/2010/main" val="14873505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0.8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852765912"/>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005149">
                  <a:extLst>
                    <a:ext uri="{9D8B030D-6E8A-4147-A177-3AD203B41FA5}">
                      <a16:colId xmlns:a16="http://schemas.microsoft.com/office/drawing/2014/main" val="20002"/>
                    </a:ext>
                  </a:extLst>
                </a:gridCol>
                <a:gridCol w="1968137">
                  <a:extLst>
                    <a:ext uri="{9D8B030D-6E8A-4147-A177-3AD203B41FA5}">
                      <a16:colId xmlns:a16="http://schemas.microsoft.com/office/drawing/2014/main" val="20003"/>
                    </a:ext>
                  </a:extLst>
                </a:gridCol>
                <a:gridCol w="1343474">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81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2698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055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baseline="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chemeClr val="bg1"/>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chemeClr val="bg1"/>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chemeClr val="bg1"/>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chemeClr val="bg1"/>
                    </a:solidFill>
                  </a:tcPr>
                </a:tc>
                <a:tc>
                  <a:txBody>
                    <a:bodyPr/>
                    <a:lstStyle/>
                    <a:p>
                      <a:pPr marL="0" algn="ctr" defTabSz="914400" rtl="0" eaLnBrk="1" latinLnBrk="0" hangingPunct="1">
                        <a:lnSpc>
                          <a:spcPts val="1300"/>
                        </a:lnSpc>
                        <a:spcAft>
                          <a:spcPts val="0"/>
                        </a:spcAft>
                        <a:tabLst>
                          <a:tab pos="638175" algn="dec"/>
                        </a:tabLst>
                      </a:pP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110</a:t>
            </a:fld>
            <a:endParaRPr lang="es-ES"/>
          </a:p>
        </p:txBody>
      </p:sp>
    </p:spTree>
    <p:extLst>
      <p:ext uri="{BB962C8B-B14F-4D97-AF65-F5344CB8AC3E}">
        <p14:creationId xmlns:p14="http://schemas.microsoft.com/office/powerpoint/2010/main" val="35532007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en la serie 7</a:t>
            </a:r>
            <a:endParaRPr lang="es-ES" sz="400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64 hojas de respuestas presentadas en plazo</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1 hoja </a:t>
            </a:r>
            <a:r>
              <a:rPr lang="es-ES_tradnl" sz="2600" kern="0" dirty="0">
                <a:solidFill>
                  <a:srgbClr val="000000"/>
                </a:solidFill>
              </a:rPr>
              <a:t>de respuestas </a:t>
            </a:r>
            <a:r>
              <a:rPr lang="es-ES" sz="2600" kern="0" dirty="0">
                <a:solidFill>
                  <a:srgbClr val="000000"/>
                </a:solidFill>
              </a:rPr>
              <a:t>presentada </a:t>
            </a:r>
            <a:r>
              <a:rPr lang="es-ES_tradnl" sz="2600" kern="0" dirty="0">
                <a:solidFill>
                  <a:srgbClr val="000000"/>
                </a:solidFill>
              </a:rPr>
              <a:t>fuera de </a:t>
            </a:r>
            <a:r>
              <a:rPr lang="es-ES_tradnl" sz="2600" kern="0" dirty="0" smtClean="0">
                <a:solidFill>
                  <a:srgbClr val="000000"/>
                </a:solidFill>
              </a:rPr>
              <a:t>plazo</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1 hoja de respuestas vacía, salvo por la foto</a:t>
            </a:r>
            <a:endParaRPr lang="es-ES_tradnl" sz="2600" kern="0" dirty="0">
              <a:solidFill>
                <a:srgbClr val="000000"/>
              </a:solidFill>
            </a:endParaRP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2 </a:t>
            </a:r>
            <a:r>
              <a:rPr lang="es-ES_tradnl" sz="2600" kern="0" dirty="0">
                <a:solidFill>
                  <a:srgbClr val="000000"/>
                </a:solidFill>
              </a:rPr>
              <a:t>mensajes con el campo del asunto erróneo (</a:t>
            </a:r>
            <a:r>
              <a:rPr lang="es-ES_tradnl" sz="2600" kern="0" dirty="0">
                <a:solidFill>
                  <a:srgbClr val="FF0000"/>
                </a:solidFill>
              </a:rPr>
              <a:t>IG6</a:t>
            </a:r>
            <a:r>
              <a:rPr lang="es-ES_tradnl" sz="2600" kern="0" dirty="0"/>
              <a:t>,</a:t>
            </a:r>
            <a:r>
              <a:rPr lang="es-ES_tradnl" sz="2600" kern="0" dirty="0">
                <a:solidFill>
                  <a:srgbClr val="FF0000"/>
                </a:solidFill>
              </a:rPr>
              <a:t> IG6D </a:t>
            </a:r>
            <a:r>
              <a:rPr lang="es-ES_tradnl" sz="2600" kern="0" dirty="0">
                <a:solidFill>
                  <a:srgbClr val="000000"/>
                </a:solidFill>
                <a:sym typeface="Symbol" panose="05050102010706020507" pitchFamily="18" charset="2"/>
              </a:rPr>
              <a:t> </a:t>
            </a:r>
            <a:r>
              <a:rPr lang="es-ES_tradnl" sz="2600" kern="0" dirty="0" smtClean="0">
                <a:solidFill>
                  <a:srgbClr val="00B050"/>
                </a:solidFill>
              </a:rPr>
              <a:t>IG7</a:t>
            </a:r>
            <a:r>
              <a:rPr lang="es-ES_tradnl" sz="2600" kern="0" dirty="0" smtClean="0"/>
              <a:t>,</a:t>
            </a:r>
            <a:r>
              <a:rPr lang="es-ES_tradnl" sz="2600" kern="0" dirty="0" smtClean="0">
                <a:solidFill>
                  <a:srgbClr val="00B050"/>
                </a:solidFill>
              </a:rPr>
              <a:t> IG7D</a:t>
            </a:r>
            <a:r>
              <a:rPr lang="es-ES_tradnl" sz="2600" kern="0" dirty="0" smtClean="0"/>
              <a:t>)</a:t>
            </a:r>
            <a:endParaRPr lang="es-ES_tradnl" sz="2600" kern="0" dirty="0"/>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2 hojas de respuestas sin foto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1 mensaje con hojas de respuestas y diapositivas de la serie siguiente</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respondido 5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111</a:t>
            </a:fld>
            <a:endParaRPr lang="es-ES"/>
          </a:p>
        </p:txBody>
      </p:sp>
    </p:spTree>
    <p:extLst>
      <p:ext uri="{BB962C8B-B14F-4D97-AF65-F5344CB8AC3E}">
        <p14:creationId xmlns:p14="http://schemas.microsoft.com/office/powerpoint/2010/main" val="897722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50066" t="49678" r="4937" b="15000"/>
          <a:stretch/>
        </p:blipFill>
        <p:spPr>
          <a:xfrm>
            <a:off x="2875885" y="2602326"/>
            <a:ext cx="5744015" cy="2536223"/>
          </a:xfrm>
          <a:prstGeom prst="rect">
            <a:avLst/>
          </a:prstGeom>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4445" b="18474"/>
          <a:stretch/>
        </p:blipFill>
        <p:spPr bwMode="auto">
          <a:xfrm>
            <a:off x="1" y="1196788"/>
            <a:ext cx="2813538" cy="56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ector recto de flecha 8"/>
          <p:cNvCxnSpPr/>
          <p:nvPr/>
        </p:nvCxnSpPr>
        <p:spPr>
          <a:xfrm flipV="1">
            <a:off x="2263024" y="3453336"/>
            <a:ext cx="5737976" cy="8930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8382990" y="3130171"/>
            <a:ext cx="787395" cy="646331"/>
          </a:xfrm>
          <a:prstGeom prst="rect">
            <a:avLst/>
          </a:prstGeom>
          <a:noFill/>
        </p:spPr>
        <p:txBody>
          <a:bodyPr wrap="none" rtlCol="0">
            <a:spAutoFit/>
          </a:bodyPr>
          <a:lstStyle/>
          <a:p>
            <a:pPr algn="ctr"/>
            <a:r>
              <a:rPr lang="es-ES_tradnl" dirty="0" smtClean="0">
                <a:solidFill>
                  <a:srgbClr val="00B050"/>
                </a:solidFill>
              </a:rPr>
              <a:t>1,83 </a:t>
            </a:r>
            <a:r>
              <a:rPr lang="es-ES_tradnl" b="1" dirty="0" smtClean="0">
                <a:solidFill>
                  <a:srgbClr val="00B050"/>
                </a:solidFill>
                <a:sym typeface="Symbol" panose="05050102010706020507" pitchFamily="18" charset="2"/>
              </a:rPr>
              <a:t></a:t>
            </a:r>
          </a:p>
          <a:p>
            <a:pPr algn="ctr"/>
            <a:r>
              <a:rPr lang="es-ES_tradnl" dirty="0" smtClean="0">
                <a:sym typeface="Symbol" panose="05050102010706020507" pitchFamily="18" charset="2"/>
              </a:rPr>
              <a:t>(1,65)</a:t>
            </a:r>
            <a:endParaRPr lang="es-ES" dirty="0"/>
          </a:p>
        </p:txBody>
      </p:sp>
      <p:sp>
        <p:nvSpPr>
          <p:cNvPr id="17" name="CuadroTexto 16"/>
          <p:cNvSpPr txBox="1"/>
          <p:nvPr/>
        </p:nvSpPr>
        <p:spPr>
          <a:xfrm>
            <a:off x="7811015" y="4236998"/>
            <a:ext cx="1393330" cy="369332"/>
          </a:xfrm>
          <a:prstGeom prst="rect">
            <a:avLst/>
          </a:prstGeom>
          <a:noFill/>
        </p:spPr>
        <p:txBody>
          <a:bodyPr wrap="none" rtlCol="0">
            <a:spAutoFit/>
          </a:bodyPr>
          <a:lstStyle/>
          <a:p>
            <a:r>
              <a:rPr lang="es-ES_tradnl" dirty="0" smtClean="0">
                <a:solidFill>
                  <a:srgbClr val="00B050"/>
                </a:solidFill>
              </a:rPr>
              <a:t>0,67 </a:t>
            </a:r>
            <a:r>
              <a:rPr lang="es-ES_tradnl" b="1" dirty="0" smtClean="0">
                <a:solidFill>
                  <a:srgbClr val="00B050"/>
                </a:solidFill>
                <a:sym typeface="Symbol" panose="05050102010706020507" pitchFamily="18" charset="2"/>
              </a:rPr>
              <a:t> </a:t>
            </a:r>
            <a:r>
              <a:rPr lang="es-ES_tradnl" dirty="0" smtClean="0">
                <a:sym typeface="Symbol" panose="05050102010706020507" pitchFamily="18" charset="2"/>
              </a:rPr>
              <a:t>(0,63)</a:t>
            </a:r>
            <a:endParaRPr lang="es-ES" dirty="0"/>
          </a:p>
        </p:txBody>
      </p:sp>
      <p:sp>
        <p:nvSpPr>
          <p:cNvPr id="18" name="CuadroTexto 17"/>
          <p:cNvSpPr txBox="1"/>
          <p:nvPr/>
        </p:nvSpPr>
        <p:spPr>
          <a:xfrm>
            <a:off x="7772255" y="2319364"/>
            <a:ext cx="1446230" cy="369332"/>
          </a:xfrm>
          <a:prstGeom prst="rect">
            <a:avLst/>
          </a:prstGeom>
          <a:noFill/>
        </p:spPr>
        <p:txBody>
          <a:bodyPr wrap="none" rtlCol="0">
            <a:spAutoFit/>
          </a:bodyPr>
          <a:lstStyle/>
          <a:p>
            <a:r>
              <a:rPr lang="es-ES_tradnl" dirty="0" smtClean="0">
                <a:solidFill>
                  <a:srgbClr val="00B050"/>
                </a:solidFill>
              </a:rPr>
              <a:t>2,92  </a:t>
            </a:r>
            <a:r>
              <a:rPr lang="es-ES_tradnl" b="1" dirty="0" smtClean="0">
                <a:solidFill>
                  <a:srgbClr val="00B050"/>
                </a:solidFill>
                <a:sym typeface="Symbol" panose="05050102010706020507" pitchFamily="18" charset="2"/>
              </a:rPr>
              <a:t> </a:t>
            </a:r>
            <a:r>
              <a:rPr lang="es-ES_tradnl" dirty="0" smtClean="0">
                <a:sym typeface="Symbol" panose="05050102010706020507" pitchFamily="18" charset="2"/>
              </a:rPr>
              <a:t>(2,83)</a:t>
            </a:r>
            <a:endParaRPr lang="es-ES" dirty="0"/>
          </a:p>
        </p:txBody>
      </p:sp>
      <p:cxnSp>
        <p:nvCxnSpPr>
          <p:cNvPr id="19" name="Conector recto de flecha 18"/>
          <p:cNvCxnSpPr/>
          <p:nvPr/>
        </p:nvCxnSpPr>
        <p:spPr>
          <a:xfrm>
            <a:off x="603662" y="1893505"/>
            <a:ext cx="7528956" cy="8219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558140" y="4239491"/>
            <a:ext cx="7574478" cy="14309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7</a:t>
            </a:r>
            <a:endParaRPr lang="es-ES_tradnl" sz="400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112</a:t>
            </a:fld>
            <a:endParaRPr lang="es-ES"/>
          </a:p>
        </p:txBody>
      </p:sp>
    </p:spTree>
    <p:extLst>
      <p:ext uri="{BB962C8B-B14F-4D97-AF65-F5344CB8AC3E}">
        <p14:creationId xmlns:p14="http://schemas.microsoft.com/office/powerpoint/2010/main" val="39677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7</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 sz="2600" kern="0" dirty="0">
                <a:solidFill>
                  <a:srgbClr val="000000"/>
                </a:solidFill>
              </a:rPr>
              <a:t>No leer el enunciado con suficiente atención</a:t>
            </a:r>
          </a:p>
          <a:p>
            <a:pPr marL="539750" indent="-271463">
              <a:lnSpc>
                <a:spcPts val="3000"/>
              </a:lnSpc>
              <a:spcBef>
                <a:spcPts val="600"/>
              </a:spcBef>
              <a:buClr>
                <a:srgbClr val="00B050"/>
              </a:buClr>
              <a:buFont typeface="Wingdings" pitchFamily="2" charset="2"/>
              <a:buChar char="§"/>
              <a:defRPr/>
            </a:pPr>
            <a:r>
              <a:rPr lang="es-ES" sz="2600" kern="0" dirty="0">
                <a:solidFill>
                  <a:srgbClr val="000000"/>
                </a:solidFill>
              </a:rPr>
              <a:t>…</a:t>
            </a:r>
            <a:r>
              <a:rPr lang="es-ES" sz="2600" b="1" kern="0" dirty="0">
                <a:solidFill>
                  <a:srgbClr val="000000"/>
                </a:solidFill>
              </a:rPr>
              <a:t>explicando</a:t>
            </a:r>
            <a:r>
              <a:rPr lang="es-ES" sz="2600" kern="0" dirty="0">
                <a:solidFill>
                  <a:srgbClr val="000000"/>
                </a:solidFill>
              </a:rPr>
              <a:t> </a:t>
            </a:r>
            <a:r>
              <a:rPr lang="es-ES" sz="2600" kern="0" dirty="0" smtClean="0">
                <a:solidFill>
                  <a:srgbClr val="000000"/>
                </a:solidFill>
              </a:rPr>
              <a:t>… </a:t>
            </a:r>
            <a:r>
              <a:rPr lang="es-ES" sz="2600" kern="0" dirty="0">
                <a:solidFill>
                  <a:srgbClr val="000000"/>
                </a:solidFill>
              </a:rPr>
              <a:t>la </a:t>
            </a:r>
            <a:r>
              <a:rPr lang="es-ES" sz="2600" b="1" kern="0" dirty="0">
                <a:solidFill>
                  <a:srgbClr val="000000"/>
                </a:solidFill>
              </a:rPr>
              <a:t>función natural</a:t>
            </a:r>
            <a:r>
              <a:rPr lang="es-ES" sz="2600" kern="0" dirty="0">
                <a:solidFill>
                  <a:srgbClr val="000000"/>
                </a:solidFill>
              </a:rPr>
              <a:t>, si la tienen, de las secuencias … si alguna de ellas es un gen, </a:t>
            </a:r>
            <a:r>
              <a:rPr lang="es-ES" sz="2600" kern="0" dirty="0" smtClean="0">
                <a:solidFill>
                  <a:srgbClr val="000000"/>
                </a:solidFill>
              </a:rPr>
              <a:t>describe la </a:t>
            </a:r>
            <a:r>
              <a:rPr lang="es-ES" sz="2600" b="1" kern="0" dirty="0">
                <a:solidFill>
                  <a:srgbClr val="000000"/>
                </a:solidFill>
              </a:rPr>
              <a:t>actividad de su producto </a:t>
            </a:r>
            <a:r>
              <a:rPr lang="es-ES" sz="2600" b="1" kern="0" dirty="0" smtClean="0">
                <a:solidFill>
                  <a:srgbClr val="000000"/>
                </a:solidFill>
              </a:rPr>
              <a:t>génico </a:t>
            </a:r>
            <a:r>
              <a:rPr lang="es-ES" sz="2600" kern="0" dirty="0" smtClean="0">
                <a:solidFill>
                  <a:srgbClr val="000000"/>
                </a:solidFill>
              </a:rPr>
              <a:t>…</a:t>
            </a:r>
            <a:r>
              <a:rPr lang="es-ES" sz="2600" b="1" kern="0" dirty="0" smtClean="0">
                <a:solidFill>
                  <a:srgbClr val="000000"/>
                </a:solidFill>
              </a:rPr>
              <a:t> el</a:t>
            </a:r>
            <a:r>
              <a:rPr lang="es-ES" sz="2600" kern="0" dirty="0" smtClean="0">
                <a:solidFill>
                  <a:srgbClr val="000000"/>
                </a:solidFill>
              </a:rPr>
              <a:t> </a:t>
            </a:r>
            <a:r>
              <a:rPr lang="es-ES" sz="2600" b="1" kern="0" dirty="0">
                <a:solidFill>
                  <a:srgbClr val="000000"/>
                </a:solidFill>
              </a:rPr>
              <a:t>uso </a:t>
            </a:r>
            <a:r>
              <a:rPr lang="es-ES" sz="2600" kern="0" dirty="0" smtClean="0">
                <a:solidFill>
                  <a:srgbClr val="000000"/>
                </a:solidFill>
              </a:rPr>
              <a:t>de dichas secuencias </a:t>
            </a:r>
            <a:r>
              <a:rPr lang="es-ES" sz="2600" b="1" kern="0" dirty="0" smtClean="0">
                <a:solidFill>
                  <a:srgbClr val="000000"/>
                </a:solidFill>
              </a:rPr>
              <a:t>en </a:t>
            </a:r>
            <a:r>
              <a:rPr lang="es-ES" sz="2600" b="1" kern="0" dirty="0">
                <a:solidFill>
                  <a:srgbClr val="000000"/>
                </a:solidFill>
              </a:rPr>
              <a:t>Ingeniería Genética</a:t>
            </a:r>
            <a:r>
              <a:rPr lang="es-ES" sz="2600" kern="0" dirty="0">
                <a:solidFill>
                  <a:srgbClr val="000000"/>
                </a:solidFill>
              </a:rPr>
              <a:t>, </a:t>
            </a:r>
            <a:r>
              <a:rPr lang="es-ES" sz="2600" kern="0" dirty="0" smtClean="0">
                <a:solidFill>
                  <a:srgbClr val="000000"/>
                </a:solidFill>
              </a:rPr>
              <a:t>indicando en su caso, </a:t>
            </a:r>
            <a:r>
              <a:rPr lang="es-ES" sz="2600" b="1" kern="0" dirty="0">
                <a:solidFill>
                  <a:srgbClr val="000000"/>
                </a:solidFill>
              </a:rPr>
              <a:t>la </a:t>
            </a:r>
            <a:r>
              <a:rPr lang="es-ES" sz="2600" b="1" kern="0" dirty="0" smtClean="0">
                <a:solidFill>
                  <a:srgbClr val="000000"/>
                </a:solidFill>
              </a:rPr>
              <a:t>especie y la parte </a:t>
            </a:r>
            <a:r>
              <a:rPr lang="es-ES" sz="2600" b="1" kern="0" dirty="0">
                <a:solidFill>
                  <a:srgbClr val="000000"/>
                </a:solidFill>
              </a:rPr>
              <a:t>relevante del genotipo de las células hospedadoras y de la composición del medio de </a:t>
            </a:r>
            <a:r>
              <a:rPr lang="es-ES" sz="2600" b="1" kern="0" dirty="0" smtClean="0">
                <a:solidFill>
                  <a:srgbClr val="000000"/>
                </a:solidFill>
              </a:rPr>
              <a:t>cultivo</a:t>
            </a:r>
            <a:r>
              <a:rPr lang="es-ES" sz="2600" kern="0" dirty="0" smtClean="0">
                <a:solidFill>
                  <a:srgbClr val="000000"/>
                </a:solidFill>
              </a:rPr>
              <a:t>.</a:t>
            </a:r>
          </a:p>
          <a:p>
            <a:pPr marL="271463" indent="-271463">
              <a:lnSpc>
                <a:spcPts val="3000"/>
              </a:lnSpc>
              <a:spcBef>
                <a:spcPts val="600"/>
              </a:spcBef>
              <a:buClr>
                <a:srgbClr val="FF0000"/>
              </a:buClr>
              <a:buFont typeface="Wingdings" pitchFamily="2" charset="2"/>
              <a:buChar char="§"/>
              <a:defRPr/>
            </a:pPr>
            <a:r>
              <a:rPr lang="es-ES_tradnl" sz="2600" kern="0" dirty="0"/>
              <a:t>Insuficiente grado de </a:t>
            </a:r>
            <a:r>
              <a:rPr lang="es-ES_tradnl" sz="2600" kern="0" dirty="0" smtClean="0"/>
              <a:t>detalle</a:t>
            </a:r>
          </a:p>
          <a:p>
            <a:pPr marL="539750" indent="-271463">
              <a:lnSpc>
                <a:spcPts val="3000"/>
              </a:lnSpc>
              <a:spcBef>
                <a:spcPts val="600"/>
              </a:spcBef>
              <a:buClr>
                <a:srgbClr val="00B050"/>
              </a:buClr>
              <a:buFont typeface="Wingdings" pitchFamily="2" charset="2"/>
              <a:buChar char="§"/>
              <a:defRPr/>
            </a:pPr>
            <a:r>
              <a:rPr lang="es-ES_tradnl" sz="2600" dirty="0" smtClean="0"/>
              <a:t>neo es un gen </a:t>
            </a:r>
            <a:r>
              <a:rPr lang="es-ES_tradnl" sz="2600" dirty="0" smtClean="0">
                <a:solidFill>
                  <a:srgbClr val="FF0000"/>
                </a:solidFill>
              </a:rPr>
              <a:t>de resistencia a </a:t>
            </a:r>
            <a:r>
              <a:rPr lang="es-ES_tradnl" sz="2600" dirty="0" err="1" smtClean="0">
                <a:solidFill>
                  <a:srgbClr val="FF0000"/>
                </a:solidFill>
              </a:rPr>
              <a:t>neomicina</a:t>
            </a:r>
            <a:r>
              <a:rPr lang="es-ES_tradnl" sz="2600" dirty="0" smtClean="0">
                <a:solidFill>
                  <a:srgbClr val="FF0000"/>
                </a:solidFill>
              </a:rPr>
              <a:t> </a:t>
            </a:r>
            <a:r>
              <a:rPr lang="es-ES_tradnl" sz="2600" kern="0" dirty="0" smtClean="0">
                <a:sym typeface="Symbol" panose="05050102010706020507" pitchFamily="18" charset="2"/>
              </a:rPr>
              <a:t> </a:t>
            </a:r>
            <a:r>
              <a:rPr lang="es-ES_tradnl" sz="2600" dirty="0">
                <a:solidFill>
                  <a:srgbClr val="00B050"/>
                </a:solidFill>
                <a:sym typeface="Symbol" panose="05050102010706020507" pitchFamily="18" charset="2"/>
              </a:rPr>
              <a:t>que causa resistencia a </a:t>
            </a:r>
            <a:r>
              <a:rPr lang="es-ES_tradnl" sz="2600" dirty="0" err="1">
                <a:solidFill>
                  <a:srgbClr val="00B050"/>
                </a:solidFill>
                <a:sym typeface="Symbol" panose="05050102010706020507" pitchFamily="18" charset="2"/>
              </a:rPr>
              <a:t>neomicina</a:t>
            </a:r>
            <a:r>
              <a:rPr lang="es-ES_tradnl" sz="2600" dirty="0">
                <a:solidFill>
                  <a:srgbClr val="00B050"/>
                </a:solidFill>
                <a:sym typeface="Symbol" panose="05050102010706020507" pitchFamily="18" charset="2"/>
              </a:rPr>
              <a:t>, ya</a:t>
            </a:r>
            <a:r>
              <a:rPr lang="es-ES_tradnl" sz="2600" kern="0" dirty="0" smtClean="0">
                <a:sym typeface="Symbol" panose="05050102010706020507" pitchFamily="18" charset="2"/>
              </a:rPr>
              <a:t> </a:t>
            </a:r>
            <a:r>
              <a:rPr lang="es-ES_tradnl" sz="2600" dirty="0" smtClean="0">
                <a:solidFill>
                  <a:srgbClr val="00B050"/>
                </a:solidFill>
              </a:rPr>
              <a:t>que codifica una </a:t>
            </a:r>
            <a:r>
              <a:rPr lang="es-ES_tradnl" sz="2600" dirty="0" err="1" smtClean="0">
                <a:solidFill>
                  <a:srgbClr val="00B050"/>
                </a:solidFill>
              </a:rPr>
              <a:t>neomicina</a:t>
            </a:r>
            <a:r>
              <a:rPr lang="es-ES_tradnl" sz="2600" dirty="0" smtClean="0">
                <a:solidFill>
                  <a:srgbClr val="00B050"/>
                </a:solidFill>
              </a:rPr>
              <a:t> </a:t>
            </a:r>
            <a:r>
              <a:rPr lang="es-ES_tradnl" sz="2600" dirty="0" err="1" smtClean="0">
                <a:solidFill>
                  <a:srgbClr val="00B050"/>
                </a:solidFill>
              </a:rPr>
              <a:t>fosfotransferasa</a:t>
            </a:r>
            <a:r>
              <a:rPr lang="es-ES_tradnl" sz="2600" dirty="0" smtClean="0">
                <a:solidFill>
                  <a:srgbClr val="00B050"/>
                </a:solidFill>
              </a:rPr>
              <a:t>, probablemente la del </a:t>
            </a:r>
            <a:r>
              <a:rPr lang="es-ES_tradnl" sz="2600" dirty="0" err="1" smtClean="0">
                <a:solidFill>
                  <a:srgbClr val="00B050"/>
                </a:solidFill>
              </a:rPr>
              <a:t>transposón</a:t>
            </a:r>
            <a:r>
              <a:rPr lang="es-ES_tradnl" sz="2600" dirty="0" smtClean="0">
                <a:solidFill>
                  <a:srgbClr val="00B050"/>
                </a:solidFill>
              </a:rPr>
              <a:t> Tn5 de </a:t>
            </a:r>
            <a:r>
              <a:rPr lang="es-ES_tradnl" sz="2600" i="1" dirty="0" smtClean="0">
                <a:solidFill>
                  <a:srgbClr val="00B050"/>
                </a:solidFill>
              </a:rPr>
              <a:t>E. </a:t>
            </a:r>
            <a:r>
              <a:rPr lang="es-ES_tradnl" sz="2600" i="1" dirty="0" err="1" smtClean="0">
                <a:solidFill>
                  <a:srgbClr val="00B050"/>
                </a:solidFill>
              </a:rPr>
              <a:t>coli</a:t>
            </a:r>
            <a:r>
              <a:rPr lang="es-ES_tradnl" sz="2600" dirty="0" smtClean="0">
                <a:solidFill>
                  <a:srgbClr val="00B050"/>
                </a:solidFill>
              </a:rPr>
              <a:t>, que </a:t>
            </a:r>
            <a:r>
              <a:rPr lang="es-ES_tradnl" sz="2600" dirty="0" err="1" smtClean="0">
                <a:solidFill>
                  <a:srgbClr val="00B050"/>
                </a:solidFill>
              </a:rPr>
              <a:t>fosforila</a:t>
            </a:r>
            <a:r>
              <a:rPr lang="es-ES_tradnl" sz="2600" dirty="0" smtClean="0">
                <a:solidFill>
                  <a:srgbClr val="00B050"/>
                </a:solidFill>
              </a:rPr>
              <a:t> antibióticos </a:t>
            </a:r>
            <a:r>
              <a:rPr lang="es-ES_tradnl" sz="2600" dirty="0" err="1" smtClean="0">
                <a:solidFill>
                  <a:srgbClr val="00B050"/>
                </a:solidFill>
              </a:rPr>
              <a:t>aminoglucósidos</a:t>
            </a:r>
            <a:r>
              <a:rPr lang="es-ES_tradnl" sz="2600" dirty="0" smtClean="0">
                <a:solidFill>
                  <a:srgbClr val="00B050"/>
                </a:solidFill>
              </a:rPr>
              <a:t> (</a:t>
            </a:r>
            <a:r>
              <a:rPr lang="es-ES_tradnl" sz="2600" dirty="0" err="1" smtClean="0">
                <a:solidFill>
                  <a:srgbClr val="00B050"/>
                </a:solidFill>
              </a:rPr>
              <a:t>kanamicina</a:t>
            </a:r>
            <a:r>
              <a:rPr lang="es-ES_tradnl" sz="2600" dirty="0" smtClean="0">
                <a:solidFill>
                  <a:srgbClr val="00B050"/>
                </a:solidFill>
              </a:rPr>
              <a:t>, </a:t>
            </a:r>
            <a:r>
              <a:rPr lang="es-ES_tradnl" sz="2600" dirty="0" err="1" smtClean="0">
                <a:solidFill>
                  <a:srgbClr val="00B050"/>
                </a:solidFill>
              </a:rPr>
              <a:t>neomicina</a:t>
            </a:r>
            <a:r>
              <a:rPr lang="es-ES_tradnl" sz="2600" dirty="0" smtClean="0">
                <a:solidFill>
                  <a:srgbClr val="00B050"/>
                </a:solidFill>
              </a:rPr>
              <a:t>, G418…), inactivándolos.</a:t>
            </a:r>
            <a:endParaRPr lang="es-ES" sz="2600" kern="0" dirty="0" smtClean="0"/>
          </a:p>
          <a:p>
            <a:pPr>
              <a:lnSpc>
                <a:spcPts val="3000"/>
              </a:lnSpc>
              <a:spcBef>
                <a:spcPts val="600"/>
              </a:spcBef>
              <a:buClr>
                <a:srgbClr val="FF0000"/>
              </a:buClr>
              <a:defRPr/>
            </a:pPr>
            <a:endParaRPr lang="es-ES_tradnl" sz="2600" kern="0" dirty="0">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endParaRPr lang="es-ES_tradnl" sz="2600" kern="0" dirty="0" smtClean="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endParaRPr lang="es-ES_tradnl" sz="2600" kern="0" dirty="0">
              <a:solidFill>
                <a:srgbClr val="00B05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113</a:t>
            </a:fld>
            <a:endParaRPr lang="es-ES"/>
          </a:p>
        </p:txBody>
      </p:sp>
    </p:spTree>
    <p:extLst>
      <p:ext uri="{BB962C8B-B14F-4D97-AF65-F5344CB8AC3E}">
        <p14:creationId xmlns:p14="http://schemas.microsoft.com/office/powerpoint/2010/main" val="280138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7</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ym typeface="Symbol" panose="05050102010706020507" pitchFamily="18" charset="2"/>
              </a:rPr>
              <a:t>Errores de concepto</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vector lanzadera al poseer PGK y gb2 </a:t>
            </a:r>
            <a:r>
              <a:rPr lang="es-ES_tradnl" sz="2600" kern="0" dirty="0">
                <a:sym typeface="Symbol" panose="05050102010706020507" pitchFamily="18" charset="2"/>
              </a:rPr>
              <a:t> </a:t>
            </a:r>
            <a:r>
              <a:rPr lang="es-ES_tradnl" sz="2600" kern="0" dirty="0" smtClean="0">
                <a:sym typeface="Symbol" panose="05050102010706020507" pitchFamily="18" charset="2"/>
              </a:rPr>
              <a:t>son los orígenes de replicación y no los promotores de un vector los que le permiten replicarse en células hospedadoras de especies diferentes</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el promotor Tn5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el </a:t>
            </a:r>
            <a:r>
              <a:rPr lang="es-ES_tradnl" sz="2600" kern="0" dirty="0" err="1" smtClean="0">
                <a:solidFill>
                  <a:srgbClr val="00B050"/>
                </a:solidFill>
                <a:sym typeface="Symbol" panose="05050102010706020507" pitchFamily="18" charset="2"/>
              </a:rPr>
              <a:t>transposón</a:t>
            </a:r>
            <a:r>
              <a:rPr lang="es-ES_tradnl" sz="2600" kern="0" dirty="0" smtClean="0">
                <a:solidFill>
                  <a:srgbClr val="00B050"/>
                </a:solidFill>
                <a:sym typeface="Symbol" panose="05050102010706020507" pitchFamily="18" charset="2"/>
              </a:rPr>
              <a:t> Tn5</a:t>
            </a:r>
            <a:r>
              <a:rPr lang="es-ES_tradnl" sz="2600" kern="0" dirty="0" smtClean="0">
                <a:solidFill>
                  <a:srgbClr val="FF0000"/>
                </a:solidFill>
                <a:sym typeface="Symbol" panose="05050102010706020507" pitchFamily="18" charset="2"/>
              </a:rPr>
              <a:t> </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el gen gb2 es un promotor</a:t>
            </a:r>
            <a:r>
              <a:rPr lang="es-ES_tradnl" sz="2600" kern="0" dirty="0" smtClean="0">
                <a:solidFill>
                  <a:srgbClr val="00B050"/>
                </a:solidFill>
                <a:sym typeface="Symbol" panose="05050102010706020507" pitchFamily="18" charset="2"/>
              </a:rPr>
              <a:t> </a:t>
            </a:r>
            <a:r>
              <a:rPr lang="es-ES_tradnl" sz="2600" kern="0" dirty="0">
                <a:sym typeface="Symbol" panose="05050102010706020507" pitchFamily="18" charset="2"/>
              </a:rPr>
              <a:t></a:t>
            </a:r>
            <a:r>
              <a:rPr lang="es-ES_tradnl" sz="2600" kern="0" dirty="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el promotor gb2</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a:sym typeface="Symbol" panose="05050102010706020507" pitchFamily="18" charset="2"/>
              </a:rPr>
              <a:t>l</a:t>
            </a:r>
            <a:r>
              <a:rPr lang="es-ES_tradnl" sz="2600" kern="0" dirty="0" smtClean="0">
                <a:sym typeface="Symbol" panose="05050102010706020507" pitchFamily="18" charset="2"/>
              </a:rPr>
              <a:t>a secuencia FRT es la diana de </a:t>
            </a:r>
            <a:r>
              <a:rPr lang="es-ES_tradnl" sz="2600" kern="0" dirty="0" smtClean="0">
                <a:solidFill>
                  <a:srgbClr val="FF0000"/>
                </a:solidFill>
                <a:sym typeface="Symbol" panose="05050102010706020507" pitchFamily="18" charset="2"/>
              </a:rPr>
              <a:t>una </a:t>
            </a:r>
            <a:r>
              <a:rPr lang="es-ES_tradnl" sz="2600" kern="0" dirty="0" err="1" smtClean="0">
                <a:solidFill>
                  <a:srgbClr val="FF0000"/>
                </a:solidFill>
                <a:sym typeface="Symbol" panose="05050102010706020507" pitchFamily="18" charset="2"/>
              </a:rPr>
              <a:t>restrictasa</a:t>
            </a:r>
            <a:r>
              <a:rPr lang="es-ES_tradnl" sz="2600" kern="0" dirty="0" smtClean="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a:solidFill>
                  <a:srgbClr val="00B050"/>
                </a:solidFill>
                <a:sym typeface="Symbol" panose="05050102010706020507" pitchFamily="18" charset="2"/>
              </a:rPr>
              <a:t>la </a:t>
            </a:r>
            <a:r>
              <a:rPr lang="es-ES_tradnl" sz="2600" kern="0" dirty="0" err="1">
                <a:solidFill>
                  <a:srgbClr val="00B050"/>
                </a:solidFill>
                <a:sym typeface="Symbol" panose="05050102010706020507" pitchFamily="18" charset="2"/>
              </a:rPr>
              <a:t>flipasa</a:t>
            </a:r>
            <a:r>
              <a:rPr lang="es-ES_tradnl" sz="2600" kern="0" dirty="0">
                <a:solidFill>
                  <a:srgbClr val="00B050"/>
                </a:solidFill>
                <a:sym typeface="Symbol" panose="05050102010706020507" pitchFamily="18" charset="2"/>
              </a:rPr>
              <a:t> (FLP), una </a:t>
            </a:r>
            <a:r>
              <a:rPr lang="es-ES_tradnl" sz="2600" kern="0" dirty="0" err="1">
                <a:solidFill>
                  <a:srgbClr val="00B050"/>
                </a:solidFill>
                <a:sym typeface="Symbol" panose="05050102010706020507" pitchFamily="18" charset="2"/>
              </a:rPr>
              <a:t>recombinasa</a:t>
            </a:r>
            <a:r>
              <a:rPr lang="es-ES_tradnl" sz="2600" kern="0" dirty="0" smtClean="0">
                <a:solidFill>
                  <a:srgbClr val="FF0000"/>
                </a:solidFill>
                <a:sym typeface="Symbol" panose="05050102010706020507" pitchFamily="18" charset="2"/>
              </a:rPr>
              <a:t> </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La célula hospedadora es </a:t>
            </a:r>
            <a:r>
              <a:rPr lang="es-ES_tradnl" sz="2600" kern="0" dirty="0" err="1" smtClean="0">
                <a:solidFill>
                  <a:srgbClr val="FF0000"/>
                </a:solidFill>
                <a:sym typeface="Symbol" panose="05050102010706020507" pitchFamily="18" charset="2"/>
              </a:rPr>
              <a:t>neo</a:t>
            </a:r>
            <a:r>
              <a:rPr lang="es-ES_tradnl" sz="2600" kern="0" baseline="30000" dirty="0" err="1" smtClean="0">
                <a:solidFill>
                  <a:srgbClr val="FF0000"/>
                </a:solidFill>
                <a:sym typeface="Symbol" panose="05050102010706020507" pitchFamily="18" charset="2"/>
              </a:rPr>
              <a:t>S</a:t>
            </a:r>
            <a:r>
              <a:rPr lang="es-ES_tradnl" sz="2600" kern="0" dirty="0" smtClean="0">
                <a:solidFill>
                  <a:srgbClr val="FF0000"/>
                </a:solidFill>
                <a:sym typeface="Symbol" panose="05050102010706020507" pitchFamily="18" charset="2"/>
              </a:rPr>
              <a:t> y su genoma </a:t>
            </a:r>
            <a:r>
              <a:rPr lang="es-ES_tradnl" sz="2600" kern="0" dirty="0" err="1" smtClean="0">
                <a:solidFill>
                  <a:srgbClr val="FF0000"/>
                </a:solidFill>
                <a:sym typeface="Symbol" panose="05050102010706020507" pitchFamily="18" charset="2"/>
              </a:rPr>
              <a:t>neo</a:t>
            </a:r>
            <a:r>
              <a:rPr lang="es-ES_tradnl" sz="2600" kern="0" baseline="30000" dirty="0" err="1" smtClean="0">
                <a:solidFill>
                  <a:srgbClr val="FF0000"/>
                </a:solidFill>
                <a:sym typeface="Symbol" panose="05050102010706020507" pitchFamily="18" charset="2"/>
              </a:rPr>
              <a:t>R</a:t>
            </a:r>
            <a:r>
              <a:rPr lang="es-ES_tradnl" sz="2600" kern="0" baseline="30000" dirty="0" smtClean="0">
                <a:solidFill>
                  <a:srgbClr val="FF0000"/>
                </a:solidFill>
                <a:sym typeface="Symbol" panose="05050102010706020507" pitchFamily="18" charset="2"/>
              </a:rPr>
              <a:t> </a:t>
            </a:r>
            <a:r>
              <a:rPr lang="es-ES_tradnl" sz="2600" kern="0" dirty="0" smtClean="0">
                <a:sym typeface="Symbol" panose="05050102010706020507" pitchFamily="18" charset="2"/>
              </a:rPr>
              <a:t> ¿?</a:t>
            </a:r>
            <a:endParaRPr lang="es-ES_tradnl" sz="2600" kern="0" baseline="30000" dirty="0" smtClean="0">
              <a:solidFill>
                <a:srgbClr val="FF000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un “</a:t>
            </a:r>
            <a:r>
              <a:rPr lang="es-ES_tradnl" sz="2600" kern="0" dirty="0" err="1" smtClean="0">
                <a:sym typeface="Symbol" panose="05050102010706020507" pitchFamily="18" charset="2"/>
              </a:rPr>
              <a:t>knockout</a:t>
            </a:r>
            <a:r>
              <a:rPr lang="es-ES_tradnl" sz="2600" kern="0" dirty="0" smtClean="0">
                <a:sym typeface="Symbol" panose="05050102010706020507" pitchFamily="18" charset="2"/>
              </a:rPr>
              <a:t>” </a:t>
            </a:r>
            <a:r>
              <a:rPr lang="es-ES_tradnl" sz="2600" kern="0" dirty="0" smtClean="0">
                <a:solidFill>
                  <a:srgbClr val="FF0000"/>
                </a:solidFill>
                <a:sym typeface="Symbol" panose="05050102010706020507" pitchFamily="18" charset="2"/>
              </a:rPr>
              <a:t>en condiciones </a:t>
            </a:r>
            <a:r>
              <a:rPr lang="es-ES_tradnl" sz="2600" kern="0" dirty="0">
                <a:sym typeface="Symbol" panose="05050102010706020507" pitchFamily="18" charset="2"/>
              </a:rPr>
              <a:t></a:t>
            </a:r>
            <a:r>
              <a:rPr lang="es-ES_tradnl" sz="2600" kern="0" dirty="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condicional </a:t>
            </a:r>
          </a:p>
          <a:p>
            <a:pPr marL="539750" indent="-271463">
              <a:lnSpc>
                <a:spcPts val="3000"/>
              </a:lnSpc>
              <a:spcBef>
                <a:spcPts val="600"/>
              </a:spcBef>
              <a:buClr>
                <a:srgbClr val="00B050"/>
              </a:buClr>
              <a:buFont typeface="Wingdings" pitchFamily="2" charset="2"/>
              <a:buChar char="§"/>
              <a:defRPr/>
            </a:pPr>
            <a:r>
              <a:rPr lang="es-ES_tradnl" sz="2600" kern="0" dirty="0">
                <a:sym typeface="Symbol" panose="05050102010706020507" pitchFamily="18" charset="2"/>
              </a:rPr>
              <a:t>un “</a:t>
            </a:r>
            <a:r>
              <a:rPr lang="es-ES_tradnl" sz="2600" kern="0" dirty="0" err="1">
                <a:sym typeface="Symbol" panose="05050102010706020507" pitchFamily="18" charset="2"/>
              </a:rPr>
              <a:t>knockout</a:t>
            </a:r>
            <a:r>
              <a:rPr lang="es-ES_tradnl" sz="2600" kern="0" dirty="0">
                <a:sym typeface="Symbol" panose="05050102010706020507" pitchFamily="18" charset="2"/>
              </a:rPr>
              <a:t>” </a:t>
            </a:r>
            <a:r>
              <a:rPr lang="es-ES_tradnl" sz="2600" kern="0" dirty="0" smtClean="0">
                <a:solidFill>
                  <a:srgbClr val="FF0000"/>
                </a:solidFill>
                <a:sym typeface="Symbol" panose="05050102010706020507" pitchFamily="18" charset="2"/>
              </a:rPr>
              <a:t>convencional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a:solidFill>
                  <a:srgbClr val="00B050"/>
                </a:solidFill>
                <a:sym typeface="Symbol" panose="05050102010706020507" pitchFamily="18" charset="2"/>
              </a:rPr>
              <a:t>condicional </a:t>
            </a:r>
            <a:endParaRPr lang="es-ES_tradnl" sz="2600" kern="0" dirty="0" smtClean="0">
              <a:solidFill>
                <a:srgbClr val="FF000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114</a:t>
            </a:fld>
            <a:endParaRPr lang="es-ES"/>
          </a:p>
        </p:txBody>
      </p:sp>
    </p:spTree>
    <p:extLst>
      <p:ext uri="{BB962C8B-B14F-4D97-AF65-F5344CB8AC3E}">
        <p14:creationId xmlns:p14="http://schemas.microsoft.com/office/powerpoint/2010/main" val="188205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7</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ym typeface="Symbol" panose="05050102010706020507" pitchFamily="18" charset="2"/>
              </a:rPr>
              <a:t>Errores gramaticales y/o de nomenclatura</a:t>
            </a:r>
            <a:endParaRPr lang="es-ES_tradnl" sz="2600" kern="0" dirty="0">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err="1">
                <a:solidFill>
                  <a:srgbClr val="FF0000"/>
                </a:solidFill>
                <a:sym typeface="Symbol" panose="05050102010706020507" pitchFamily="18" charset="2"/>
              </a:rPr>
              <a:t>delecciones</a:t>
            </a:r>
            <a:r>
              <a:rPr lang="es-ES_tradnl" sz="2600" kern="0" dirty="0">
                <a:solidFill>
                  <a:srgbClr val="FF0000"/>
                </a:solidFill>
                <a:sym typeface="Symbol" panose="05050102010706020507" pitchFamily="18" charset="2"/>
              </a:rPr>
              <a:t> </a:t>
            </a:r>
            <a:r>
              <a:rPr lang="es-ES_tradnl" sz="2600" kern="0" dirty="0">
                <a:sym typeface="Symbol" panose="05050102010706020507" pitchFamily="18" charset="2"/>
              </a:rPr>
              <a:t></a:t>
            </a:r>
            <a:r>
              <a:rPr lang="es-ES_tradnl" sz="2600" kern="0" dirty="0">
                <a:solidFill>
                  <a:srgbClr val="FF0000"/>
                </a:solidFill>
                <a:sym typeface="Symbol" panose="05050102010706020507" pitchFamily="18" charset="2"/>
              </a:rPr>
              <a:t> </a:t>
            </a:r>
            <a:r>
              <a:rPr lang="es-ES_tradnl" sz="2600" kern="0" dirty="0" err="1">
                <a:solidFill>
                  <a:srgbClr val="00B050"/>
                </a:solidFill>
                <a:sym typeface="Symbol" panose="05050102010706020507" pitchFamily="18" charset="2"/>
              </a:rPr>
              <a:t>deleciones</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a:solidFill>
                  <a:srgbClr val="FF0000"/>
                </a:solidFill>
                <a:sym typeface="Symbol" panose="05050102010706020507" pitchFamily="18" charset="2"/>
              </a:rPr>
              <a:t>f</a:t>
            </a:r>
            <a:r>
              <a:rPr lang="es-ES_tradnl" sz="2600" kern="0" dirty="0" smtClean="0">
                <a:solidFill>
                  <a:srgbClr val="FF0000"/>
                </a:solidFill>
                <a:sym typeface="Symbol" panose="05050102010706020507" pitchFamily="18" charset="2"/>
              </a:rPr>
              <a:t>ranquean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flanquean</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excisión</a:t>
            </a:r>
            <a:r>
              <a:rPr lang="es-ES_tradnl" sz="2600" kern="0" dirty="0" smtClean="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escisión</a:t>
            </a:r>
            <a:endParaRPr lang="es-ES_tradnl" sz="2600" kern="0" dirty="0">
              <a:solidFill>
                <a:srgbClr val="00B050"/>
              </a:solidFill>
              <a:sym typeface="Symbol" panose="05050102010706020507" pitchFamily="18" charset="2"/>
            </a:endParaRPr>
          </a:p>
          <a:p>
            <a:pPr marL="271463" indent="-271463">
              <a:lnSpc>
                <a:spcPts val="3000"/>
              </a:lnSpc>
              <a:spcBef>
                <a:spcPts val="600"/>
              </a:spcBef>
              <a:buClr>
                <a:srgbClr val="FF0000"/>
              </a:buClr>
              <a:buFont typeface="Wingdings" pitchFamily="2" charset="2"/>
              <a:buChar char="§"/>
              <a:defRPr/>
            </a:pPr>
            <a:r>
              <a:rPr lang="es-ES_tradnl" sz="2600" kern="0" dirty="0" smtClean="0">
                <a:sym typeface="Symbol" panose="05050102010706020507" pitchFamily="18" charset="2"/>
              </a:rPr>
              <a:t>Usar abreviaturas personales e intransferibles que el profesor no ha intentado entender</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q</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pq</a:t>
            </a:r>
            <a:endParaRPr lang="es-ES_tradnl" sz="2600" kern="0" dirty="0">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endParaRPr lang="es-ES_tradnl" sz="2600" kern="0" dirty="0" smtClean="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endParaRPr lang="es-ES_tradnl" sz="2600" kern="0" dirty="0">
              <a:solidFill>
                <a:srgbClr val="00B05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115</a:t>
            </a:fld>
            <a:endParaRPr lang="es-ES"/>
          </a:p>
        </p:txBody>
      </p:sp>
    </p:spTree>
    <p:extLst>
      <p:ext uri="{BB962C8B-B14F-4D97-AF65-F5344CB8AC3E}">
        <p14:creationId xmlns:p14="http://schemas.microsoft.com/office/powerpoint/2010/main" val="184790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586386" y="842464"/>
            <a:ext cx="3557614" cy="5967456"/>
          </a:xfrm>
          <a:prstGeom prst="rect">
            <a:avLst/>
          </a:prstGeom>
        </p:spPr>
      </p:pic>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116</a:t>
            </a:fld>
            <a:endParaRPr lang="es-ES" dirty="0">
              <a:solidFill>
                <a:srgbClr val="000000"/>
              </a:solidFill>
            </a:endParaRPr>
          </a:p>
        </p:txBody>
      </p:sp>
      <p:sp>
        <p:nvSpPr>
          <p:cNvPr id="20" name="Rectangle 11"/>
          <p:cNvSpPr>
            <a:spLocks noChangeArrowheads="1"/>
          </p:cNvSpPr>
          <p:nvPr/>
        </p:nvSpPr>
        <p:spPr bwMode="auto">
          <a:xfrm>
            <a:off x="-1" y="0"/>
            <a:ext cx="5563553"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a:t>
            </a:r>
            <a:br>
              <a:rPr lang="es-ES_tradnl" sz="4000" dirty="0" smtClean="0">
                <a:solidFill>
                  <a:srgbClr val="0000CC"/>
                </a:solidFill>
              </a:rPr>
            </a:br>
            <a:r>
              <a:rPr lang="es-ES_tradnl" sz="4000" dirty="0" smtClean="0">
                <a:solidFill>
                  <a:srgbClr val="0000CC"/>
                </a:solidFill>
              </a:rPr>
              <a:t>problema 13</a:t>
            </a:r>
            <a:endParaRPr lang="es-ES" sz="4000" dirty="0">
              <a:solidFill>
                <a:srgbClr val="0000CC"/>
              </a:solidFill>
            </a:endParaRPr>
          </a:p>
        </p:txBody>
      </p:sp>
      <p:sp>
        <p:nvSpPr>
          <p:cNvPr id="21" name="Cuadro de texto 2"/>
          <p:cNvSpPr txBox="1">
            <a:spLocks noChangeArrowheads="1"/>
          </p:cNvSpPr>
          <p:nvPr/>
        </p:nvSpPr>
        <p:spPr bwMode="auto">
          <a:xfrm>
            <a:off x="6494146" y="1300797"/>
            <a:ext cx="699135" cy="284480"/>
          </a:xfrm>
          <a:prstGeom prst="rect">
            <a:avLst/>
          </a:prstGeom>
          <a:solidFill>
            <a:srgbClr val="FFFFFF"/>
          </a:solidFill>
          <a:ln w="9525">
            <a:noFill/>
            <a:miter lim="800000"/>
            <a:headEnd/>
            <a:tailEnd/>
          </a:ln>
        </p:spPr>
        <p:txBody>
          <a:bodyPr rot="0" vert="horz" wrap="square" lIns="91440" tIns="0" rIns="91440" bIns="0" anchor="t" anchorCtr="0">
            <a:noAutofit/>
          </a:bodyPr>
          <a:lstStyle/>
          <a:p>
            <a:pPr algn="ctr">
              <a:lnSpc>
                <a:spcPts val="1400"/>
              </a:lnSpc>
              <a:spcAft>
                <a:spcPts val="0"/>
              </a:spcAft>
            </a:pPr>
            <a:r>
              <a:rPr lang="en-US" sz="800" dirty="0" err="1">
                <a:effectLst/>
                <a:latin typeface="Calibri" panose="020F0502020204030204" pitchFamily="34" charset="0"/>
                <a:ea typeface="Times New Roman" panose="02020603050405020304" pitchFamily="18" charset="0"/>
                <a:cs typeface="Times New Roman" panose="02020603050405020304" pitchFamily="18" charset="0"/>
              </a:rPr>
              <a:t>pS</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ts val="1400"/>
              </a:lnSpc>
              <a:spcAft>
                <a:spcPts val="0"/>
              </a:spcAft>
            </a:pPr>
            <a:r>
              <a:rPr lang="en-US" sz="800" dirty="0">
                <a:effectLst/>
                <a:latin typeface="Calibri" panose="020F0502020204030204" pitchFamily="34" charset="0"/>
                <a:ea typeface="Times New Roman" panose="02020603050405020304" pitchFamily="18" charset="0"/>
                <a:cs typeface="Times New Roman" panose="02020603050405020304" pitchFamily="18" charset="0"/>
              </a:rPr>
              <a:t>(18 kb)</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ángulo 21"/>
          <p:cNvSpPr/>
          <p:nvPr/>
        </p:nvSpPr>
        <p:spPr>
          <a:xfrm>
            <a:off x="287338" y="1520825"/>
            <a:ext cx="5370512" cy="2031325"/>
          </a:xfrm>
          <a:prstGeom prst="rect">
            <a:avLst/>
          </a:prstGeom>
        </p:spPr>
        <p:txBody>
          <a:bodyPr wrap="square">
            <a:spAutoFit/>
          </a:bodyPr>
          <a:lstStyle/>
          <a:p>
            <a:pPr algn="just"/>
            <a:r>
              <a:rPr lang="es-ES" b="1" dirty="0">
                <a:ea typeface="Times New Roman" panose="02020603050405020304" pitchFamily="18" charset="0"/>
                <a:cs typeface="Calibri" panose="020F0502020204030204" pitchFamily="34" charset="0"/>
              </a:rPr>
              <a:t>13.-</a:t>
            </a:r>
            <a:r>
              <a:rPr lang="es-ES" dirty="0">
                <a:ea typeface="Times New Roman" panose="02020603050405020304" pitchFamily="18" charset="0"/>
                <a:cs typeface="Calibri" panose="020F0502020204030204" pitchFamily="34" charset="0"/>
              </a:rPr>
              <a:t> Explica en 13A el objetivo del experimento cuyo diseño se representa en la Figura 10. </a:t>
            </a:r>
            <a:r>
              <a:rPr lang="es-ES" dirty="0">
                <a:ea typeface="Times New Roman" panose="02020603050405020304" pitchFamily="18" charset="0"/>
                <a:cs typeface="Times New Roman" panose="02020603050405020304" pitchFamily="18" charset="0"/>
              </a:rPr>
              <a:t>Aplicando los criterios definidos en el problema 11, </a:t>
            </a:r>
            <a:r>
              <a:rPr lang="es-ES" dirty="0">
                <a:ea typeface="Times New Roman" panose="02020603050405020304" pitchFamily="18" charset="0"/>
                <a:cs typeface="Calibri" panose="020F0502020204030204" pitchFamily="34" charset="0"/>
              </a:rPr>
              <a:t>interpreta la Figura 10: explica la función natural, si la tienen, y el uso en Ingeniería Genética de las secuencias con los rótulos FRT (13B y 13F), PGK (13C y 13G), gb2 (13D y 13H) y neo (13E y 13I), </a:t>
            </a:r>
            <a:r>
              <a:rPr lang="es-ES" dirty="0" smtClean="0">
                <a:ea typeface="Times New Roman" panose="02020603050405020304" pitchFamily="18" charset="0"/>
                <a:cs typeface="Calibri" panose="020F0502020204030204" pitchFamily="34" charset="0"/>
              </a:rPr>
              <a:t>respectivamente.</a:t>
            </a:r>
            <a:endParaRPr lang="es-ES" dirty="0"/>
          </a:p>
        </p:txBody>
      </p:sp>
      <p:sp>
        <p:nvSpPr>
          <p:cNvPr id="23" name="Cuadro de texto 2"/>
          <p:cNvSpPr txBox="1">
            <a:spLocks noChangeArrowheads="1"/>
          </p:cNvSpPr>
          <p:nvPr/>
        </p:nvSpPr>
        <p:spPr bwMode="auto">
          <a:xfrm>
            <a:off x="7849553" y="6247214"/>
            <a:ext cx="771525" cy="27813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a:effectLst/>
                <a:latin typeface="Times New Roman" panose="02020603050405020304" pitchFamily="18" charset="0"/>
                <a:ea typeface="Times New Roman" panose="02020603050405020304" pitchFamily="18" charset="0"/>
                <a:cs typeface="Times New Roman" panose="02020603050405020304" pitchFamily="18" charset="0"/>
              </a:rPr>
              <a:t>Figura 10</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8139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586386" y="842464"/>
            <a:ext cx="3557614" cy="5967456"/>
          </a:xfrm>
          <a:prstGeom prst="rect">
            <a:avLst/>
          </a:prstGeom>
        </p:spPr>
      </p:pic>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117</a:t>
            </a:fld>
            <a:endParaRPr lang="es-ES">
              <a:solidFill>
                <a:srgbClr val="000000"/>
              </a:solidFill>
            </a:endParaRPr>
          </a:p>
        </p:txBody>
      </p:sp>
      <p:sp>
        <p:nvSpPr>
          <p:cNvPr id="20" name="Rectangle 11"/>
          <p:cNvSpPr>
            <a:spLocks noChangeArrowheads="1"/>
          </p:cNvSpPr>
          <p:nvPr/>
        </p:nvSpPr>
        <p:spPr bwMode="auto">
          <a:xfrm>
            <a:off x="-1" y="0"/>
            <a:ext cx="5586387"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a:t>
            </a:r>
            <a:br>
              <a:rPr lang="es-ES_tradnl" sz="4000" dirty="0" smtClean="0">
                <a:solidFill>
                  <a:srgbClr val="0000CC"/>
                </a:solidFill>
              </a:rPr>
            </a:br>
            <a:r>
              <a:rPr lang="es-ES_tradnl" sz="4000" dirty="0" smtClean="0">
                <a:solidFill>
                  <a:srgbClr val="0000CC"/>
                </a:solidFill>
              </a:rPr>
              <a:t>problema 14</a:t>
            </a:r>
            <a:endParaRPr lang="es-ES" sz="4000" dirty="0">
              <a:solidFill>
                <a:srgbClr val="0000CC"/>
              </a:solidFill>
            </a:endParaRPr>
          </a:p>
        </p:txBody>
      </p:sp>
      <p:sp>
        <p:nvSpPr>
          <p:cNvPr id="21" name="Cuadro de texto 2"/>
          <p:cNvSpPr txBox="1">
            <a:spLocks noChangeArrowheads="1"/>
          </p:cNvSpPr>
          <p:nvPr/>
        </p:nvSpPr>
        <p:spPr bwMode="auto">
          <a:xfrm>
            <a:off x="6494146" y="1300797"/>
            <a:ext cx="699135" cy="284480"/>
          </a:xfrm>
          <a:prstGeom prst="rect">
            <a:avLst/>
          </a:prstGeom>
          <a:solidFill>
            <a:srgbClr val="FFFFFF"/>
          </a:solidFill>
          <a:ln w="9525">
            <a:noFill/>
            <a:miter lim="800000"/>
            <a:headEnd/>
            <a:tailEnd/>
          </a:ln>
        </p:spPr>
        <p:txBody>
          <a:bodyPr rot="0" vert="horz" wrap="square" lIns="91440" tIns="0" rIns="91440" bIns="0" anchor="t" anchorCtr="0">
            <a:noAutofit/>
          </a:bodyPr>
          <a:lstStyle/>
          <a:p>
            <a:pPr algn="ctr">
              <a:lnSpc>
                <a:spcPts val="1400"/>
              </a:lnSpc>
              <a:spcAft>
                <a:spcPts val="0"/>
              </a:spcAft>
            </a:pPr>
            <a:r>
              <a:rPr lang="en-US" sz="800" dirty="0" err="1">
                <a:effectLst/>
                <a:latin typeface="Calibri" panose="020F0502020204030204" pitchFamily="34" charset="0"/>
                <a:ea typeface="Times New Roman" panose="02020603050405020304" pitchFamily="18" charset="0"/>
                <a:cs typeface="Times New Roman" panose="02020603050405020304" pitchFamily="18" charset="0"/>
              </a:rPr>
              <a:t>pS</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ts val="1400"/>
              </a:lnSpc>
              <a:spcAft>
                <a:spcPts val="0"/>
              </a:spcAft>
            </a:pPr>
            <a:r>
              <a:rPr lang="en-US" sz="800" dirty="0">
                <a:effectLst/>
                <a:latin typeface="Calibri" panose="020F0502020204030204" pitchFamily="34" charset="0"/>
                <a:ea typeface="Times New Roman" panose="02020603050405020304" pitchFamily="18" charset="0"/>
                <a:cs typeface="Times New Roman" panose="02020603050405020304" pitchFamily="18" charset="0"/>
              </a:rPr>
              <a:t>(18 kb)</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ángulo 21"/>
          <p:cNvSpPr/>
          <p:nvPr/>
        </p:nvSpPr>
        <p:spPr>
          <a:xfrm>
            <a:off x="287338" y="1520825"/>
            <a:ext cx="5373370" cy="4524315"/>
          </a:xfrm>
          <a:prstGeom prst="rect">
            <a:avLst/>
          </a:prstGeom>
        </p:spPr>
        <p:txBody>
          <a:bodyPr wrap="square">
            <a:spAutoFit/>
          </a:bodyPr>
          <a:lstStyle/>
          <a:p>
            <a:pPr algn="just"/>
            <a:r>
              <a:rPr lang="es-ES" b="1" dirty="0"/>
              <a:t>14.-</a:t>
            </a:r>
            <a:r>
              <a:rPr lang="es-ES" dirty="0"/>
              <a:t> La confirmación de la obtención de </a:t>
            </a:r>
            <a:r>
              <a:rPr lang="es-ES" dirty="0" err="1"/>
              <a:t>pS-FRTneo</a:t>
            </a:r>
            <a:r>
              <a:rPr lang="es-ES" dirty="0"/>
              <a:t> en el proceso representado en la Figura 10 se realizó purificando ADN </a:t>
            </a:r>
            <a:r>
              <a:rPr lang="es-ES" dirty="0" err="1"/>
              <a:t>plasmídico</a:t>
            </a:r>
            <a:r>
              <a:rPr lang="es-ES" dirty="0"/>
              <a:t> de colonias bacterianas que manifestaron el fenotipo adecuado y restringiéndolo con </a:t>
            </a:r>
            <a:r>
              <a:rPr lang="es-ES" i="1" dirty="0" err="1"/>
              <a:t>Bgl</a:t>
            </a:r>
            <a:r>
              <a:rPr lang="es-ES" dirty="0" err="1"/>
              <a:t>I</a:t>
            </a:r>
            <a:r>
              <a:rPr lang="es-ES" dirty="0"/>
              <a:t>. Se empleó como control ADN previamente purificado del plásmido </a:t>
            </a:r>
            <a:r>
              <a:rPr lang="es-ES" dirty="0" err="1"/>
              <a:t>pS</a:t>
            </a:r>
            <a:r>
              <a:rPr lang="es-ES" dirty="0"/>
              <a:t>, cuya digestión con </a:t>
            </a:r>
            <a:r>
              <a:rPr lang="es-ES" i="1" dirty="0" err="1"/>
              <a:t>Bgl</a:t>
            </a:r>
            <a:r>
              <a:rPr lang="es-ES" dirty="0" err="1"/>
              <a:t>I</a:t>
            </a:r>
            <a:r>
              <a:rPr lang="es-ES" dirty="0"/>
              <a:t> rinde fragmentos de 422, 692, 1730, 1836, 1959, 3485 y 7759 </a:t>
            </a:r>
            <a:r>
              <a:rPr lang="es-ES" dirty="0" err="1"/>
              <a:t>pb</a:t>
            </a:r>
            <a:r>
              <a:rPr lang="es-ES" dirty="0"/>
              <a:t>. Sólo uno de estos fragmentos de restricción de </a:t>
            </a:r>
            <a:r>
              <a:rPr lang="es-ES" dirty="0" err="1"/>
              <a:t>pS</a:t>
            </a:r>
            <a:r>
              <a:rPr lang="es-ES" dirty="0"/>
              <a:t> no aparece al digerir </a:t>
            </a:r>
            <a:r>
              <a:rPr lang="es-ES" dirty="0" err="1"/>
              <a:t>pS-FRTneo</a:t>
            </a:r>
            <a:r>
              <a:rPr lang="es-ES" dirty="0"/>
              <a:t> con </a:t>
            </a:r>
            <a:r>
              <a:rPr lang="es-ES" i="1" dirty="0" err="1"/>
              <a:t>Bgl</a:t>
            </a:r>
            <a:r>
              <a:rPr lang="es-ES" dirty="0" err="1"/>
              <a:t>I</a:t>
            </a:r>
            <a:r>
              <a:rPr lang="es-ES" dirty="0"/>
              <a:t>: el de 7759 </a:t>
            </a:r>
            <a:r>
              <a:rPr lang="es-ES" dirty="0" err="1"/>
              <a:t>pb</a:t>
            </a:r>
            <a:r>
              <a:rPr lang="es-ES" dirty="0"/>
              <a:t>, que es sustituido por uno de 4162 y otro de 5234 </a:t>
            </a:r>
            <a:r>
              <a:rPr lang="es-ES" dirty="0" err="1" smtClean="0"/>
              <a:t>pb</a:t>
            </a:r>
            <a:r>
              <a:rPr lang="es-ES" dirty="0" smtClean="0"/>
              <a:t>.</a:t>
            </a:r>
          </a:p>
          <a:p>
            <a:pPr algn="just"/>
            <a:r>
              <a:rPr lang="es-ES" dirty="0" smtClean="0"/>
              <a:t>	Interpreta </a:t>
            </a:r>
            <a:r>
              <a:rPr lang="es-ES" dirty="0"/>
              <a:t>la Figura 11, explicando en 14A los patrones de bandas de las calles 1 y 2 del gel, y en 14B los de las calles 3-12. Formula en 14C una hipótesis que explique el motivo de que se repitan en la Figura 10 las etapas 1 y 2.</a:t>
            </a:r>
          </a:p>
        </p:txBody>
      </p:sp>
      <p:sp>
        <p:nvSpPr>
          <p:cNvPr id="23" name="Cuadro de texto 2"/>
          <p:cNvSpPr txBox="1">
            <a:spLocks noChangeArrowheads="1"/>
          </p:cNvSpPr>
          <p:nvPr/>
        </p:nvSpPr>
        <p:spPr bwMode="auto">
          <a:xfrm>
            <a:off x="7849553" y="6247214"/>
            <a:ext cx="771525" cy="27813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a:effectLst/>
                <a:latin typeface="Times New Roman" panose="02020603050405020304" pitchFamily="18" charset="0"/>
                <a:ea typeface="Times New Roman" panose="02020603050405020304" pitchFamily="18" charset="0"/>
                <a:cs typeface="Times New Roman" panose="02020603050405020304" pitchFamily="18" charset="0"/>
              </a:rPr>
              <a:t>Figura 10</a:t>
            </a:r>
            <a:endParaRPr lang="es-ES" sz="10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6749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13</a:t>
            </a:r>
          </a:p>
        </p:txBody>
      </p:sp>
      <p:sp>
        <p:nvSpPr>
          <p:cNvPr id="4" name="1 Marcador de número de diapositiva"/>
          <p:cNvSpPr>
            <a:spLocks noGrp="1"/>
          </p:cNvSpPr>
          <p:nvPr>
            <p:ph type="sldNum" sz="quarter" idx="12"/>
          </p:nvPr>
        </p:nvSpPr>
        <p:spPr>
          <a:xfrm>
            <a:off x="7010400" y="6525344"/>
            <a:ext cx="2133600" cy="476250"/>
          </a:xfrm>
        </p:spPr>
        <p:txBody>
          <a:bodyPr/>
          <a:lstStyle/>
          <a:p>
            <a:pPr>
              <a:defRPr/>
            </a:pPr>
            <a:fld id="{231D36B3-79F1-4CB2-B935-66A3D1FB45F1}" type="slidenum">
              <a:rPr lang="es-ES" smtClean="0">
                <a:solidFill>
                  <a:srgbClr val="000000"/>
                </a:solidFill>
              </a:rPr>
              <a:pPr>
                <a:defRPr/>
              </a:pPr>
              <a:t>118</a:t>
            </a:fld>
            <a:endParaRPr lang="es-ES" dirty="0">
              <a:solidFill>
                <a:srgbClr val="000000"/>
              </a:solidFill>
            </a:endParaRPr>
          </a:p>
        </p:txBody>
      </p:sp>
      <p:pic>
        <p:nvPicPr>
          <p:cNvPr id="2" name="Imagen 1"/>
          <p:cNvPicPr>
            <a:picLocks noChangeAspect="1"/>
          </p:cNvPicPr>
          <p:nvPr/>
        </p:nvPicPr>
        <p:blipFill rotWithShape="1">
          <a:blip r:embed="rId3"/>
          <a:srcRect l="11448" t="14824" r="10395" b="6930"/>
          <a:stretch/>
        </p:blipFill>
        <p:spPr>
          <a:xfrm>
            <a:off x="0" y="1430774"/>
            <a:ext cx="9144000" cy="5149273"/>
          </a:xfrm>
          <a:prstGeom prst="rect">
            <a:avLst/>
          </a:prstGeom>
        </p:spPr>
      </p:pic>
    </p:spTree>
    <p:extLst>
      <p:ext uri="{BB962C8B-B14F-4D97-AF65-F5344CB8AC3E}">
        <p14:creationId xmlns:p14="http://schemas.microsoft.com/office/powerpoint/2010/main" val="3634234195"/>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14</a:t>
            </a:r>
          </a:p>
        </p:txBody>
      </p:sp>
      <p:sp>
        <p:nvSpPr>
          <p:cNvPr id="4" name="1 Marcador de número de diapositiva"/>
          <p:cNvSpPr>
            <a:spLocks noGrp="1"/>
          </p:cNvSpPr>
          <p:nvPr>
            <p:ph type="sldNum" sz="quarter" idx="12"/>
          </p:nvPr>
        </p:nvSpPr>
        <p:spPr>
          <a:xfrm>
            <a:off x="7010400" y="6525344"/>
            <a:ext cx="2133600" cy="476250"/>
          </a:xfrm>
        </p:spPr>
        <p:txBody>
          <a:bodyPr/>
          <a:lstStyle/>
          <a:p>
            <a:pPr>
              <a:defRPr/>
            </a:pPr>
            <a:fld id="{231D36B3-79F1-4CB2-B935-66A3D1FB45F1}" type="slidenum">
              <a:rPr lang="es-ES" smtClean="0">
                <a:solidFill>
                  <a:srgbClr val="000000"/>
                </a:solidFill>
              </a:rPr>
              <a:pPr>
                <a:defRPr/>
              </a:pPr>
              <a:t>119</a:t>
            </a:fld>
            <a:endParaRPr lang="es-ES" dirty="0">
              <a:solidFill>
                <a:srgbClr val="000000"/>
              </a:solidFill>
            </a:endParaRPr>
          </a:p>
        </p:txBody>
      </p:sp>
      <p:pic>
        <p:nvPicPr>
          <p:cNvPr id="2" name="Imagen 1"/>
          <p:cNvPicPr>
            <a:picLocks noChangeAspect="1"/>
          </p:cNvPicPr>
          <p:nvPr/>
        </p:nvPicPr>
        <p:blipFill rotWithShape="1">
          <a:blip r:embed="rId3"/>
          <a:srcRect l="9670" t="26286" r="8684" b="22368"/>
          <a:stretch/>
        </p:blipFill>
        <p:spPr>
          <a:xfrm>
            <a:off x="13592" y="2393633"/>
            <a:ext cx="9130408" cy="3229855"/>
          </a:xfrm>
          <a:prstGeom prst="rect">
            <a:avLst/>
          </a:prstGeom>
        </p:spPr>
      </p:pic>
    </p:spTree>
    <p:extLst>
      <p:ext uri="{BB962C8B-B14F-4D97-AF65-F5344CB8AC3E}">
        <p14:creationId xmlns:p14="http://schemas.microsoft.com/office/powerpoint/2010/main" val="5526363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618" t="12718" r="15460" b="9562"/>
          <a:stretch/>
        </p:blipFill>
        <p:spPr>
          <a:xfrm>
            <a:off x="149817" y="1101093"/>
            <a:ext cx="8933614" cy="5924538"/>
          </a:xfrm>
          <a:prstGeom prst="rect">
            <a:avLst/>
          </a:prstGeom>
        </p:spPr>
      </p:pic>
      <p:sp>
        <p:nvSpPr>
          <p:cNvPr id="5" name="CuadroTexto 4"/>
          <p:cNvSpPr txBox="1"/>
          <p:nvPr/>
        </p:nvSpPr>
        <p:spPr>
          <a:xfrm>
            <a:off x="-22829" y="5059638"/>
            <a:ext cx="301686" cy="369332"/>
          </a:xfrm>
          <a:prstGeom prst="rect">
            <a:avLst/>
          </a:prstGeom>
          <a:noFill/>
        </p:spPr>
        <p:txBody>
          <a:bodyPr wrap="none" rtlCol="0">
            <a:spAutoFit/>
          </a:bodyPr>
          <a:lstStyle/>
          <a:p>
            <a:r>
              <a:rPr lang="es-ES" b="1" dirty="0">
                <a:solidFill>
                  <a:srgbClr val="00B050"/>
                </a:solidFill>
              </a:rPr>
              <a:t>2</a:t>
            </a:r>
          </a:p>
        </p:txBody>
      </p:sp>
      <p:sp>
        <p:nvSpPr>
          <p:cNvPr id="6" name="CuadroTexto 5"/>
          <p:cNvSpPr txBox="1"/>
          <p:nvPr/>
        </p:nvSpPr>
        <p:spPr>
          <a:xfrm>
            <a:off x="-1026" y="4580870"/>
            <a:ext cx="301686" cy="369332"/>
          </a:xfrm>
          <a:prstGeom prst="rect">
            <a:avLst/>
          </a:prstGeom>
          <a:noFill/>
        </p:spPr>
        <p:txBody>
          <a:bodyPr wrap="none" rtlCol="0">
            <a:spAutoFit/>
          </a:bodyPr>
          <a:lstStyle/>
          <a:p>
            <a:r>
              <a:rPr lang="es-ES" b="1" dirty="0">
                <a:solidFill>
                  <a:srgbClr val="00B050"/>
                </a:solidFill>
              </a:rPr>
              <a:t>3</a:t>
            </a:r>
          </a:p>
        </p:txBody>
      </p:sp>
      <p:sp>
        <p:nvSpPr>
          <p:cNvPr id="7" name="CuadroTexto 6"/>
          <p:cNvSpPr txBox="1"/>
          <p:nvPr/>
        </p:nvSpPr>
        <p:spPr>
          <a:xfrm>
            <a:off x="-84948" y="3153776"/>
            <a:ext cx="434734" cy="646331"/>
          </a:xfrm>
          <a:prstGeom prst="rect">
            <a:avLst/>
          </a:prstGeom>
          <a:noFill/>
        </p:spPr>
        <p:txBody>
          <a:bodyPr wrap="none" rtlCol="0">
            <a:spAutoFit/>
          </a:bodyPr>
          <a:lstStyle/>
          <a:p>
            <a:pPr algn="ctr"/>
            <a:r>
              <a:rPr lang="es-ES" b="1" dirty="0" smtClean="0">
                <a:solidFill>
                  <a:srgbClr val="00B050"/>
                </a:solidFill>
              </a:rPr>
              <a:t>kb</a:t>
            </a:r>
          </a:p>
          <a:p>
            <a:pPr algn="ctr"/>
            <a:r>
              <a:rPr lang="es-ES" b="1" dirty="0" smtClean="0">
                <a:solidFill>
                  <a:srgbClr val="00B050"/>
                </a:solidFill>
              </a:rPr>
              <a:t>12</a:t>
            </a:r>
            <a:endParaRPr lang="es-ES" b="1" dirty="0">
              <a:solidFill>
                <a:srgbClr val="00B050"/>
              </a:solidFill>
            </a:endParaRPr>
          </a:p>
        </p:txBody>
      </p:sp>
      <p:sp>
        <p:nvSpPr>
          <p:cNvPr id="8" name="CuadroTexto 7"/>
          <p:cNvSpPr txBox="1"/>
          <p:nvPr/>
        </p:nvSpPr>
        <p:spPr>
          <a:xfrm>
            <a:off x="1340236" y="4141292"/>
            <a:ext cx="418704" cy="369332"/>
          </a:xfrm>
          <a:prstGeom prst="rect">
            <a:avLst/>
          </a:prstGeom>
          <a:noFill/>
        </p:spPr>
        <p:txBody>
          <a:bodyPr wrap="none" rtlCol="0">
            <a:spAutoFit/>
          </a:bodyPr>
          <a:lstStyle/>
          <a:p>
            <a:r>
              <a:rPr lang="es-ES" b="1" dirty="0" smtClean="0">
                <a:solidFill>
                  <a:srgbClr val="00B050"/>
                </a:solidFill>
              </a:rPr>
              <a:t>10</a:t>
            </a:r>
            <a:endParaRPr lang="es-ES" b="1" dirty="0">
              <a:solidFill>
                <a:srgbClr val="00B050"/>
              </a:solidFill>
            </a:endParaRPr>
          </a:p>
        </p:txBody>
      </p:sp>
      <p:cxnSp>
        <p:nvCxnSpPr>
          <p:cNvPr id="9" name="Conector recto de flecha 8"/>
          <p:cNvCxnSpPr>
            <a:stCxn id="8" idx="0"/>
          </p:cNvCxnSpPr>
          <p:nvPr/>
        </p:nvCxnSpPr>
        <p:spPr>
          <a:xfrm flipH="1" flipV="1">
            <a:off x="1216194" y="3912178"/>
            <a:ext cx="333394" cy="22911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stCxn id="8" idx="0"/>
          </p:cNvCxnSpPr>
          <p:nvPr/>
        </p:nvCxnSpPr>
        <p:spPr>
          <a:xfrm flipV="1">
            <a:off x="1549588" y="3912178"/>
            <a:ext cx="303000" cy="22911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a:stCxn id="8" idx="0"/>
          </p:cNvCxnSpPr>
          <p:nvPr/>
        </p:nvCxnSpPr>
        <p:spPr>
          <a:xfrm flipH="1" flipV="1">
            <a:off x="1526977" y="3912178"/>
            <a:ext cx="22611" cy="22911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3365588" y="5024775"/>
            <a:ext cx="478016" cy="369332"/>
          </a:xfrm>
          <a:prstGeom prst="rect">
            <a:avLst/>
          </a:prstGeom>
          <a:noFill/>
        </p:spPr>
        <p:txBody>
          <a:bodyPr wrap="none" rtlCol="0">
            <a:spAutoFit/>
          </a:bodyPr>
          <a:lstStyle/>
          <a:p>
            <a:r>
              <a:rPr lang="es-ES" b="1" dirty="0" smtClean="0">
                <a:solidFill>
                  <a:srgbClr val="00B050"/>
                </a:solidFill>
              </a:rPr>
              <a:t>2,5</a:t>
            </a:r>
            <a:endParaRPr lang="es-ES" b="1" dirty="0">
              <a:solidFill>
                <a:srgbClr val="00B050"/>
              </a:solidFill>
            </a:endParaRPr>
          </a:p>
        </p:txBody>
      </p:sp>
      <p:sp>
        <p:nvSpPr>
          <p:cNvPr id="16" name="CuadroTexto 15"/>
          <p:cNvSpPr txBox="1"/>
          <p:nvPr/>
        </p:nvSpPr>
        <p:spPr>
          <a:xfrm>
            <a:off x="2950761" y="3946008"/>
            <a:ext cx="301686" cy="369332"/>
          </a:xfrm>
          <a:prstGeom prst="rect">
            <a:avLst/>
          </a:prstGeom>
          <a:noFill/>
        </p:spPr>
        <p:txBody>
          <a:bodyPr wrap="none" rtlCol="0">
            <a:spAutoFit/>
          </a:bodyPr>
          <a:lstStyle/>
          <a:p>
            <a:r>
              <a:rPr lang="es-ES" b="1" dirty="0" smtClean="0">
                <a:solidFill>
                  <a:srgbClr val="00B050"/>
                </a:solidFill>
              </a:rPr>
              <a:t>8</a:t>
            </a:r>
            <a:endParaRPr lang="es-ES" b="1" dirty="0">
              <a:solidFill>
                <a:srgbClr val="00B050"/>
              </a:solidFill>
            </a:endParaRPr>
          </a:p>
        </p:txBody>
      </p:sp>
      <p:sp>
        <p:nvSpPr>
          <p:cNvPr id="19" name="CuadroTexto 18"/>
          <p:cNvSpPr txBox="1"/>
          <p:nvPr/>
        </p:nvSpPr>
        <p:spPr>
          <a:xfrm>
            <a:off x="3851655" y="4640548"/>
            <a:ext cx="478016" cy="369332"/>
          </a:xfrm>
          <a:prstGeom prst="rect">
            <a:avLst/>
          </a:prstGeom>
          <a:noFill/>
        </p:spPr>
        <p:txBody>
          <a:bodyPr wrap="none" rtlCol="0">
            <a:spAutoFit/>
          </a:bodyPr>
          <a:lstStyle/>
          <a:p>
            <a:r>
              <a:rPr lang="es-ES" b="1" dirty="0" smtClean="0">
                <a:solidFill>
                  <a:srgbClr val="00B050"/>
                </a:solidFill>
              </a:rPr>
              <a:t>3,5</a:t>
            </a:r>
            <a:endParaRPr lang="es-ES" b="1" dirty="0">
              <a:solidFill>
                <a:srgbClr val="00B050"/>
              </a:solidFill>
            </a:endParaRPr>
          </a:p>
        </p:txBody>
      </p:sp>
      <p:sp>
        <p:nvSpPr>
          <p:cNvPr id="25" name="CuadroTexto 24"/>
          <p:cNvSpPr txBox="1"/>
          <p:nvPr/>
        </p:nvSpPr>
        <p:spPr>
          <a:xfrm>
            <a:off x="5472440" y="5034052"/>
            <a:ext cx="478016" cy="369332"/>
          </a:xfrm>
          <a:prstGeom prst="rect">
            <a:avLst/>
          </a:prstGeom>
          <a:noFill/>
        </p:spPr>
        <p:txBody>
          <a:bodyPr wrap="none" rtlCol="0">
            <a:spAutoFit/>
          </a:bodyPr>
          <a:lstStyle/>
          <a:p>
            <a:r>
              <a:rPr lang="es-ES" b="1" dirty="0" smtClean="0">
                <a:solidFill>
                  <a:srgbClr val="00B050"/>
                </a:solidFill>
              </a:rPr>
              <a:t>2,5</a:t>
            </a:r>
            <a:endParaRPr lang="es-ES" b="1" dirty="0">
              <a:solidFill>
                <a:srgbClr val="00B050"/>
              </a:solidFill>
            </a:endParaRPr>
          </a:p>
        </p:txBody>
      </p:sp>
      <p:cxnSp>
        <p:nvCxnSpPr>
          <p:cNvPr id="27" name="Conector recto de flecha 26"/>
          <p:cNvCxnSpPr/>
          <p:nvPr/>
        </p:nvCxnSpPr>
        <p:spPr>
          <a:xfrm flipH="1">
            <a:off x="740266" y="2615124"/>
            <a:ext cx="5998053" cy="264829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740267" y="2335145"/>
            <a:ext cx="5998052" cy="247412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6510592" y="6540851"/>
            <a:ext cx="1183337" cy="369332"/>
          </a:xfrm>
          <a:prstGeom prst="rect">
            <a:avLst/>
          </a:prstGeom>
          <a:noFill/>
        </p:spPr>
        <p:txBody>
          <a:bodyPr wrap="none" rtlCol="0">
            <a:spAutoFit/>
          </a:bodyPr>
          <a:lstStyle/>
          <a:p>
            <a:r>
              <a:rPr lang="es-ES" b="1" dirty="0" smtClean="0">
                <a:solidFill>
                  <a:srgbClr val="00B050"/>
                </a:solidFill>
              </a:rPr>
              <a:t>Ánodo  (+)</a:t>
            </a:r>
            <a:endParaRPr lang="es-ES" b="1" dirty="0">
              <a:solidFill>
                <a:srgbClr val="00B050"/>
              </a:solidFill>
            </a:endParaRPr>
          </a:p>
        </p:txBody>
      </p:sp>
      <p:sp>
        <p:nvSpPr>
          <p:cNvPr id="30" name="CuadroTexto 29"/>
          <p:cNvSpPr txBox="1"/>
          <p:nvPr/>
        </p:nvSpPr>
        <p:spPr>
          <a:xfrm>
            <a:off x="6515977" y="3105473"/>
            <a:ext cx="1186992" cy="369332"/>
          </a:xfrm>
          <a:prstGeom prst="rect">
            <a:avLst/>
          </a:prstGeom>
          <a:solidFill>
            <a:schemeClr val="bg1"/>
          </a:solidFill>
        </p:spPr>
        <p:txBody>
          <a:bodyPr wrap="none" rtlCol="0">
            <a:spAutoFit/>
          </a:bodyPr>
          <a:lstStyle/>
          <a:p>
            <a:r>
              <a:rPr lang="es-ES" b="1" dirty="0" smtClean="0">
                <a:solidFill>
                  <a:srgbClr val="00B050"/>
                </a:solidFill>
              </a:rPr>
              <a:t>Cátodo  (-)</a:t>
            </a:r>
            <a:endParaRPr lang="es-ES" b="1" dirty="0">
              <a:solidFill>
                <a:srgbClr val="00B050"/>
              </a:solidFill>
            </a:endParaRPr>
          </a:p>
        </p:txBody>
      </p:sp>
      <p:cxnSp>
        <p:nvCxnSpPr>
          <p:cNvPr id="31" name="Conector recto de flecha 30"/>
          <p:cNvCxnSpPr>
            <a:stCxn id="30" idx="2"/>
          </p:cNvCxnSpPr>
          <p:nvPr/>
        </p:nvCxnSpPr>
        <p:spPr>
          <a:xfrm flipH="1">
            <a:off x="7088407" y="3474805"/>
            <a:ext cx="21066" cy="308682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p:cNvSpPr txBox="1"/>
          <p:nvPr/>
        </p:nvSpPr>
        <p:spPr>
          <a:xfrm>
            <a:off x="3858599" y="5655627"/>
            <a:ext cx="476412" cy="369332"/>
          </a:xfrm>
          <a:prstGeom prst="rect">
            <a:avLst/>
          </a:prstGeom>
          <a:noFill/>
        </p:spPr>
        <p:txBody>
          <a:bodyPr wrap="none" rtlCol="0">
            <a:spAutoFit/>
          </a:bodyPr>
          <a:lstStyle/>
          <a:p>
            <a:r>
              <a:rPr lang="es-ES" b="1" dirty="0" smtClean="0">
                <a:solidFill>
                  <a:srgbClr val="00B050"/>
                </a:solidFill>
              </a:rPr>
              <a:t>1,5</a:t>
            </a:r>
            <a:endParaRPr lang="es-ES" b="1" dirty="0">
              <a:solidFill>
                <a:srgbClr val="00B050"/>
              </a:solidFill>
            </a:endParaRPr>
          </a:p>
        </p:txBody>
      </p:sp>
      <p:cxnSp>
        <p:nvCxnSpPr>
          <p:cNvPr id="35" name="Conector recto de flecha 34"/>
          <p:cNvCxnSpPr/>
          <p:nvPr/>
        </p:nvCxnSpPr>
        <p:spPr>
          <a:xfrm flipH="1">
            <a:off x="740267" y="1677047"/>
            <a:ext cx="5998052" cy="197817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2" name="CuadroTexto 51"/>
          <p:cNvSpPr txBox="1"/>
          <p:nvPr/>
        </p:nvSpPr>
        <p:spPr>
          <a:xfrm>
            <a:off x="4920572" y="4247815"/>
            <a:ext cx="478016" cy="369332"/>
          </a:xfrm>
          <a:prstGeom prst="rect">
            <a:avLst/>
          </a:prstGeom>
          <a:noFill/>
        </p:spPr>
        <p:txBody>
          <a:bodyPr wrap="none" rtlCol="0">
            <a:spAutoFit/>
          </a:bodyPr>
          <a:lstStyle/>
          <a:p>
            <a:r>
              <a:rPr lang="es-ES" b="1" dirty="0" smtClean="0">
                <a:solidFill>
                  <a:srgbClr val="00B050"/>
                </a:solidFill>
              </a:rPr>
              <a:t>3,5</a:t>
            </a:r>
            <a:endParaRPr lang="es-ES" b="1" dirty="0">
              <a:solidFill>
                <a:srgbClr val="00B050"/>
              </a:solidFill>
            </a:endParaRPr>
          </a:p>
        </p:txBody>
      </p:sp>
      <p:sp>
        <p:nvSpPr>
          <p:cNvPr id="54" name="CuadroTexto 53"/>
          <p:cNvSpPr txBox="1"/>
          <p:nvPr/>
        </p:nvSpPr>
        <p:spPr>
          <a:xfrm>
            <a:off x="2353569" y="4095123"/>
            <a:ext cx="478016" cy="369332"/>
          </a:xfrm>
          <a:prstGeom prst="rect">
            <a:avLst/>
          </a:prstGeom>
          <a:noFill/>
        </p:spPr>
        <p:txBody>
          <a:bodyPr wrap="none" rtlCol="0">
            <a:spAutoFit/>
          </a:bodyPr>
          <a:lstStyle/>
          <a:p>
            <a:r>
              <a:rPr lang="es-ES" b="1" dirty="0" smtClean="0">
                <a:solidFill>
                  <a:srgbClr val="00B050"/>
                </a:solidFill>
              </a:rPr>
              <a:t>6,5</a:t>
            </a:r>
            <a:endParaRPr lang="es-ES" b="1" dirty="0">
              <a:solidFill>
                <a:srgbClr val="00B050"/>
              </a:solidFill>
            </a:endParaRPr>
          </a:p>
        </p:txBody>
      </p:sp>
      <p:sp>
        <p:nvSpPr>
          <p:cNvPr id="55" name="CuadroTexto 54"/>
          <p:cNvSpPr txBox="1"/>
          <p:nvPr/>
        </p:nvSpPr>
        <p:spPr>
          <a:xfrm>
            <a:off x="2366963" y="4647591"/>
            <a:ext cx="478016" cy="369332"/>
          </a:xfrm>
          <a:prstGeom prst="rect">
            <a:avLst/>
          </a:prstGeom>
          <a:noFill/>
        </p:spPr>
        <p:txBody>
          <a:bodyPr wrap="none" rtlCol="0">
            <a:spAutoFit/>
          </a:bodyPr>
          <a:lstStyle/>
          <a:p>
            <a:r>
              <a:rPr lang="es-ES" b="1" dirty="0" smtClean="0">
                <a:solidFill>
                  <a:srgbClr val="00B050"/>
                </a:solidFill>
              </a:rPr>
              <a:t>3,5</a:t>
            </a:r>
            <a:endParaRPr lang="es-ES" b="1" dirty="0">
              <a:solidFill>
                <a:srgbClr val="00B050"/>
              </a:solidFill>
            </a:endParaRPr>
          </a:p>
        </p:txBody>
      </p:sp>
      <p:sp>
        <p:nvSpPr>
          <p:cNvPr id="57" name="CuadroTexto 56"/>
          <p:cNvSpPr txBox="1"/>
          <p:nvPr/>
        </p:nvSpPr>
        <p:spPr>
          <a:xfrm>
            <a:off x="4397041" y="6386716"/>
            <a:ext cx="478016" cy="369332"/>
          </a:xfrm>
          <a:prstGeom prst="rect">
            <a:avLst/>
          </a:prstGeom>
          <a:noFill/>
        </p:spPr>
        <p:txBody>
          <a:bodyPr wrap="none" rtlCol="0">
            <a:spAutoFit/>
          </a:bodyPr>
          <a:lstStyle/>
          <a:p>
            <a:r>
              <a:rPr lang="es-ES" b="1" dirty="0" smtClean="0">
                <a:solidFill>
                  <a:srgbClr val="00B050"/>
                </a:solidFill>
              </a:rPr>
              <a:t>0,5</a:t>
            </a:r>
            <a:endParaRPr lang="es-ES" b="1" dirty="0">
              <a:solidFill>
                <a:srgbClr val="00B050"/>
              </a:solidFill>
            </a:endParaRPr>
          </a:p>
        </p:txBody>
      </p:sp>
      <p:sp>
        <p:nvSpPr>
          <p:cNvPr id="58" name="CuadroTexto 57"/>
          <p:cNvSpPr txBox="1"/>
          <p:nvPr/>
        </p:nvSpPr>
        <p:spPr>
          <a:xfrm>
            <a:off x="5019879" y="4806605"/>
            <a:ext cx="301686" cy="369332"/>
          </a:xfrm>
          <a:prstGeom prst="rect">
            <a:avLst/>
          </a:prstGeom>
          <a:noFill/>
        </p:spPr>
        <p:txBody>
          <a:bodyPr wrap="none" rtlCol="0">
            <a:spAutoFit/>
          </a:bodyPr>
          <a:lstStyle/>
          <a:p>
            <a:r>
              <a:rPr lang="es-ES" b="1" dirty="0" smtClean="0">
                <a:solidFill>
                  <a:srgbClr val="00B050"/>
                </a:solidFill>
              </a:rPr>
              <a:t>3</a:t>
            </a:r>
            <a:endParaRPr lang="es-ES" b="1" dirty="0">
              <a:solidFill>
                <a:srgbClr val="00B050"/>
              </a:solidFill>
            </a:endParaRPr>
          </a:p>
        </p:txBody>
      </p:sp>
      <p:sp>
        <p:nvSpPr>
          <p:cNvPr id="62" name="CuadroTexto 61"/>
          <p:cNvSpPr txBox="1"/>
          <p:nvPr/>
        </p:nvSpPr>
        <p:spPr>
          <a:xfrm>
            <a:off x="2952483" y="5284475"/>
            <a:ext cx="301686" cy="369332"/>
          </a:xfrm>
          <a:prstGeom prst="rect">
            <a:avLst/>
          </a:prstGeom>
          <a:noFill/>
        </p:spPr>
        <p:txBody>
          <a:bodyPr wrap="none" rtlCol="0">
            <a:spAutoFit/>
          </a:bodyPr>
          <a:lstStyle/>
          <a:p>
            <a:r>
              <a:rPr lang="es-ES" b="1" dirty="0" smtClean="0">
                <a:solidFill>
                  <a:srgbClr val="00B050"/>
                </a:solidFill>
              </a:rPr>
              <a:t>2</a:t>
            </a:r>
            <a:endParaRPr lang="es-ES" b="1" dirty="0">
              <a:solidFill>
                <a:srgbClr val="00B050"/>
              </a:solidFill>
            </a:endParaRPr>
          </a:p>
        </p:txBody>
      </p:sp>
      <p:sp>
        <p:nvSpPr>
          <p:cNvPr id="63" name="CuadroTexto 62"/>
          <p:cNvSpPr txBox="1"/>
          <p:nvPr/>
        </p:nvSpPr>
        <p:spPr>
          <a:xfrm>
            <a:off x="3378117" y="3989573"/>
            <a:ext cx="478016" cy="369332"/>
          </a:xfrm>
          <a:prstGeom prst="rect">
            <a:avLst/>
          </a:prstGeom>
          <a:noFill/>
        </p:spPr>
        <p:txBody>
          <a:bodyPr wrap="none" rtlCol="0">
            <a:spAutoFit/>
          </a:bodyPr>
          <a:lstStyle/>
          <a:p>
            <a:r>
              <a:rPr lang="es-ES" b="1" dirty="0" smtClean="0">
                <a:solidFill>
                  <a:srgbClr val="00B050"/>
                </a:solidFill>
              </a:rPr>
              <a:t>7,5</a:t>
            </a:r>
            <a:endParaRPr lang="es-ES" b="1" dirty="0">
              <a:solidFill>
                <a:srgbClr val="00B050"/>
              </a:solidFill>
            </a:endParaRPr>
          </a:p>
        </p:txBody>
      </p:sp>
      <p:sp>
        <p:nvSpPr>
          <p:cNvPr id="64" name="CuadroTexto 63"/>
          <p:cNvSpPr txBox="1"/>
          <p:nvPr/>
        </p:nvSpPr>
        <p:spPr>
          <a:xfrm>
            <a:off x="4401621" y="3829507"/>
            <a:ext cx="478016" cy="369332"/>
          </a:xfrm>
          <a:prstGeom prst="rect">
            <a:avLst/>
          </a:prstGeom>
          <a:noFill/>
        </p:spPr>
        <p:txBody>
          <a:bodyPr wrap="none" rtlCol="0">
            <a:spAutoFit/>
          </a:bodyPr>
          <a:lstStyle/>
          <a:p>
            <a:r>
              <a:rPr lang="es-ES" b="1" dirty="0" smtClean="0">
                <a:solidFill>
                  <a:srgbClr val="00B050"/>
                </a:solidFill>
              </a:rPr>
              <a:t>9,5</a:t>
            </a:r>
            <a:endParaRPr lang="es-ES" b="1" dirty="0">
              <a:solidFill>
                <a:srgbClr val="00B050"/>
              </a:solidFill>
            </a:endParaRPr>
          </a:p>
        </p:txBody>
      </p:sp>
      <p:sp>
        <p:nvSpPr>
          <p:cNvPr id="50" name="CuadroTexto 49"/>
          <p:cNvSpPr txBox="1"/>
          <p:nvPr/>
        </p:nvSpPr>
        <p:spPr>
          <a:xfrm>
            <a:off x="5547874" y="4137783"/>
            <a:ext cx="301686" cy="369332"/>
          </a:xfrm>
          <a:prstGeom prst="rect">
            <a:avLst/>
          </a:prstGeom>
          <a:noFill/>
        </p:spPr>
        <p:txBody>
          <a:bodyPr wrap="none" rtlCol="0">
            <a:spAutoFit/>
          </a:bodyPr>
          <a:lstStyle/>
          <a:p>
            <a:r>
              <a:rPr lang="es-ES" b="1" dirty="0" smtClean="0">
                <a:solidFill>
                  <a:srgbClr val="00B050"/>
                </a:solidFill>
              </a:rPr>
              <a:t>4</a:t>
            </a:r>
            <a:endParaRPr lang="es-ES" b="1" dirty="0">
              <a:solidFill>
                <a:srgbClr val="00B050"/>
              </a:solidFill>
            </a:endParaRPr>
          </a:p>
        </p:txBody>
      </p:sp>
      <p:sp>
        <p:nvSpPr>
          <p:cNvPr id="51" name="CuadroTexto 50"/>
          <p:cNvSpPr txBox="1"/>
          <p:nvPr/>
        </p:nvSpPr>
        <p:spPr>
          <a:xfrm>
            <a:off x="5460434" y="4642354"/>
            <a:ext cx="478016" cy="369332"/>
          </a:xfrm>
          <a:prstGeom prst="rect">
            <a:avLst/>
          </a:prstGeom>
          <a:noFill/>
        </p:spPr>
        <p:txBody>
          <a:bodyPr wrap="none" rtlCol="0">
            <a:spAutoFit/>
          </a:bodyPr>
          <a:lstStyle/>
          <a:p>
            <a:r>
              <a:rPr lang="es-ES" b="1" dirty="0" smtClean="0">
                <a:solidFill>
                  <a:srgbClr val="00B050"/>
                </a:solidFill>
              </a:rPr>
              <a:t>3,5</a:t>
            </a:r>
            <a:endParaRPr lang="es-ES" b="1" dirty="0">
              <a:solidFill>
                <a:srgbClr val="00B050"/>
              </a:solidFill>
            </a:endParaRPr>
          </a:p>
        </p:txBody>
      </p:sp>
      <p:sp>
        <p:nvSpPr>
          <p:cNvPr id="53" name="CuadroTexto 52"/>
          <p:cNvSpPr txBox="1"/>
          <p:nvPr/>
        </p:nvSpPr>
        <p:spPr>
          <a:xfrm>
            <a:off x="3951081" y="3919390"/>
            <a:ext cx="301686" cy="369332"/>
          </a:xfrm>
          <a:prstGeom prst="rect">
            <a:avLst/>
          </a:prstGeom>
          <a:noFill/>
        </p:spPr>
        <p:txBody>
          <a:bodyPr wrap="none" rtlCol="0">
            <a:spAutoFit/>
          </a:bodyPr>
          <a:lstStyle/>
          <a:p>
            <a:r>
              <a:rPr lang="es-ES" b="1" dirty="0" smtClean="0">
                <a:solidFill>
                  <a:srgbClr val="00B050"/>
                </a:solidFill>
              </a:rPr>
              <a:t>5</a:t>
            </a:r>
            <a:endParaRPr lang="es-ES" b="1" dirty="0">
              <a:solidFill>
                <a:srgbClr val="00B050"/>
              </a:solidFill>
            </a:endParaRPr>
          </a:p>
        </p:txBody>
      </p:sp>
      <p:cxnSp>
        <p:nvCxnSpPr>
          <p:cNvPr id="36"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37" name="Rectangle 2"/>
          <p:cNvSpPr>
            <a:spLocks noChangeArrowheads="1"/>
          </p:cNvSpPr>
          <p:nvPr/>
        </p:nvSpPr>
        <p:spPr bwMode="auto">
          <a:xfrm>
            <a:off x="0" y="0"/>
            <a:ext cx="9144000" cy="11501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sz="4000" dirty="0" smtClean="0">
                <a:solidFill>
                  <a:srgbClr val="0000CC"/>
                </a:solidFill>
              </a:rPr>
              <a:t>Problema 2: Interpretación del gel</a:t>
            </a:r>
            <a:endParaRPr lang="es-ES" sz="4000" dirty="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12</a:t>
            </a:fld>
            <a:endParaRPr lang="es-ES" dirty="0"/>
          </a:p>
        </p:txBody>
      </p:sp>
    </p:spTree>
    <p:extLst>
      <p:ext uri="{BB962C8B-B14F-4D97-AF65-F5344CB8AC3E}">
        <p14:creationId xmlns:p14="http://schemas.microsoft.com/office/powerpoint/2010/main" val="41909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p:bldP spid="16" grpId="0"/>
      <p:bldP spid="19" grpId="0"/>
      <p:bldP spid="25" grpId="0"/>
      <p:bldP spid="29" grpId="0"/>
      <p:bldP spid="30" grpId="0" animBg="1"/>
      <p:bldP spid="34" grpId="0"/>
      <p:bldP spid="52" grpId="0"/>
      <p:bldP spid="54" grpId="0"/>
      <p:bldP spid="55" grpId="0"/>
      <p:bldP spid="57" grpId="0"/>
      <p:bldP spid="58" grpId="0"/>
      <p:bldP spid="62" grpId="0"/>
      <p:bldP spid="63" grpId="0"/>
      <p:bldP spid="64" grpId="0"/>
      <p:bldP spid="50" grpId="0"/>
      <p:bldP spid="51" grpId="0"/>
      <p:bldP spid="5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ts val="3800"/>
              </a:lnSpc>
            </a:pPr>
            <a:r>
              <a:rPr lang="es-ES_tradnl" sz="4000" dirty="0" smtClean="0">
                <a:solidFill>
                  <a:srgbClr val="0000CC"/>
                </a:solidFill>
                <a:cs typeface="+mn-cs"/>
              </a:rPr>
              <a:t>4.4.2.- Uso de la recombinación</a:t>
            </a:r>
            <a:br>
              <a:rPr lang="es-ES_tradnl" sz="4000" dirty="0" smtClean="0">
                <a:solidFill>
                  <a:srgbClr val="0000CC"/>
                </a:solidFill>
                <a:cs typeface="+mn-cs"/>
              </a:rPr>
            </a:br>
            <a:r>
              <a:rPr lang="es-ES_tradnl" sz="4000" dirty="0" smtClean="0">
                <a:solidFill>
                  <a:srgbClr val="0000CC"/>
                </a:solidFill>
                <a:cs typeface="+mn-cs"/>
              </a:rPr>
              <a:t>en Ingeniería genética</a:t>
            </a:r>
            <a:endParaRPr lang="es-ES_tradnl" sz="4000" dirty="0">
              <a:solidFill>
                <a:srgbClr val="0000CC"/>
              </a:solidFill>
              <a:cs typeface="+mn-cs"/>
            </a:endParaRPr>
          </a:p>
        </p:txBody>
      </p:sp>
      <p:sp>
        <p:nvSpPr>
          <p:cNvPr id="2" name="1 Marcador de número de diapositiva"/>
          <p:cNvSpPr>
            <a:spLocks noGrp="1"/>
          </p:cNvSpPr>
          <p:nvPr>
            <p:ph type="sldNum" sz="quarter" idx="12"/>
          </p:nvPr>
        </p:nvSpPr>
        <p:spPr>
          <a:xfrm>
            <a:off x="6504709" y="6561348"/>
            <a:ext cx="2639291" cy="476250"/>
          </a:xfrm>
        </p:spPr>
        <p:txBody>
          <a:bodyPr/>
          <a:lstStyle/>
          <a:p>
            <a:pPr>
              <a:defRPr/>
            </a:pPr>
            <a:r>
              <a:rPr lang="es-ES" dirty="0" smtClean="0">
                <a:solidFill>
                  <a:srgbClr val="000000"/>
                </a:solidFill>
              </a:rPr>
              <a:t>Diapositivas 73-87 del Tema 4</a:t>
            </a:r>
            <a:endParaRPr lang="es-ES" dirty="0">
              <a:solidFill>
                <a:srgbClr val="000000"/>
              </a:solidFill>
            </a:endParaRPr>
          </a:p>
        </p:txBody>
      </p:sp>
      <p:sp>
        <p:nvSpPr>
          <p:cNvPr id="5" name="Rectangle 3"/>
          <p:cNvSpPr>
            <a:spLocks noChangeArrowheads="1"/>
          </p:cNvSpPr>
          <p:nvPr/>
        </p:nvSpPr>
        <p:spPr bwMode="auto">
          <a:xfrm>
            <a:off x="250825" y="1412776"/>
            <a:ext cx="88576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265113" indent="-265113">
              <a:buClr>
                <a:srgbClr val="FF0000"/>
              </a:buClr>
              <a:buFont typeface="Wingdings" pitchFamily="2" charset="2"/>
              <a:buChar char="§"/>
            </a:pPr>
            <a:r>
              <a:rPr lang="es-ES_tradnl" sz="2800" dirty="0">
                <a:solidFill>
                  <a:srgbClr val="0000CC"/>
                </a:solidFill>
                <a:cs typeface="+mn-cs"/>
              </a:rPr>
              <a:t>Recombinación</a:t>
            </a:r>
            <a:r>
              <a:rPr lang="es-ES_tradnl" sz="2800" dirty="0">
                <a:solidFill>
                  <a:srgbClr val="000000"/>
                </a:solidFill>
                <a:cs typeface="+mn-cs"/>
              </a:rPr>
              <a:t>: intercambio de segmentos entre moléculas </a:t>
            </a:r>
            <a:r>
              <a:rPr lang="es-ES_tradnl" sz="2800" dirty="0" err="1">
                <a:solidFill>
                  <a:srgbClr val="000000"/>
                </a:solidFill>
                <a:cs typeface="+mn-cs"/>
              </a:rPr>
              <a:t>bicatenarias</a:t>
            </a:r>
            <a:r>
              <a:rPr lang="es-ES_tradnl" sz="2800" dirty="0">
                <a:solidFill>
                  <a:srgbClr val="000000"/>
                </a:solidFill>
                <a:cs typeface="+mn-cs"/>
              </a:rPr>
              <a:t> de ADN</a:t>
            </a:r>
          </a:p>
          <a:p>
            <a:pPr marL="722313" lvl="1" indent="-265113">
              <a:buClr>
                <a:srgbClr val="00B050"/>
              </a:buClr>
              <a:buFont typeface="Wingdings" pitchFamily="2" charset="2"/>
              <a:buChar char="§"/>
            </a:pPr>
            <a:r>
              <a:rPr lang="es-ES_tradnl" sz="2800" dirty="0">
                <a:solidFill>
                  <a:srgbClr val="0000CC"/>
                </a:solidFill>
                <a:cs typeface="+mn-cs"/>
              </a:rPr>
              <a:t>homóloga</a:t>
            </a:r>
            <a:r>
              <a:rPr lang="es-ES_tradnl" sz="2800" dirty="0">
                <a:solidFill>
                  <a:srgbClr val="000000"/>
                </a:solidFill>
                <a:cs typeface="+mn-cs"/>
              </a:rPr>
              <a:t>: entre secuencias idénticas o muy </a:t>
            </a:r>
            <a:r>
              <a:rPr lang="es-ES_tradnl" sz="2800" dirty="0" smtClean="0">
                <a:solidFill>
                  <a:srgbClr val="000000"/>
                </a:solidFill>
                <a:cs typeface="+mn-cs"/>
              </a:rPr>
              <a:t>similares, como la que ocurre entre cromosomas homólogos en la meiosis, o la del </a:t>
            </a:r>
            <a:r>
              <a:rPr lang="es-ES_tradnl" sz="2800" dirty="0" smtClean="0">
                <a:solidFill>
                  <a:srgbClr val="0000CC"/>
                </a:solidFill>
                <a:cs typeface="+mn-cs"/>
              </a:rPr>
              <a:t>sistema Red/ET</a:t>
            </a:r>
          </a:p>
          <a:p>
            <a:pPr marL="722313" lvl="1" indent="-265113">
              <a:buClr>
                <a:srgbClr val="00B050"/>
              </a:buClr>
              <a:buFont typeface="Wingdings" pitchFamily="2" charset="2"/>
              <a:buChar char="§"/>
            </a:pPr>
            <a:r>
              <a:rPr lang="es-ES_tradnl" sz="2800" dirty="0" smtClean="0">
                <a:solidFill>
                  <a:srgbClr val="0000CC"/>
                </a:solidFill>
                <a:cs typeface="+mn-cs"/>
              </a:rPr>
              <a:t>específica </a:t>
            </a:r>
            <a:r>
              <a:rPr lang="es-ES_tradnl" sz="2800" dirty="0">
                <a:solidFill>
                  <a:srgbClr val="0000CC"/>
                </a:solidFill>
                <a:cs typeface="+mn-cs"/>
              </a:rPr>
              <a:t>de sitio</a:t>
            </a:r>
            <a:r>
              <a:rPr lang="es-ES_tradnl" sz="2800" dirty="0">
                <a:solidFill>
                  <a:srgbClr val="000000"/>
                </a:solidFill>
                <a:cs typeface="+mn-cs"/>
              </a:rPr>
              <a:t>: entre secuencias </a:t>
            </a:r>
            <a:r>
              <a:rPr lang="es-ES_tradnl" sz="2800" dirty="0" smtClean="0">
                <a:solidFill>
                  <a:srgbClr val="000000"/>
                </a:solidFill>
                <a:cs typeface="+mn-cs"/>
              </a:rPr>
              <a:t>similares, con homología limitada, </a:t>
            </a:r>
            <a:r>
              <a:rPr lang="es-ES_tradnl" sz="2800" dirty="0">
                <a:solidFill>
                  <a:srgbClr val="000000"/>
                </a:solidFill>
                <a:cs typeface="+mn-cs"/>
              </a:rPr>
              <a:t>llevada a cabo por </a:t>
            </a:r>
            <a:r>
              <a:rPr lang="es-ES_tradnl" sz="2800" dirty="0" err="1">
                <a:solidFill>
                  <a:srgbClr val="0000CC"/>
                </a:solidFill>
                <a:cs typeface="+mn-cs"/>
              </a:rPr>
              <a:t>recombinasas</a:t>
            </a:r>
            <a:r>
              <a:rPr lang="es-ES_tradnl" sz="2800" dirty="0">
                <a:solidFill>
                  <a:srgbClr val="0000CC"/>
                </a:solidFill>
                <a:cs typeface="+mn-cs"/>
              </a:rPr>
              <a:t> </a:t>
            </a:r>
            <a:r>
              <a:rPr lang="es-ES_tradnl" sz="2800" dirty="0">
                <a:solidFill>
                  <a:srgbClr val="000000"/>
                </a:solidFill>
                <a:cs typeface="+mn-cs"/>
              </a:rPr>
              <a:t>como </a:t>
            </a:r>
            <a:r>
              <a:rPr lang="es-ES_tradnl" sz="2800" dirty="0" err="1">
                <a:solidFill>
                  <a:srgbClr val="0000CC"/>
                </a:solidFill>
                <a:cs typeface="+mn-cs"/>
              </a:rPr>
              <a:t>Cre</a:t>
            </a:r>
            <a:r>
              <a:rPr lang="es-ES_tradnl" sz="2800" dirty="0">
                <a:solidFill>
                  <a:srgbClr val="000000"/>
                </a:solidFill>
                <a:cs typeface="+mn-cs"/>
              </a:rPr>
              <a:t> del fago P1, </a:t>
            </a:r>
            <a:r>
              <a:rPr lang="es-ES_tradnl" sz="2800" dirty="0">
                <a:solidFill>
                  <a:srgbClr val="0000CC"/>
                </a:solidFill>
                <a:cs typeface="+mn-cs"/>
              </a:rPr>
              <a:t>FLP</a:t>
            </a:r>
            <a:r>
              <a:rPr lang="es-ES_tradnl" sz="2800" dirty="0">
                <a:solidFill>
                  <a:srgbClr val="000000"/>
                </a:solidFill>
                <a:cs typeface="+mn-cs"/>
              </a:rPr>
              <a:t> de la </a:t>
            </a:r>
            <a:r>
              <a:rPr lang="es-ES_tradnl" sz="2800" dirty="0" smtClean="0">
                <a:solidFill>
                  <a:srgbClr val="000000"/>
                </a:solidFill>
                <a:cs typeface="+mn-cs"/>
              </a:rPr>
              <a:t>levadura, </a:t>
            </a:r>
            <a:r>
              <a:rPr lang="es-ES_tradnl" sz="2800" dirty="0" err="1" smtClean="0">
                <a:solidFill>
                  <a:srgbClr val="0000CC"/>
                </a:solidFill>
                <a:cs typeface="+mn-cs"/>
              </a:rPr>
              <a:t>Int</a:t>
            </a:r>
            <a:r>
              <a:rPr lang="es-ES_tradnl" sz="2800" dirty="0" smtClean="0">
                <a:solidFill>
                  <a:srgbClr val="0000CC"/>
                </a:solidFill>
                <a:cs typeface="+mn-cs"/>
              </a:rPr>
              <a:t> </a:t>
            </a:r>
            <a:r>
              <a:rPr lang="es-ES_tradnl" sz="2800" dirty="0" smtClean="0">
                <a:solidFill>
                  <a:srgbClr val="000000"/>
                </a:solidFill>
                <a:cs typeface="+mn-cs"/>
              </a:rPr>
              <a:t>del fago </a:t>
            </a:r>
            <a:r>
              <a:rPr lang="es-ES_tradnl" sz="2800" dirty="0" smtClean="0">
                <a:solidFill>
                  <a:srgbClr val="000000"/>
                </a:solidFill>
                <a:cs typeface="+mn-cs"/>
                <a:sym typeface="Symbol" panose="05050102010706020507" pitchFamily="18" charset="2"/>
              </a:rPr>
              <a:t> (</a:t>
            </a:r>
            <a:r>
              <a:rPr lang="es-ES_tradnl" sz="2800" dirty="0" smtClean="0">
                <a:solidFill>
                  <a:srgbClr val="0000CC"/>
                </a:solidFill>
                <a:cs typeface="+mn-cs"/>
                <a:sym typeface="Symbol" panose="05050102010706020507" pitchFamily="18" charset="2"/>
              </a:rPr>
              <a:t>sistema Gateway</a:t>
            </a:r>
            <a:r>
              <a:rPr lang="es-ES_tradnl" sz="2800" dirty="0" smtClean="0">
                <a:solidFill>
                  <a:srgbClr val="000000"/>
                </a:solidFill>
                <a:cs typeface="+mn-cs"/>
                <a:sym typeface="Symbol" panose="05050102010706020507" pitchFamily="18" charset="2"/>
              </a:rPr>
              <a:t>)</a:t>
            </a:r>
            <a:endParaRPr lang="es-ES_tradnl" sz="2800" dirty="0" smtClean="0">
              <a:solidFill>
                <a:srgbClr val="000000"/>
              </a:solidFill>
              <a:cs typeface="+mn-cs"/>
            </a:endParaRPr>
          </a:p>
          <a:p>
            <a:pPr marL="265113" indent="-265113">
              <a:buClr>
                <a:srgbClr val="FF0000"/>
              </a:buClr>
              <a:buFont typeface="Wingdings" pitchFamily="2" charset="2"/>
              <a:buChar char="§"/>
            </a:pPr>
            <a:r>
              <a:rPr lang="es-ES_tradnl" sz="2800" dirty="0" smtClean="0">
                <a:solidFill>
                  <a:srgbClr val="000000"/>
                </a:solidFill>
                <a:cs typeface="+mn-cs"/>
              </a:rPr>
              <a:t>Suele llamarse </a:t>
            </a:r>
            <a:r>
              <a:rPr lang="es-ES_tradnl" sz="2800" dirty="0" err="1" smtClean="0">
                <a:solidFill>
                  <a:srgbClr val="0000CC"/>
                </a:solidFill>
                <a:cs typeface="+mn-cs"/>
              </a:rPr>
              <a:t>recombinería</a:t>
            </a:r>
            <a:r>
              <a:rPr lang="es-ES_tradnl" sz="2800" dirty="0" smtClean="0">
                <a:solidFill>
                  <a:srgbClr val="0000CC"/>
                </a:solidFill>
                <a:cs typeface="+mn-cs"/>
              </a:rPr>
              <a:t> </a:t>
            </a:r>
            <a:r>
              <a:rPr lang="es-ES_tradnl" sz="2800" dirty="0" smtClean="0">
                <a:solidFill>
                  <a:srgbClr val="000000"/>
                </a:solidFill>
                <a:cs typeface="+mn-cs"/>
              </a:rPr>
              <a:t>a la ingeniería genética basada en la recombinación homóloga (</a:t>
            </a:r>
            <a:r>
              <a:rPr lang="es-ES_tradnl" sz="2800" i="1" dirty="0" err="1" smtClean="0">
                <a:solidFill>
                  <a:srgbClr val="000000"/>
                </a:solidFill>
                <a:cs typeface="+mn-cs"/>
              </a:rPr>
              <a:t>Recombineering</a:t>
            </a:r>
            <a:r>
              <a:rPr lang="es-ES_tradnl" sz="2800" dirty="0" smtClean="0">
                <a:solidFill>
                  <a:srgbClr val="000000"/>
                </a:solidFill>
                <a:cs typeface="+mn-cs"/>
              </a:rPr>
              <a:t>: </a:t>
            </a:r>
            <a:r>
              <a:rPr lang="es-ES_tradnl" sz="2800" i="1" dirty="0" err="1" smtClean="0">
                <a:solidFill>
                  <a:srgbClr val="000000"/>
                </a:solidFill>
                <a:cs typeface="+mn-cs"/>
              </a:rPr>
              <a:t>Recombination-mediated</a:t>
            </a:r>
            <a:r>
              <a:rPr lang="es-ES_tradnl" sz="2800" i="1" dirty="0" smtClean="0">
                <a:solidFill>
                  <a:srgbClr val="000000"/>
                </a:solidFill>
                <a:cs typeface="+mn-cs"/>
              </a:rPr>
              <a:t> </a:t>
            </a:r>
            <a:r>
              <a:rPr lang="es-ES_tradnl" sz="2800" i="1" dirty="0" err="1" smtClean="0">
                <a:solidFill>
                  <a:srgbClr val="000000"/>
                </a:solidFill>
                <a:cs typeface="+mn-cs"/>
              </a:rPr>
              <a:t>genetic</a:t>
            </a:r>
            <a:r>
              <a:rPr lang="es-ES_tradnl" sz="2800" i="1" dirty="0" smtClean="0">
                <a:solidFill>
                  <a:srgbClr val="000000"/>
                </a:solidFill>
                <a:cs typeface="+mn-cs"/>
              </a:rPr>
              <a:t> </a:t>
            </a:r>
            <a:r>
              <a:rPr lang="es-ES_tradnl" sz="2800" i="1" dirty="0" err="1" smtClean="0">
                <a:solidFill>
                  <a:srgbClr val="000000"/>
                </a:solidFill>
                <a:cs typeface="+mn-cs"/>
              </a:rPr>
              <a:t>engineering</a:t>
            </a:r>
            <a:r>
              <a:rPr lang="es-ES_tradnl" sz="2800" dirty="0" smtClean="0">
                <a:solidFill>
                  <a:srgbClr val="000000"/>
                </a:solidFill>
                <a:cs typeface="+mn-cs"/>
              </a:rPr>
              <a:t>)</a:t>
            </a:r>
          </a:p>
        </p:txBody>
      </p:sp>
    </p:spTree>
    <p:extLst>
      <p:ext uri="{BB962C8B-B14F-4D97-AF65-F5344CB8AC3E}">
        <p14:creationId xmlns:p14="http://schemas.microsoft.com/office/powerpoint/2010/main" val="17571927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0" y="0"/>
            <a:ext cx="9144000" cy="1160463"/>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4.2.- Ensamblaje </a:t>
            </a: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de moléculas de </a:t>
            </a:r>
            <a:b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b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ADN </a:t>
            </a: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recombinante</a:t>
            </a:r>
            <a:endPar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pic>
        <p:nvPicPr>
          <p:cNvPr id="28676" name="Picture 5" descr="Vectores"/>
          <p:cNvPicPr>
            <a:picLocks noChangeAspect="1" noChangeArrowheads="1"/>
          </p:cNvPicPr>
          <p:nvPr/>
        </p:nvPicPr>
        <p:blipFill>
          <a:blip r:embed="rId3">
            <a:extLst>
              <a:ext uri="{28A0092B-C50C-407E-A947-70E740481C1C}">
                <a14:useLocalDpi xmlns:a14="http://schemas.microsoft.com/office/drawing/2010/main" val="0"/>
              </a:ext>
            </a:extLst>
          </a:blip>
          <a:srcRect l="4105" t="28514" r="4993" b="5139"/>
          <a:stretch>
            <a:fillRect/>
          </a:stretch>
        </p:blipFill>
        <p:spPr bwMode="auto">
          <a:xfrm>
            <a:off x="2233228" y="4185084"/>
            <a:ext cx="4679032" cy="254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5 Rectángulo"/>
          <p:cNvSpPr>
            <a:spLocks noChangeArrowheads="1"/>
          </p:cNvSpPr>
          <p:nvPr/>
        </p:nvSpPr>
        <p:spPr bwMode="auto">
          <a:xfrm>
            <a:off x="267270" y="1420477"/>
            <a:ext cx="858920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marR="0" lvl="0" indent="-266700" algn="l" defTabSz="914400" rtl="0" eaLnBrk="1" fontAlgn="base" latinLnBrk="0" hangingPunct="1">
              <a:lnSpc>
                <a:spcPct val="100000"/>
              </a:lnSpc>
              <a:spcBef>
                <a:spcPct val="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La </a:t>
            </a:r>
            <a:r>
              <a:rPr kumimoji="0" lang="es-ES_tradnl" sz="2400" b="0" i="0" u="none" strike="noStrike" kern="1200" cap="none" spc="0" normalizeH="0" baseline="0" noProof="0" dirty="0">
                <a:ln>
                  <a:noFill/>
                </a:ln>
                <a:solidFill>
                  <a:srgbClr val="0000CC"/>
                </a:solidFill>
                <a:effectLst/>
                <a:uLnTx/>
                <a:uFillTx/>
                <a:latin typeface="Calibri" pitchFamily="34" charset="0"/>
                <a:ea typeface="+mn-ea"/>
                <a:cs typeface="+mn-cs"/>
              </a:rPr>
              <a:t>elección del vector de clonación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depende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del tamaño de los insertos y del número de recombinantes que se desean obtener. Una vez construidas, las moléculas de ADN recombinante deben ser introducidas en las células hospedadoras o partículas virales que permitan su clonación.</a:t>
            </a:r>
            <a:endParaRPr kumimoji="0" lang="es-E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265113" marR="0" lvl="1" indent="-265113" algn="l" defTabSz="9144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Por ejemplo: para clonar productos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 amplificación por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PCR se emplean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vectores plasmídicos</a:t>
            </a: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iapositivas 24 a 39 y 51 a 67 del Tema 4</a:t>
            </a:r>
            <a:endParaRPr lang="es-ES" dirty="0">
              <a:solidFill>
                <a:srgbClr val="000000"/>
              </a:solidFill>
            </a:endParaRPr>
          </a:p>
        </p:txBody>
      </p:sp>
    </p:spTree>
    <p:extLst>
      <p:ext uri="{BB962C8B-B14F-4D97-AF65-F5344CB8AC3E}">
        <p14:creationId xmlns:p14="http://schemas.microsoft.com/office/powerpoint/2010/main" val="34667834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8</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122</a:t>
            </a:fld>
            <a:endParaRPr lang="es-ES"/>
          </a:p>
        </p:txBody>
      </p:sp>
    </p:spTree>
    <p:extLst>
      <p:ext uri="{BB962C8B-B14F-4D97-AF65-F5344CB8AC3E}">
        <p14:creationId xmlns:p14="http://schemas.microsoft.com/office/powerpoint/2010/main" val="8055847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0.8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199386382"/>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005149">
                  <a:extLst>
                    <a:ext uri="{9D8B030D-6E8A-4147-A177-3AD203B41FA5}">
                      <a16:colId xmlns:a16="http://schemas.microsoft.com/office/drawing/2014/main" val="20002"/>
                    </a:ext>
                  </a:extLst>
                </a:gridCol>
                <a:gridCol w="1968137">
                  <a:extLst>
                    <a:ext uri="{9D8B030D-6E8A-4147-A177-3AD203B41FA5}">
                      <a16:colId xmlns:a16="http://schemas.microsoft.com/office/drawing/2014/main" val="20003"/>
                    </a:ext>
                  </a:extLst>
                </a:gridCol>
                <a:gridCol w="1343474">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81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2698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055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baseline="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a:t>
                      </a: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18/12</a:t>
                      </a: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strike="noStrike"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tc>
                  <a:txBody>
                    <a:bodyPr/>
                    <a:lstStyle/>
                    <a:p>
                      <a:pPr marL="0" algn="ctr" defTabSz="914400" rtl="0" eaLnBrk="1" latinLnBrk="0" hangingPunct="1">
                        <a:lnSpc>
                          <a:spcPts val="1300"/>
                        </a:lnSpc>
                        <a:spcAft>
                          <a:spcPts val="0"/>
                        </a:spcAft>
                        <a:tabLst>
                          <a:tab pos="638175" algn="dec"/>
                        </a:tabLst>
                      </a:pPr>
                      <a:r>
                        <a:rPr lang="en-US" sz="2000" strike="noStrike" kern="12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tc>
                  <a:txBody>
                    <a:bodyPr/>
                    <a:lstStyle/>
                    <a:p>
                      <a:pPr marL="0" algn="ctr" defTabSz="914400" rtl="0" eaLnBrk="1" latinLnBrk="0" hangingPunct="1">
                        <a:lnSpc>
                          <a:spcPts val="1300"/>
                        </a:lnSpc>
                        <a:spcAft>
                          <a:spcPts val="0"/>
                        </a:spcAft>
                        <a:tabLst>
                          <a:tab pos="638175" algn="dec"/>
                        </a:tabLst>
                      </a:pP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123</a:t>
            </a:fld>
            <a:endParaRPr lang="es-ES"/>
          </a:p>
        </p:txBody>
      </p:sp>
    </p:spTree>
    <p:extLst>
      <p:ext uri="{BB962C8B-B14F-4D97-AF65-F5344CB8AC3E}">
        <p14:creationId xmlns:p14="http://schemas.microsoft.com/office/powerpoint/2010/main" val="33293944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Incidencias en la serie 8</a:t>
            </a:r>
            <a:endParaRPr lang="es-ES" sz="4000" dirty="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66 hojas de respuesta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mensajes </a:t>
            </a:r>
            <a:r>
              <a:rPr lang="es-ES_tradnl" sz="2600" kern="0" dirty="0">
                <a:solidFill>
                  <a:srgbClr val="000000"/>
                </a:solidFill>
                <a:sym typeface="Symbol" panose="05050102010706020507" pitchFamily="18" charset="2"/>
              </a:rPr>
              <a:t>con </a:t>
            </a:r>
            <a:r>
              <a:rPr lang="es-ES_tradnl" sz="2600" kern="0" dirty="0" smtClean="0">
                <a:solidFill>
                  <a:srgbClr val="000000"/>
                </a:solidFill>
                <a:sym typeface="Symbol" panose="05050102010706020507" pitchFamily="18" charset="2"/>
              </a:rPr>
              <a:t>archivos en formatos distintos a los establecidos (</a:t>
            </a:r>
            <a:r>
              <a:rPr lang="es-ES_tradnl" sz="2600" kern="0" dirty="0" err="1" smtClean="0">
                <a:solidFill>
                  <a:srgbClr val="FF0000"/>
                </a:solidFill>
                <a:sym typeface="Symbol" panose="05050102010706020507" pitchFamily="18" charset="2"/>
              </a:rPr>
              <a:t>pages</a:t>
            </a:r>
            <a:r>
              <a:rPr lang="es-ES_tradnl" sz="2600" kern="0" dirty="0" smtClean="0">
                <a:solidFill>
                  <a:srgbClr val="FF0000"/>
                </a:solidFill>
                <a:sym typeface="Symbol" panose="05050102010706020507" pitchFamily="18" charset="2"/>
              </a:rPr>
              <a:t>,</a:t>
            </a:r>
            <a:r>
              <a:rPr lang="es-ES_tradnl" sz="2600" kern="0" dirty="0" smtClean="0">
                <a:solidFill>
                  <a:srgbClr val="000000"/>
                </a:solidFill>
                <a:sym typeface="Symbol" panose="05050102010706020507" pitchFamily="18" charset="2"/>
              </a:rPr>
              <a:t> </a:t>
            </a:r>
            <a:r>
              <a:rPr lang="es-ES_tradnl" sz="2600" kern="0" dirty="0" err="1" smtClean="0">
                <a:solidFill>
                  <a:srgbClr val="FF0000"/>
                </a:solidFill>
                <a:sym typeface="Symbol" panose="05050102010706020507" pitchFamily="18" charset="2"/>
              </a:rPr>
              <a:t>key</a:t>
            </a:r>
            <a:r>
              <a:rPr lang="es-ES_tradnl" sz="2600" kern="0" dirty="0" smtClean="0">
                <a:sym typeface="Symbol" panose="05050102010706020507" pitchFamily="18" charset="2"/>
              </a:rPr>
              <a:t> </a:t>
            </a:r>
            <a:r>
              <a:rPr lang="es-ES_tradnl" sz="2600" kern="0" dirty="0">
                <a:sym typeface="Symbol" panose="05050102010706020507" pitchFamily="18" charset="2"/>
              </a:rPr>
              <a:t> </a:t>
            </a:r>
            <a:r>
              <a:rPr lang="es-ES_tradnl" sz="2600" kern="0" dirty="0" err="1">
                <a:solidFill>
                  <a:srgbClr val="00B050"/>
                </a:solidFill>
                <a:sym typeface="Symbol" panose="05050102010706020507" pitchFamily="18" charset="2"/>
              </a:rPr>
              <a:t>pdf</a:t>
            </a:r>
            <a:r>
              <a:rPr lang="es-ES_tradnl" sz="2600" kern="0" dirty="0">
                <a:solidFill>
                  <a:srgbClr val="00B050"/>
                </a:solidFill>
                <a:sym typeface="Symbol" panose="05050102010706020507" pitchFamily="18" charset="2"/>
              </a:rPr>
              <a:t>, </a:t>
            </a:r>
            <a:r>
              <a:rPr lang="es-ES_tradnl" sz="2600" kern="0" dirty="0" err="1">
                <a:solidFill>
                  <a:srgbClr val="00B050"/>
                </a:solidFill>
                <a:sym typeface="Symbol" panose="05050102010706020507" pitchFamily="18" charset="2"/>
              </a:rPr>
              <a:t>ppt</a:t>
            </a:r>
            <a:r>
              <a:rPr lang="es-ES_tradnl" sz="2600" kern="0" dirty="0">
                <a:solidFill>
                  <a:srgbClr val="00B050"/>
                </a:solidFill>
                <a:sym typeface="Symbol" panose="05050102010706020507" pitchFamily="18" charset="2"/>
              </a:rPr>
              <a:t>, </a:t>
            </a:r>
            <a:r>
              <a:rPr lang="es-ES_tradnl" sz="2600" kern="0" dirty="0" err="1">
                <a:solidFill>
                  <a:srgbClr val="00B050"/>
                </a:solidFill>
                <a:sym typeface="Symbol" panose="05050102010706020507" pitchFamily="18" charset="2"/>
              </a:rPr>
              <a:t>pptx</a:t>
            </a:r>
            <a:r>
              <a:rPr lang="es-ES_tradnl" sz="2600" kern="0" dirty="0" smtClean="0">
                <a:solidFill>
                  <a:srgbClr val="000000"/>
                </a:solidFill>
                <a:sym typeface="Symbol" panose="05050102010706020507" pitchFamily="18" charset="2"/>
              </a:rPr>
              <a:t>)</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respondido 14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124</a:t>
            </a:fld>
            <a:endParaRPr lang="es-ES"/>
          </a:p>
        </p:txBody>
      </p:sp>
    </p:spTree>
    <p:extLst>
      <p:ext uri="{BB962C8B-B14F-4D97-AF65-F5344CB8AC3E}">
        <p14:creationId xmlns:p14="http://schemas.microsoft.com/office/powerpoint/2010/main" val="1230970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49211" t="46521" r="1710" b="20965"/>
          <a:stretch/>
        </p:blipFill>
        <p:spPr>
          <a:xfrm>
            <a:off x="2790093" y="2959473"/>
            <a:ext cx="6101424" cy="2273722"/>
          </a:xfrm>
          <a:prstGeom prst="rect">
            <a:avLst/>
          </a:prstGeom>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4554" b="18474"/>
          <a:stretch/>
        </p:blipFill>
        <p:spPr bwMode="auto">
          <a:xfrm>
            <a:off x="1" y="1196788"/>
            <a:ext cx="2790092" cy="56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ector recto de flecha 8"/>
          <p:cNvCxnSpPr/>
          <p:nvPr/>
        </p:nvCxnSpPr>
        <p:spPr>
          <a:xfrm flipV="1">
            <a:off x="2238499" y="3185348"/>
            <a:ext cx="5693684" cy="3648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7668591" y="4054827"/>
            <a:ext cx="1388522" cy="369332"/>
          </a:xfrm>
          <a:prstGeom prst="rect">
            <a:avLst/>
          </a:prstGeom>
          <a:noFill/>
        </p:spPr>
        <p:txBody>
          <a:bodyPr wrap="none" rtlCol="0">
            <a:spAutoFit/>
          </a:bodyPr>
          <a:lstStyle/>
          <a:p>
            <a:r>
              <a:rPr lang="es-ES_tradnl" dirty="0" smtClean="0">
                <a:solidFill>
                  <a:srgbClr val="00B050"/>
                </a:solidFill>
              </a:rPr>
              <a:t>1,50 </a:t>
            </a:r>
            <a:r>
              <a:rPr lang="es-ES_tradnl" dirty="0">
                <a:solidFill>
                  <a:srgbClr val="00B050"/>
                </a:solidFill>
                <a:sym typeface="Symbol" panose="05050102010706020507" pitchFamily="18" charset="2"/>
              </a:rPr>
              <a:t> </a:t>
            </a:r>
            <a:r>
              <a:rPr lang="es-ES_tradnl" dirty="0" smtClean="0">
                <a:sym typeface="Symbol" panose="05050102010706020507" pitchFamily="18" charset="2"/>
              </a:rPr>
              <a:t>(0,67)</a:t>
            </a:r>
            <a:endParaRPr lang="es-ES" dirty="0"/>
          </a:p>
        </p:txBody>
      </p:sp>
      <p:cxnSp>
        <p:nvCxnSpPr>
          <p:cNvPr id="19" name="Conector recto de flecha 18"/>
          <p:cNvCxnSpPr/>
          <p:nvPr/>
        </p:nvCxnSpPr>
        <p:spPr>
          <a:xfrm>
            <a:off x="603662" y="1893505"/>
            <a:ext cx="7328521" cy="122376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603662" y="3969327"/>
            <a:ext cx="7436097" cy="13439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8</a:t>
            </a:r>
            <a:endParaRPr lang="es-ES_tradnl" sz="4000">
              <a:solidFill>
                <a:srgbClr val="0000CC"/>
              </a:solidFill>
            </a:endParaRPr>
          </a:p>
        </p:txBody>
      </p:sp>
      <p:sp>
        <p:nvSpPr>
          <p:cNvPr id="12" name="CuadroTexto 11"/>
          <p:cNvSpPr txBox="1"/>
          <p:nvPr/>
        </p:nvSpPr>
        <p:spPr>
          <a:xfrm>
            <a:off x="7692981" y="2407616"/>
            <a:ext cx="1388522" cy="646331"/>
          </a:xfrm>
          <a:prstGeom prst="rect">
            <a:avLst/>
          </a:prstGeom>
          <a:noFill/>
        </p:spPr>
        <p:txBody>
          <a:bodyPr wrap="none" rtlCol="0">
            <a:spAutoFit/>
          </a:bodyPr>
          <a:lstStyle/>
          <a:p>
            <a:r>
              <a:rPr lang="es-ES_tradnl" dirty="0" smtClean="0">
                <a:solidFill>
                  <a:srgbClr val="00B050"/>
                </a:solidFill>
              </a:rPr>
              <a:t>3,00 </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(2,92)</a:t>
            </a:r>
          </a:p>
          <a:p>
            <a:r>
              <a:rPr lang="es-ES_tradnl" dirty="0">
                <a:solidFill>
                  <a:srgbClr val="00B050"/>
                </a:solidFill>
              </a:rPr>
              <a:t>3,00 </a:t>
            </a:r>
            <a:r>
              <a:rPr lang="es-ES_tradnl" dirty="0">
                <a:solidFill>
                  <a:srgbClr val="00B050"/>
                </a:solidFill>
                <a:sym typeface="Symbol" panose="05050102010706020507" pitchFamily="18" charset="2"/>
              </a:rPr>
              <a:t> </a:t>
            </a:r>
            <a:r>
              <a:rPr lang="es-ES_tradnl" dirty="0" smtClean="0">
                <a:sym typeface="Symbol" panose="05050102010706020507" pitchFamily="18" charset="2"/>
              </a:rPr>
              <a:t>(1,83)</a:t>
            </a:r>
            <a:endParaRPr lang="es-ES"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125</a:t>
            </a:fld>
            <a:endParaRPr lang="es-ES"/>
          </a:p>
        </p:txBody>
      </p:sp>
    </p:spTree>
    <p:extLst>
      <p:ext uri="{BB962C8B-B14F-4D97-AF65-F5344CB8AC3E}">
        <p14:creationId xmlns:p14="http://schemas.microsoft.com/office/powerpoint/2010/main" val="26904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8</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ym typeface="Symbol" panose="05050102010706020507" pitchFamily="18" charset="2"/>
              </a:rPr>
              <a:t>Errores de concepto y/o nomenclatura</a:t>
            </a:r>
          </a:p>
          <a:p>
            <a:pPr marL="539750"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el gen </a:t>
            </a:r>
            <a:r>
              <a:rPr lang="es-ES_tradnl" sz="2600" i="1" kern="0" dirty="0" smtClean="0">
                <a:sym typeface="Symbol" panose="05050102010706020507" pitchFamily="18" charset="2"/>
              </a:rPr>
              <a:t>M</a:t>
            </a:r>
            <a:r>
              <a:rPr lang="es-ES_tradnl" sz="2600" kern="0" dirty="0" smtClean="0">
                <a:sym typeface="Symbol" panose="05050102010706020507" pitchFamily="18" charset="2"/>
              </a:rPr>
              <a:t> </a:t>
            </a:r>
            <a:r>
              <a:rPr lang="es-ES_tradnl" sz="2600" kern="0" dirty="0" smtClean="0">
                <a:solidFill>
                  <a:srgbClr val="FF0000"/>
                </a:solidFill>
                <a:sym typeface="Symbol" panose="05050102010706020507" pitchFamily="18" charset="2"/>
              </a:rPr>
              <a:t>codifica </a:t>
            </a:r>
            <a:r>
              <a:rPr lang="es-ES_tradnl" sz="2600" kern="0" dirty="0" smtClean="0">
                <a:sym typeface="Symbol" panose="05050102010706020507" pitchFamily="18" charset="2"/>
              </a:rPr>
              <a:t>la forma de la cola  </a:t>
            </a:r>
            <a:r>
              <a:rPr lang="es-ES_tradnl" sz="2600" kern="0" dirty="0">
                <a:solidFill>
                  <a:srgbClr val="00B050"/>
                </a:solidFill>
                <a:sym typeface="Symbol" panose="05050102010706020507" pitchFamily="18" charset="2"/>
              </a:rPr>
              <a:t>codifica una proteína que participa en el desarrollo de la cola y contribuye a determinar su forma</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ocurre una recombinación en el individuo III7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el individuo III7 es recombinante</a:t>
            </a:r>
            <a:endParaRPr lang="es-ES_tradnl" sz="2600" kern="0" dirty="0" smtClean="0">
              <a:solidFill>
                <a:srgbClr val="FF000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ligación</a:t>
            </a:r>
            <a:r>
              <a:rPr lang="es-ES_tradnl" sz="2600" kern="0" dirty="0" smtClean="0">
                <a:solidFill>
                  <a:srgbClr val="00B050"/>
                </a:solidFill>
                <a:sym typeface="Symbol" panose="05050102010706020507" pitchFamily="18" charset="2"/>
              </a:rPr>
              <a:t> </a:t>
            </a:r>
            <a:r>
              <a:rPr lang="es-ES_tradnl" sz="2600" kern="0" dirty="0">
                <a:sym typeface="Symbol" panose="05050102010706020507" pitchFamily="18" charset="2"/>
              </a:rPr>
              <a:t></a:t>
            </a:r>
            <a:r>
              <a:rPr lang="es-ES_tradnl" sz="2600" kern="0" dirty="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ligamiento</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a:sym typeface="Symbol" panose="05050102010706020507" pitchFamily="18" charset="2"/>
              </a:rPr>
              <a:t>se realizan diversos </a:t>
            </a:r>
            <a:r>
              <a:rPr lang="es-ES_tradnl" sz="2600" kern="0" dirty="0">
                <a:solidFill>
                  <a:srgbClr val="FF0000"/>
                </a:solidFill>
                <a:sym typeface="Symbol" panose="05050102010706020507" pitchFamily="18" charset="2"/>
              </a:rPr>
              <a:t>cruzamientos e </a:t>
            </a:r>
            <a:r>
              <a:rPr lang="es-ES_tradnl" sz="2600" kern="0" dirty="0" smtClean="0">
                <a:solidFill>
                  <a:srgbClr val="FF0000"/>
                </a:solidFill>
                <a:sym typeface="Symbol" panose="05050102010706020507" pitchFamily="18" charset="2"/>
              </a:rPr>
              <a:t>incestos </a:t>
            </a:r>
            <a:r>
              <a:rPr lang="es-ES_tradnl" sz="2600" kern="0" dirty="0" smtClean="0">
                <a:sym typeface="Symbol" panose="05050102010706020507" pitchFamily="18" charset="2"/>
              </a:rPr>
              <a:t> </a:t>
            </a:r>
            <a:r>
              <a:rPr lang="es-ES_tradnl" sz="2600" kern="0" dirty="0">
                <a:solidFill>
                  <a:srgbClr val="00B050"/>
                </a:solidFill>
                <a:sym typeface="Symbol" panose="05050102010706020507" pitchFamily="18" charset="2"/>
              </a:rPr>
              <a:t>cruzamientos entre hermanos</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el RFLP se ha movido como consecuencia de  la recombinación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endParaRPr lang="es-ES_tradnl" sz="2600" kern="0" dirty="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se representa </a:t>
            </a:r>
            <a:r>
              <a:rPr lang="es-ES_tradnl" sz="2600" kern="0" dirty="0" smtClean="0">
                <a:solidFill>
                  <a:srgbClr val="FF0000"/>
                </a:solidFill>
                <a:sym typeface="Symbol" panose="05050102010706020507" pitchFamily="18" charset="2"/>
              </a:rPr>
              <a:t>el alelo del gen RFLP </a:t>
            </a:r>
            <a:r>
              <a:rPr lang="es-ES_tradnl" sz="2600" kern="0" dirty="0" smtClean="0">
                <a:sym typeface="Symbol" panose="05050102010706020507" pitchFamily="18" charset="2"/>
              </a:rPr>
              <a:t>de cada individuo </a:t>
            </a:r>
            <a:r>
              <a:rPr lang="es-ES_tradnl" sz="2600" kern="0" dirty="0">
                <a:sym typeface="Symbol" panose="05050102010706020507" pitchFamily="18" charset="2"/>
              </a:rPr>
              <a:t></a:t>
            </a:r>
            <a:r>
              <a:rPr lang="es-ES_tradnl" sz="2600" kern="0" dirty="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00B050"/>
                </a:solidFill>
                <a:sym typeface="Symbol" panose="05050102010706020507" pitchFamily="18" charset="2"/>
              </a:rPr>
              <a:t> </a:t>
            </a: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126</a:t>
            </a:fld>
            <a:endParaRPr lang="es-ES"/>
          </a:p>
        </p:txBody>
      </p:sp>
    </p:spTree>
    <p:extLst>
      <p:ext uri="{BB962C8B-B14F-4D97-AF65-F5344CB8AC3E}">
        <p14:creationId xmlns:p14="http://schemas.microsoft.com/office/powerpoint/2010/main" val="55669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127</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15</a:t>
            </a:r>
            <a:endParaRPr lang="es-ES" sz="4000" dirty="0">
              <a:solidFill>
                <a:srgbClr val="0000CC"/>
              </a:solidFill>
            </a:endParaRPr>
          </a:p>
        </p:txBody>
      </p:sp>
      <p:sp>
        <p:nvSpPr>
          <p:cNvPr id="22" name="Rectángulo 21"/>
          <p:cNvSpPr/>
          <p:nvPr/>
        </p:nvSpPr>
        <p:spPr>
          <a:xfrm>
            <a:off x="287337" y="1520825"/>
            <a:ext cx="8569325" cy="3416320"/>
          </a:xfrm>
          <a:prstGeom prst="rect">
            <a:avLst/>
          </a:prstGeom>
        </p:spPr>
        <p:txBody>
          <a:bodyPr wrap="square">
            <a:spAutoFit/>
          </a:bodyPr>
          <a:lstStyle/>
          <a:p>
            <a:pPr algn="just"/>
            <a:r>
              <a:rPr lang="es-ES" sz="2400" b="1" dirty="0"/>
              <a:t>15.- </a:t>
            </a:r>
            <a:r>
              <a:rPr lang="es-ES" sz="2400" dirty="0"/>
              <a:t>No expliqué en clase, deliberadamente, el apartado b de la diapositiva 76 del Tema 4 de Ingeniería Genética. Interpreta esta figura, explicando en 15A el objetivo del experimento que se muestra y en 15B los cruzamientos realizados y los genotipos, fenotipos y segregaciones genotípicas y fenotípicas esperados</a:t>
            </a:r>
            <a:r>
              <a:rPr lang="es-ES" sz="2400" dirty="0" smtClean="0"/>
              <a:t>. </a:t>
            </a:r>
            <a:r>
              <a:rPr lang="es-ES" sz="2400" dirty="0"/>
              <a:t>En la parte inferior derecha de la diapositiva se ha omitido la representación de los ratones </a:t>
            </a:r>
            <a:r>
              <a:rPr lang="es-ES" sz="2400" i="1" dirty="0"/>
              <a:t>a/a; m/m</a:t>
            </a:r>
            <a:r>
              <a:rPr lang="es-ES" sz="2400" dirty="0"/>
              <a:t>. Esta </a:t>
            </a:r>
            <a:r>
              <a:rPr lang="es-ES" sz="2400" dirty="0" smtClean="0"/>
              <a:t>última clase </a:t>
            </a:r>
            <a:r>
              <a:rPr lang="es-ES" sz="2400" dirty="0"/>
              <a:t>también debe tenerse en cuenta para el cálculo de las segregaciones fenotípicas y genotípicas.</a:t>
            </a:r>
          </a:p>
        </p:txBody>
      </p:sp>
    </p:spTree>
    <p:extLst>
      <p:ext uri="{BB962C8B-B14F-4D97-AF65-F5344CB8AC3E}">
        <p14:creationId xmlns:p14="http://schemas.microsoft.com/office/powerpoint/2010/main" val="2097846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ts val="3800"/>
              </a:lnSpc>
              <a:spcBef>
                <a:spcPct val="0"/>
              </a:spcBef>
              <a:spcAft>
                <a:spcPct val="0"/>
              </a:spcAft>
              <a:buClr>
                <a:srgbClr val="FF0000"/>
              </a:buClr>
              <a:buSzTx/>
              <a:buFontTx/>
              <a:buNone/>
              <a:tabLst/>
              <a:defRPr/>
            </a:pP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4.4.3.- Modificación génica </a:t>
            </a: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dirigida:</a:t>
            </a:r>
          </a:p>
          <a:p>
            <a:pPr marL="0" marR="0" lvl="0" indent="0" algn="ctr" defTabSz="914400" rtl="0" eaLnBrk="1" fontAlgn="base" latinLnBrk="0" hangingPunct="1">
              <a:lnSpc>
                <a:spcPts val="3800"/>
              </a:lnSpc>
              <a:spcBef>
                <a:spcPct val="0"/>
              </a:spcBef>
              <a:spcAft>
                <a:spcPct val="0"/>
              </a:spcAft>
              <a:buClr>
                <a:srgbClr val="FF0000"/>
              </a:buClr>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Obtención de ratones transgénicos</a:t>
            </a:r>
            <a:endParaRPr kumimoji="0" lang="en-US"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pic>
        <p:nvPicPr>
          <p:cNvPr id="5" name="Imagen 4"/>
          <p:cNvPicPr>
            <a:picLocks noChangeAspect="1"/>
          </p:cNvPicPr>
          <p:nvPr/>
        </p:nvPicPr>
        <p:blipFill rotWithShape="1">
          <a:blip r:embed="rId3"/>
          <a:srcRect l="29879" t="17453" r="32518" b="25276"/>
          <a:stretch/>
        </p:blipFill>
        <p:spPr>
          <a:xfrm>
            <a:off x="1295184" y="1227875"/>
            <a:ext cx="6553632" cy="5614492"/>
          </a:xfrm>
          <a:prstGeom prst="rect">
            <a:avLst/>
          </a:prstGeom>
        </p:spPr>
      </p:pic>
      <p:sp>
        <p:nvSpPr>
          <p:cNvPr id="6" name="1 Marcador de número de diapositiva"/>
          <p:cNvSpPr txBox="1">
            <a:spLocks/>
          </p:cNvSpPr>
          <p:nvPr/>
        </p:nvSpPr>
        <p:spPr bwMode="auto">
          <a:xfrm>
            <a:off x="4953003" y="6561348"/>
            <a:ext cx="417714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r" rtl="0" fontAlgn="base">
              <a:spcBef>
                <a:spcPct val="0"/>
              </a:spcBef>
              <a:spcAft>
                <a:spcPct val="0"/>
              </a:spcAft>
              <a:defRPr sz="1400" kern="1200">
                <a:solidFill>
                  <a:schemeClr val="tx1"/>
                </a:solidFill>
                <a:latin typeface="Calibri"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es-ES" dirty="0" smtClean="0">
                <a:solidFill>
                  <a:srgbClr val="000000"/>
                </a:solidFill>
              </a:rPr>
              <a:t>Tema 4, diapositiva 76</a:t>
            </a:r>
            <a:endParaRPr lang="es-ES" dirty="0">
              <a:solidFill>
                <a:srgbClr val="000000"/>
              </a:solidFill>
            </a:endParaRPr>
          </a:p>
        </p:txBody>
      </p:sp>
    </p:spTree>
    <p:extLst>
      <p:ext uri="{BB962C8B-B14F-4D97-AF65-F5344CB8AC3E}">
        <p14:creationId xmlns:p14="http://schemas.microsoft.com/office/powerpoint/2010/main" val="262822711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129</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16</a:t>
            </a:r>
            <a:endParaRPr lang="es-ES" sz="4000" dirty="0">
              <a:solidFill>
                <a:srgbClr val="0000CC"/>
              </a:solidFill>
            </a:endParaRPr>
          </a:p>
        </p:txBody>
      </p:sp>
      <p:sp>
        <p:nvSpPr>
          <p:cNvPr id="22" name="Rectángulo 21"/>
          <p:cNvSpPr/>
          <p:nvPr/>
        </p:nvSpPr>
        <p:spPr>
          <a:xfrm>
            <a:off x="287337" y="1520825"/>
            <a:ext cx="8569325" cy="3046988"/>
          </a:xfrm>
          <a:prstGeom prst="rect">
            <a:avLst/>
          </a:prstGeom>
        </p:spPr>
        <p:txBody>
          <a:bodyPr wrap="square">
            <a:spAutoFit/>
          </a:bodyPr>
          <a:lstStyle/>
          <a:p>
            <a:pPr algn="just"/>
            <a:r>
              <a:rPr lang="es-ES" sz="2400" b="1" dirty="0" smtClean="0"/>
              <a:t>16</a:t>
            </a:r>
            <a:r>
              <a:rPr lang="es-ES" sz="2400" b="1" dirty="0"/>
              <a:t>.- </a:t>
            </a:r>
            <a:r>
              <a:rPr lang="es-ES" sz="2400" dirty="0"/>
              <a:t>No expliqué en clase, deliberadamente,</a:t>
            </a:r>
            <a:r>
              <a:rPr lang="es-ES" sz="2400" b="1" dirty="0"/>
              <a:t> </a:t>
            </a:r>
            <a:r>
              <a:rPr lang="es-ES" sz="2400" dirty="0"/>
              <a:t>la</a:t>
            </a:r>
            <a:r>
              <a:rPr lang="es-ES" sz="2400" b="1" dirty="0"/>
              <a:t> </a:t>
            </a:r>
            <a:r>
              <a:rPr lang="es-ES" sz="2400" dirty="0"/>
              <a:t>diapositiva 37 del Tema 5 de Ingeniería Genética. Explícala en 16 tal como creas que debería hacerlo un profesor de Ingeniería Genética. Tu explicación debe tener en cuenta la información que contienen las diapositivas 35 y 36 del Tema 5 y ser clara y sencilla. Debes interpretar todo el texto y las figuras que aparecen en la diapositiva. Expón tus argumentos en el mismo orden en que aparecen los elementos de la diapositiva. 	</a:t>
            </a:r>
          </a:p>
        </p:txBody>
      </p:sp>
    </p:spTree>
    <p:extLst>
      <p:ext uri="{BB962C8B-B14F-4D97-AF65-F5344CB8AC3E}">
        <p14:creationId xmlns:p14="http://schemas.microsoft.com/office/powerpoint/2010/main" val="1053690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dirty="0" smtClean="0">
                <a:solidFill>
                  <a:srgbClr val="0000CC"/>
                </a:solidFill>
                <a:ea typeface="Calibri" panose="020F0502020204030204" pitchFamily="34" charset="0"/>
                <a:cs typeface="Times New Roman" panose="02020603050405020304" pitchFamily="18" charset="0"/>
              </a:rPr>
              <a:t>Respuesta al problema 2</a:t>
            </a:r>
            <a:endParaRPr lang="es-ES_tradnl" sz="4000" dirty="0">
              <a:solidFill>
                <a:srgbClr val="0000CC"/>
              </a:solidFill>
            </a:endParaRPr>
          </a:p>
        </p:txBody>
      </p:sp>
      <p:pic>
        <p:nvPicPr>
          <p:cNvPr id="5" name="Imagen 4"/>
          <p:cNvPicPr>
            <a:picLocks noChangeAspect="1"/>
          </p:cNvPicPr>
          <p:nvPr/>
        </p:nvPicPr>
        <p:blipFill>
          <a:blip r:embed="rId3"/>
          <a:stretch>
            <a:fillRect/>
          </a:stretch>
        </p:blipFill>
        <p:spPr>
          <a:xfrm>
            <a:off x="1807224" y="1138031"/>
            <a:ext cx="5529551" cy="5925826"/>
          </a:xfrm>
          <a:prstGeom prst="rect">
            <a:avLst/>
          </a:prstGeom>
        </p:spPr>
      </p:pic>
      <p:sp>
        <p:nvSpPr>
          <p:cNvPr id="6" name="Arco 5"/>
          <p:cNvSpPr/>
          <p:nvPr/>
        </p:nvSpPr>
        <p:spPr>
          <a:xfrm>
            <a:off x="2569137" y="2209797"/>
            <a:ext cx="3713900" cy="3694531"/>
          </a:xfrm>
          <a:prstGeom prst="arc">
            <a:avLst>
              <a:gd name="adj1" fmla="val 16328853"/>
              <a:gd name="adj2" fmla="val 2027057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Rectángulo 8"/>
          <p:cNvSpPr/>
          <p:nvPr/>
        </p:nvSpPr>
        <p:spPr>
          <a:xfrm>
            <a:off x="2961259" y="4638372"/>
            <a:ext cx="2915478" cy="1085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s-ES_tradnl" sz="2400" dirty="0" smtClean="0">
                <a:solidFill>
                  <a:srgbClr val="00B050"/>
                </a:solidFill>
                <a:latin typeface="Calibri" panose="020F0502020204030204" pitchFamily="34" charset="0"/>
              </a:rPr>
              <a:t>Deben indicarse</a:t>
            </a:r>
          </a:p>
          <a:p>
            <a:pPr algn="ctr">
              <a:lnSpc>
                <a:spcPts val="2400"/>
              </a:lnSpc>
            </a:pPr>
            <a:r>
              <a:rPr lang="es-ES_tradnl" sz="2400" dirty="0" smtClean="0">
                <a:solidFill>
                  <a:srgbClr val="00B050"/>
                </a:solidFill>
                <a:latin typeface="Calibri" panose="020F0502020204030204" pitchFamily="34" charset="0"/>
              </a:rPr>
              <a:t> las unidades (k y b minúsculas)</a:t>
            </a:r>
            <a:endParaRPr lang="es-ES" sz="2400" dirty="0">
              <a:solidFill>
                <a:srgbClr val="00B050"/>
              </a:solidFill>
              <a:latin typeface="Calibri" panose="020F0502020204030204" pitchFamily="34" charset="0"/>
            </a:endParaRPr>
          </a:p>
        </p:txBody>
      </p:sp>
      <p:sp>
        <p:nvSpPr>
          <p:cNvPr id="10" name="Rectángulo 9"/>
          <p:cNvSpPr/>
          <p:nvPr/>
        </p:nvSpPr>
        <p:spPr>
          <a:xfrm>
            <a:off x="5195703" y="1238193"/>
            <a:ext cx="1924336" cy="734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s-ES_tradnl" sz="2400" dirty="0" smtClean="0">
                <a:solidFill>
                  <a:srgbClr val="FF0000"/>
                </a:solidFill>
                <a:latin typeface="Calibri" panose="020F0502020204030204" pitchFamily="34" charset="0"/>
              </a:rPr>
              <a:t>Línea</a:t>
            </a:r>
            <a:br>
              <a:rPr lang="es-ES_tradnl" sz="2400" dirty="0" smtClean="0">
                <a:solidFill>
                  <a:srgbClr val="FF0000"/>
                </a:solidFill>
                <a:latin typeface="Calibri" panose="020F0502020204030204" pitchFamily="34" charset="0"/>
              </a:rPr>
            </a:br>
            <a:r>
              <a:rPr lang="es-ES_tradnl" sz="2400" dirty="0" smtClean="0">
                <a:solidFill>
                  <a:srgbClr val="FF0000"/>
                </a:solidFill>
                <a:latin typeface="Calibri" panose="020F0502020204030204" pitchFamily="34" charset="0"/>
              </a:rPr>
              <a:t>innecesaria</a:t>
            </a:r>
            <a:endParaRPr lang="es-ES" sz="2400" dirty="0">
              <a:solidFill>
                <a:srgbClr val="FF0000"/>
              </a:solidFill>
              <a:latin typeface="Calibri" panose="020F0502020204030204" pitchFamily="34" charset="0"/>
            </a:endParaRPr>
          </a:p>
        </p:txBody>
      </p:sp>
      <p:sp>
        <p:nvSpPr>
          <p:cNvPr id="11" name="Elipse 10"/>
          <p:cNvSpPr/>
          <p:nvPr/>
        </p:nvSpPr>
        <p:spPr>
          <a:xfrm>
            <a:off x="4487990" y="4050763"/>
            <a:ext cx="419589" cy="3798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de flecha 11"/>
          <p:cNvCxnSpPr/>
          <p:nvPr/>
        </p:nvCxnSpPr>
        <p:spPr>
          <a:xfrm flipH="1">
            <a:off x="5034383" y="1870364"/>
            <a:ext cx="285762" cy="3948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4696590" y="4476883"/>
            <a:ext cx="0" cy="212257"/>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3995578" y="5773341"/>
            <a:ext cx="4861086" cy="1085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400"/>
              </a:lnSpc>
            </a:pPr>
            <a:r>
              <a:rPr lang="es-ES_tradnl" sz="2400" dirty="0" smtClean="0">
                <a:solidFill>
                  <a:srgbClr val="00B050"/>
                </a:solidFill>
                <a:latin typeface="Calibri" panose="020F0502020204030204" pitchFamily="34" charset="0"/>
              </a:rPr>
              <a:t>Debe indicarse la posición </a:t>
            </a:r>
          </a:p>
          <a:p>
            <a:pPr algn="r">
              <a:lnSpc>
                <a:spcPts val="2400"/>
              </a:lnSpc>
            </a:pPr>
            <a:r>
              <a:rPr lang="es-ES_tradnl" sz="2400" dirty="0" smtClean="0">
                <a:solidFill>
                  <a:srgbClr val="00B050"/>
                </a:solidFill>
                <a:latin typeface="Calibri" panose="020F0502020204030204" pitchFamily="34" charset="0"/>
              </a:rPr>
              <a:t>y la abreviatura de la enzima</a:t>
            </a:r>
          </a:p>
          <a:p>
            <a:pPr algn="r">
              <a:lnSpc>
                <a:spcPts val="2400"/>
              </a:lnSpc>
            </a:pPr>
            <a:r>
              <a:rPr lang="es-ES_tradnl" sz="2400" dirty="0" smtClean="0">
                <a:solidFill>
                  <a:srgbClr val="00B050"/>
                </a:solidFill>
                <a:latin typeface="Calibri" panose="020F0502020204030204" pitchFamily="34" charset="0"/>
              </a:rPr>
              <a:t>para cada diana de restricción</a:t>
            </a:r>
            <a:endParaRPr lang="es-ES" sz="2400" dirty="0">
              <a:solidFill>
                <a:srgbClr val="00B050"/>
              </a:solidFill>
              <a:latin typeface="Calibri" panose="020F0502020204030204" pitchFamily="34" charset="0"/>
            </a:endParaRPr>
          </a:p>
        </p:txBody>
      </p:sp>
      <p:cxnSp>
        <p:nvCxnSpPr>
          <p:cNvPr id="22" name="Conector recto de flecha 21"/>
          <p:cNvCxnSpPr/>
          <p:nvPr/>
        </p:nvCxnSpPr>
        <p:spPr>
          <a:xfrm flipV="1">
            <a:off x="4634345" y="6545652"/>
            <a:ext cx="214646" cy="56039"/>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4585851" y="6289965"/>
            <a:ext cx="263140" cy="103884"/>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32 CuadroTexto"/>
          <p:cNvSpPr txBox="1"/>
          <p:nvPr/>
        </p:nvSpPr>
        <p:spPr>
          <a:xfrm>
            <a:off x="6489946" y="3448888"/>
            <a:ext cx="639919" cy="523220"/>
          </a:xfrm>
          <a:prstGeom prst="rect">
            <a:avLst/>
          </a:prstGeom>
          <a:noFill/>
        </p:spPr>
        <p:txBody>
          <a:bodyPr wrap="none" rtlCol="0">
            <a:spAutoFit/>
          </a:bodyPr>
          <a:lstStyle/>
          <a:p>
            <a:r>
              <a:rPr lang="es-ES" sz="2800" dirty="0"/>
              <a:t>0</a:t>
            </a:r>
            <a:r>
              <a:rPr lang="es-ES" sz="2800" dirty="0" smtClean="0"/>
              <a:t>,5</a:t>
            </a:r>
            <a:endParaRPr lang="es-ES" sz="2800" dirty="0"/>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a:t>
            </a:fld>
            <a:endParaRPr lang="es-ES"/>
          </a:p>
        </p:txBody>
      </p:sp>
    </p:spTree>
    <p:extLst>
      <p:ext uri="{BB962C8B-B14F-4D97-AF65-F5344CB8AC3E}">
        <p14:creationId xmlns:p14="http://schemas.microsoft.com/office/powerpoint/2010/main" val="19681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animBg="1"/>
      <p:bldP spid="2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411413" y="0"/>
            <a:ext cx="40687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9164"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3600" b="0" i="0" u="none" strike="noStrike" kern="1200" cap="none" spc="0" normalizeH="0" baseline="0" noProof="0" dirty="0" smtClean="0">
                <a:ln>
                  <a:noFill/>
                </a:ln>
                <a:solidFill>
                  <a:srgbClr val="0000CC"/>
                </a:solidFill>
                <a:effectLst/>
                <a:uLnTx/>
                <a:uFillTx/>
                <a:latin typeface="Calibri" pitchFamily="34" charset="0"/>
                <a:ea typeface="+mn-ea"/>
                <a:cs typeface="Calibri" pitchFamily="34" charset="0"/>
              </a:rPr>
              <a:t>Análisis de la </a:t>
            </a:r>
            <a:r>
              <a:rPr kumimoji="0" lang="es-ES_tradnl" sz="3600" b="0" i="0" u="none" strike="noStrike" kern="1200" cap="none" spc="0" normalizeH="0" baseline="0" noProof="0" dirty="0" err="1" smtClean="0">
                <a:ln>
                  <a:noFill/>
                </a:ln>
                <a:solidFill>
                  <a:srgbClr val="0000CC"/>
                </a:solidFill>
                <a:effectLst/>
                <a:uLnTx/>
                <a:uFillTx/>
                <a:latin typeface="Calibri" pitchFamily="34" charset="0"/>
                <a:ea typeface="+mn-ea"/>
                <a:cs typeface="Calibri" pitchFamily="34" charset="0"/>
              </a:rPr>
              <a:t>cosegregación</a:t>
            </a:r>
            <a:r>
              <a:rPr kumimoji="0" lang="es-ES_tradnl" sz="3600" b="0" i="0" u="none" strike="noStrike" kern="1200" cap="none" spc="0" normalizeH="0" baseline="0" noProof="0" dirty="0" smtClean="0">
                <a:ln>
                  <a:noFill/>
                </a:ln>
                <a:solidFill>
                  <a:srgbClr val="0000CC"/>
                </a:solidFill>
                <a:effectLst/>
                <a:uLnTx/>
                <a:uFillTx/>
                <a:latin typeface="Calibri" pitchFamily="34" charset="0"/>
                <a:ea typeface="+mn-ea"/>
                <a:cs typeface="Calibri" pitchFamily="34" charset="0"/>
              </a:rPr>
              <a:t> de una enfermedad autosómica dominante y un RFLP</a:t>
            </a:r>
            <a:endParaRPr kumimoji="0" lang="es-ES_tradnl" sz="3600" b="0" i="1" u="none" strike="noStrike" kern="1200" cap="none" spc="0" normalizeH="0" baseline="0" noProof="0" dirty="0">
              <a:ln>
                <a:noFill/>
              </a:ln>
              <a:solidFill>
                <a:srgbClr val="0000CC"/>
              </a:solidFill>
              <a:effectLst/>
              <a:uLnTx/>
              <a:uFillTx/>
              <a:latin typeface="Calibri" pitchFamily="34" charset="0"/>
              <a:ea typeface="+mn-ea"/>
              <a:cs typeface="Calibri" pitchFamily="34" charset="0"/>
            </a:endParaRPr>
          </a:p>
        </p:txBody>
      </p:sp>
      <p:sp>
        <p:nvSpPr>
          <p:cNvPr id="12" name="Rectangle 7"/>
          <p:cNvSpPr>
            <a:spLocks noChangeArrowheads="1"/>
          </p:cNvSpPr>
          <p:nvPr/>
        </p:nvSpPr>
        <p:spPr bwMode="auto">
          <a:xfrm>
            <a:off x="250825" y="1412776"/>
            <a:ext cx="8821923" cy="5140374"/>
          </a:xfrm>
          <a:prstGeom prst="rect">
            <a:avLst/>
          </a:prstGeom>
          <a:noFill/>
          <a:ln w="9525">
            <a:noFill/>
            <a:miter lim="800000"/>
            <a:headEnd/>
            <a:tailEnd/>
          </a:ln>
        </p:spPr>
        <p:txBody>
          <a:bodyPr lIns="92075" tIns="46038" rIns="92075" bIns="46038"/>
          <a:lstStyle/>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 gen causante de la enfermedad tiene dos alelos: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  ; </a:t>
            </a:r>
            <a:r>
              <a:rPr kumimoji="0" lang="es-ES_tradnl" sz="2400" b="0"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silvestre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a:t>
            </a:r>
            <a:r>
              <a:rPr kumimoji="0" lang="es-ES_tradnl" sz="2400" b="0"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sano</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a:t>
            </a:r>
            <a:r>
              <a:rPr kumimoji="0" lang="es-ES_tradnl" sz="2400" b="0" i="1"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wild </a:t>
            </a:r>
            <a:r>
              <a:rPr kumimoji="0" lang="es-ES_tradnl" sz="2400" b="0" i="1" u="none" strike="noStrike" kern="1200" cap="none" spc="0" normalizeH="0" baseline="0" noProof="0" dirty="0" err="1" smtClean="0">
                <a:ln>
                  <a:noFill/>
                </a:ln>
                <a:solidFill>
                  <a:srgbClr val="3333FF"/>
                </a:solidFill>
                <a:effectLst/>
                <a:uLnTx/>
                <a:uFillTx/>
                <a:latin typeface="Calibri" pitchFamily="34" charset="0"/>
                <a:ea typeface="+mn-ea"/>
                <a:cs typeface="Calibri" pitchFamily="34" charset="0"/>
              </a:rPr>
              <a:t>type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y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  ; mutante; causa la enfermedad)</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El RFLP tiene 8 alelos en esta familia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1</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8</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U</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no de los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Calibri" pitchFamily="34" charset="0"/>
              </a:rPr>
              <a:t>haplotipos</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de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los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individuos </a:t>
            </a:r>
            <a:b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b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I1</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II1, III3, III5 y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III6 es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E1</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ya que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está ligado a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1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en todos ellos</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III7 es recombinante (</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E5/e7</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endPar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endParaRPr>
          </a:p>
        </p:txBody>
      </p:sp>
      <p:grpSp>
        <p:nvGrpSpPr>
          <p:cNvPr id="3" name="Grupo 2"/>
          <p:cNvGrpSpPr/>
          <p:nvPr/>
        </p:nvGrpSpPr>
        <p:grpSpPr>
          <a:xfrm>
            <a:off x="4613973" y="3521347"/>
            <a:ext cx="5029771" cy="3124201"/>
            <a:chOff x="4603179" y="3115579"/>
            <a:chExt cx="5029771" cy="3124201"/>
          </a:xfrm>
        </p:grpSpPr>
        <p:grpSp>
          <p:nvGrpSpPr>
            <p:cNvPr id="7" name="6 Grupo"/>
            <p:cNvGrpSpPr/>
            <p:nvPr/>
          </p:nvGrpSpPr>
          <p:grpSpPr>
            <a:xfrm>
              <a:off x="4603179" y="3115579"/>
              <a:ext cx="5029771" cy="3124201"/>
              <a:chOff x="4603179" y="3115579"/>
              <a:chExt cx="5029771" cy="3124201"/>
            </a:xfrm>
          </p:grpSpPr>
          <p:sp>
            <p:nvSpPr>
              <p:cNvPr id="49158" name="Text Box 7"/>
              <p:cNvSpPr txBox="1">
                <a:spLocks noChangeArrowheads="1"/>
              </p:cNvSpPr>
              <p:nvPr/>
            </p:nvSpPr>
            <p:spPr bwMode="auto">
              <a:xfrm>
                <a:off x="9448800" y="48641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 sz="20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1028" name="Picture 4" descr="http://users.rcn.com/jkimball.ma.ultranet/BiologyPages/R/RFLPs_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179" y="3115579"/>
                <a:ext cx="4505325" cy="3124201"/>
              </a:xfrm>
              <a:prstGeom prst="rect">
                <a:avLst/>
              </a:prstGeom>
              <a:noFill/>
              <a:extLst>
                <a:ext uri="{909E8E84-426E-40DD-AFC4-6F175D3DCCD1}">
                  <a14:hiddenFill xmlns:a14="http://schemas.microsoft.com/office/drawing/2010/main">
                    <a:solidFill>
                      <a:srgbClr val="FFFFFF"/>
                    </a:solidFill>
                  </a14:hiddenFill>
                </a:ext>
              </a:extLst>
            </p:spPr>
          </p:pic>
          <p:sp>
            <p:nvSpPr>
              <p:cNvPr id="18" name="17 Rectángulo"/>
              <p:cNvSpPr/>
              <p:nvPr/>
            </p:nvSpPr>
            <p:spPr>
              <a:xfrm>
                <a:off x="4850599" y="3180893"/>
                <a:ext cx="267851" cy="267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18 Rectángulo"/>
              <p:cNvSpPr/>
              <p:nvPr/>
            </p:nvSpPr>
            <p:spPr>
              <a:xfrm>
                <a:off x="7032176" y="4043602"/>
                <a:ext cx="267851" cy="267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4 Elipse"/>
              <p:cNvSpPr/>
              <p:nvPr/>
            </p:nvSpPr>
            <p:spPr>
              <a:xfrm>
                <a:off x="6279069" y="4044025"/>
                <a:ext cx="277561" cy="2775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20 Elipse"/>
              <p:cNvSpPr/>
              <p:nvPr/>
            </p:nvSpPr>
            <p:spPr>
              <a:xfrm>
                <a:off x="7748399" y="4046640"/>
                <a:ext cx="277561" cy="2775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21 Elipse"/>
              <p:cNvSpPr/>
              <p:nvPr/>
            </p:nvSpPr>
            <p:spPr>
              <a:xfrm>
                <a:off x="7396589" y="4044025"/>
                <a:ext cx="277561" cy="2775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7" name="16 Elipse"/>
            <p:cNvSpPr/>
            <p:nvPr/>
          </p:nvSpPr>
          <p:spPr>
            <a:xfrm>
              <a:off x="5386848" y="3154464"/>
              <a:ext cx="277561" cy="2775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19 Rectángulo"/>
            <p:cNvSpPr/>
            <p:nvPr/>
          </p:nvSpPr>
          <p:spPr>
            <a:xfrm>
              <a:off x="5593283" y="4048881"/>
              <a:ext cx="267851" cy="2678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22 Elipse"/>
            <p:cNvSpPr/>
            <p:nvPr/>
          </p:nvSpPr>
          <p:spPr>
            <a:xfrm>
              <a:off x="8425270" y="3557116"/>
              <a:ext cx="277561" cy="2775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23 Elipse"/>
            <p:cNvSpPr/>
            <p:nvPr/>
          </p:nvSpPr>
          <p:spPr>
            <a:xfrm>
              <a:off x="5924566" y="4048881"/>
              <a:ext cx="277561" cy="2775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24 Elipse"/>
            <p:cNvSpPr/>
            <p:nvPr/>
          </p:nvSpPr>
          <p:spPr>
            <a:xfrm>
              <a:off x="8697545" y="3141462"/>
              <a:ext cx="277561" cy="2775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26 Rectángulo"/>
            <p:cNvSpPr/>
            <p:nvPr/>
          </p:nvSpPr>
          <p:spPr>
            <a:xfrm>
              <a:off x="8115731" y="3150130"/>
              <a:ext cx="267851" cy="2678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27 Rectángulo"/>
            <p:cNvSpPr/>
            <p:nvPr/>
          </p:nvSpPr>
          <p:spPr>
            <a:xfrm>
              <a:off x="5151874" y="3528471"/>
              <a:ext cx="267851" cy="267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28 Rectángulo"/>
            <p:cNvSpPr/>
            <p:nvPr/>
          </p:nvSpPr>
          <p:spPr>
            <a:xfrm>
              <a:off x="6652039" y="4048879"/>
              <a:ext cx="267851" cy="2678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75" name="Conector recto 74"/>
          <p:cNvCxnSpPr/>
          <p:nvPr/>
        </p:nvCxnSpPr>
        <p:spPr>
          <a:xfrm>
            <a:off x="7287628" y="1598971"/>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69" name="Grupo 1068"/>
          <p:cNvGrpSpPr/>
          <p:nvPr/>
        </p:nvGrpSpPr>
        <p:grpSpPr>
          <a:xfrm>
            <a:off x="5891188" y="2175389"/>
            <a:ext cx="1725621" cy="979715"/>
            <a:chOff x="5891188" y="2175389"/>
            <a:chExt cx="1725621" cy="979715"/>
          </a:xfrm>
        </p:grpSpPr>
        <p:cxnSp>
          <p:nvCxnSpPr>
            <p:cNvPr id="98" name="Conector recto 97"/>
            <p:cNvCxnSpPr/>
            <p:nvPr/>
          </p:nvCxnSpPr>
          <p:spPr>
            <a:xfrm>
              <a:off x="5940003"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ector recto 99"/>
            <p:cNvCxnSpPr/>
            <p:nvPr/>
          </p:nvCxnSpPr>
          <p:spPr>
            <a:xfrm>
              <a:off x="5891188" y="2267193"/>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ector recto 100"/>
            <p:cNvCxnSpPr/>
            <p:nvPr/>
          </p:nvCxnSpPr>
          <p:spPr>
            <a:xfrm>
              <a:off x="5891188" y="305189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ector recto 98"/>
            <p:cNvCxnSpPr/>
            <p:nvPr/>
          </p:nvCxnSpPr>
          <p:spPr>
            <a:xfrm>
              <a:off x="6405231"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Conector recto 103"/>
            <p:cNvCxnSpPr/>
            <p:nvPr/>
          </p:nvCxnSpPr>
          <p:spPr>
            <a:xfrm>
              <a:off x="6356416" y="238195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ector recto 104"/>
            <p:cNvCxnSpPr/>
            <p:nvPr/>
          </p:nvCxnSpPr>
          <p:spPr>
            <a:xfrm>
              <a:off x="6356416" y="2980643"/>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ector recto 107"/>
            <p:cNvCxnSpPr/>
            <p:nvPr/>
          </p:nvCxnSpPr>
          <p:spPr>
            <a:xfrm>
              <a:off x="6172617"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Conector recto 109"/>
            <p:cNvCxnSpPr/>
            <p:nvPr/>
          </p:nvCxnSpPr>
          <p:spPr>
            <a:xfrm>
              <a:off x="6123802" y="2378086"/>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ector recto 110"/>
            <p:cNvCxnSpPr/>
            <p:nvPr/>
          </p:nvCxnSpPr>
          <p:spPr>
            <a:xfrm>
              <a:off x="6123802" y="305189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ector recto 108"/>
            <p:cNvCxnSpPr/>
            <p:nvPr/>
          </p:nvCxnSpPr>
          <p:spPr>
            <a:xfrm>
              <a:off x="6637845"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Conector recto 113"/>
            <p:cNvCxnSpPr/>
            <p:nvPr/>
          </p:nvCxnSpPr>
          <p:spPr>
            <a:xfrm>
              <a:off x="6589030" y="238789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ector recto 114"/>
            <p:cNvCxnSpPr/>
            <p:nvPr/>
          </p:nvCxnSpPr>
          <p:spPr>
            <a:xfrm>
              <a:off x="6589030" y="2900177"/>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ector recto 117"/>
            <p:cNvCxnSpPr/>
            <p:nvPr/>
          </p:nvCxnSpPr>
          <p:spPr>
            <a:xfrm>
              <a:off x="6876163"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Conector recto 118"/>
            <p:cNvCxnSpPr/>
            <p:nvPr/>
          </p:nvCxnSpPr>
          <p:spPr>
            <a:xfrm>
              <a:off x="6827348" y="251259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ector recto 119"/>
            <p:cNvCxnSpPr/>
            <p:nvPr/>
          </p:nvCxnSpPr>
          <p:spPr>
            <a:xfrm>
              <a:off x="6827348" y="296183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Conector recto 121"/>
            <p:cNvCxnSpPr/>
            <p:nvPr/>
          </p:nvCxnSpPr>
          <p:spPr>
            <a:xfrm>
              <a:off x="7335687"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Conector recto 122"/>
            <p:cNvCxnSpPr/>
            <p:nvPr/>
          </p:nvCxnSpPr>
          <p:spPr>
            <a:xfrm>
              <a:off x="7286872" y="267833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ector recto 123"/>
            <p:cNvCxnSpPr/>
            <p:nvPr/>
          </p:nvCxnSpPr>
          <p:spPr>
            <a:xfrm>
              <a:off x="7286872" y="298330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Conector recto 125"/>
            <p:cNvCxnSpPr/>
            <p:nvPr/>
          </p:nvCxnSpPr>
          <p:spPr>
            <a:xfrm>
              <a:off x="7103073"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Conector recto 126"/>
            <p:cNvCxnSpPr/>
            <p:nvPr/>
          </p:nvCxnSpPr>
          <p:spPr>
            <a:xfrm>
              <a:off x="7054258" y="267833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Conector recto 127"/>
            <p:cNvCxnSpPr/>
            <p:nvPr/>
          </p:nvCxnSpPr>
          <p:spPr>
            <a:xfrm>
              <a:off x="7054258" y="305189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Conector recto 129"/>
            <p:cNvCxnSpPr/>
            <p:nvPr/>
          </p:nvCxnSpPr>
          <p:spPr>
            <a:xfrm>
              <a:off x="7567993" y="217538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Conector recto 130"/>
            <p:cNvCxnSpPr/>
            <p:nvPr/>
          </p:nvCxnSpPr>
          <p:spPr>
            <a:xfrm>
              <a:off x="7519178" y="267833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Conector recto 131"/>
            <p:cNvCxnSpPr/>
            <p:nvPr/>
          </p:nvCxnSpPr>
          <p:spPr>
            <a:xfrm>
              <a:off x="7519178" y="289651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Conector recto 75"/>
          <p:cNvCxnSpPr/>
          <p:nvPr/>
        </p:nvCxnSpPr>
        <p:spPr>
          <a:xfrm>
            <a:off x="3204891" y="1967106"/>
            <a:ext cx="0" cy="144360"/>
          </a:xfrm>
          <a:prstGeom prst="line">
            <a:avLst/>
          </a:prstGeom>
          <a:ln w="76200">
            <a:solidFill>
              <a:srgbClr val="6600CC"/>
            </a:solidFill>
          </a:ln>
        </p:spPr>
        <p:style>
          <a:lnRef idx="1">
            <a:schemeClr val="accent1"/>
          </a:lnRef>
          <a:fillRef idx="0">
            <a:schemeClr val="accent1"/>
          </a:fillRef>
          <a:effectRef idx="0">
            <a:schemeClr val="accent1"/>
          </a:effectRef>
          <a:fontRef idx="minor">
            <a:schemeClr val="tx1"/>
          </a:fontRef>
        </p:style>
      </p:cxnSp>
      <p:grpSp>
        <p:nvGrpSpPr>
          <p:cNvPr id="1059" name="Grupo 1058"/>
          <p:cNvGrpSpPr/>
          <p:nvPr/>
        </p:nvGrpSpPr>
        <p:grpSpPr>
          <a:xfrm>
            <a:off x="82089" y="3938764"/>
            <a:ext cx="2129135" cy="1377482"/>
            <a:chOff x="82089" y="3938764"/>
            <a:chExt cx="2129135" cy="1377482"/>
          </a:xfrm>
        </p:grpSpPr>
        <p:grpSp>
          <p:nvGrpSpPr>
            <p:cNvPr id="133" name="Grupo 132"/>
            <p:cNvGrpSpPr/>
            <p:nvPr/>
          </p:nvGrpSpPr>
          <p:grpSpPr>
            <a:xfrm>
              <a:off x="82089" y="3964569"/>
              <a:ext cx="1082977" cy="979715"/>
              <a:chOff x="24187" y="3931759"/>
              <a:chExt cx="1082977" cy="979715"/>
            </a:xfrm>
          </p:grpSpPr>
          <p:cxnSp>
            <p:nvCxnSpPr>
              <p:cNvPr id="134" name="Conector recto 133"/>
              <p:cNvCxnSpPr/>
              <p:nvPr/>
            </p:nvCxnSpPr>
            <p:spPr>
              <a:xfrm>
                <a:off x="787193"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Conector recto 134"/>
              <p:cNvCxnSpPr/>
              <p:nvPr/>
            </p:nvCxnSpPr>
            <p:spPr>
              <a:xfrm>
                <a:off x="1058349"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Conector recto 135"/>
              <p:cNvCxnSpPr/>
              <p:nvPr/>
            </p:nvCxnSpPr>
            <p:spPr>
              <a:xfrm>
                <a:off x="738377" y="405468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onector recto 136"/>
              <p:cNvCxnSpPr/>
              <p:nvPr/>
            </p:nvCxnSpPr>
            <p:spPr>
              <a:xfrm>
                <a:off x="738376" y="482383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Conector recto 137"/>
              <p:cNvCxnSpPr/>
              <p:nvPr/>
            </p:nvCxnSpPr>
            <p:spPr>
              <a:xfrm>
                <a:off x="787193" y="4510402"/>
                <a:ext cx="0" cy="144360"/>
              </a:xfrm>
              <a:prstGeom prst="line">
                <a:avLst/>
              </a:prstGeom>
              <a:ln w="76200">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39" name="Conector recto 138"/>
              <p:cNvCxnSpPr/>
              <p:nvPr/>
            </p:nvCxnSpPr>
            <p:spPr>
              <a:xfrm>
                <a:off x="1058349" y="451040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Conector recto 139"/>
              <p:cNvCxnSpPr/>
              <p:nvPr/>
            </p:nvCxnSpPr>
            <p:spPr>
              <a:xfrm>
                <a:off x="1009533" y="428626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Conector recto 140"/>
              <p:cNvCxnSpPr/>
              <p:nvPr/>
            </p:nvCxnSpPr>
            <p:spPr>
              <a:xfrm>
                <a:off x="1009532" y="472882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CuadroTexto 141"/>
              <p:cNvSpPr txBox="1"/>
              <p:nvPr/>
            </p:nvSpPr>
            <p:spPr>
              <a:xfrm>
                <a:off x="24187" y="4105456"/>
                <a:ext cx="731290"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II1</a:t>
                </a:r>
                <a:b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b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E1/e5</a:t>
                </a:r>
              </a:p>
            </p:txBody>
          </p:sp>
        </p:grpSp>
        <p:grpSp>
          <p:nvGrpSpPr>
            <p:cNvPr id="1037" name="Grupo 1036"/>
            <p:cNvGrpSpPr/>
            <p:nvPr/>
          </p:nvGrpSpPr>
          <p:grpSpPr>
            <a:xfrm>
              <a:off x="1534203" y="3938764"/>
              <a:ext cx="285008" cy="1059335"/>
              <a:chOff x="1534203" y="3928608"/>
              <a:chExt cx="285008" cy="1059335"/>
            </a:xfrm>
          </p:grpSpPr>
          <p:grpSp>
            <p:nvGrpSpPr>
              <p:cNvPr id="31" name="Grupo 30"/>
              <p:cNvGrpSpPr/>
              <p:nvPr/>
            </p:nvGrpSpPr>
            <p:grpSpPr>
              <a:xfrm>
                <a:off x="1627891" y="3968418"/>
                <a:ext cx="97632" cy="979715"/>
                <a:chOff x="1537669" y="5126419"/>
                <a:chExt cx="97632" cy="979715"/>
              </a:xfrm>
            </p:grpSpPr>
            <p:cxnSp>
              <p:nvCxnSpPr>
                <p:cNvPr id="154" name="Conector recto 153"/>
                <p:cNvCxnSpPr/>
                <p:nvPr/>
              </p:nvCxnSpPr>
              <p:spPr>
                <a:xfrm>
                  <a:off x="1586486" y="512641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Conector recto 155"/>
                <p:cNvCxnSpPr/>
                <p:nvPr/>
              </p:nvCxnSpPr>
              <p:spPr>
                <a:xfrm>
                  <a:off x="1537670" y="524934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Conector recto 156"/>
                <p:cNvCxnSpPr/>
                <p:nvPr/>
              </p:nvCxnSpPr>
              <p:spPr>
                <a:xfrm>
                  <a:off x="1537669" y="601849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ector recto 157"/>
                <p:cNvCxnSpPr/>
                <p:nvPr/>
              </p:nvCxnSpPr>
              <p:spPr>
                <a:xfrm>
                  <a:off x="1586486" y="5705062"/>
                  <a:ext cx="0" cy="144360"/>
                </a:xfrm>
                <a:prstGeom prst="line">
                  <a:avLst/>
                </a:prstGeom>
                <a:ln w="76200">
                  <a:solidFill>
                    <a:srgbClr val="6600CC"/>
                  </a:solidFill>
                </a:ln>
              </p:spPr>
              <p:style>
                <a:lnRef idx="1">
                  <a:schemeClr val="accent1"/>
                </a:lnRef>
                <a:fillRef idx="0">
                  <a:schemeClr val="accent1"/>
                </a:fillRef>
                <a:effectRef idx="0">
                  <a:schemeClr val="accent1"/>
                </a:effectRef>
                <a:fontRef idx="minor">
                  <a:schemeClr val="tx1"/>
                </a:fontRef>
              </p:style>
            </p:cxnSp>
          </p:grpSp>
          <p:sp>
            <p:nvSpPr>
              <p:cNvPr id="225" name="Rectángulo redondeado 224"/>
              <p:cNvSpPr/>
              <p:nvPr/>
            </p:nvSpPr>
            <p:spPr>
              <a:xfrm>
                <a:off x="1534203" y="3928608"/>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36" name="Grupo 1035"/>
            <p:cNvGrpSpPr/>
            <p:nvPr/>
          </p:nvGrpSpPr>
          <p:grpSpPr>
            <a:xfrm>
              <a:off x="1869977" y="3938764"/>
              <a:ext cx="285008" cy="1059335"/>
              <a:chOff x="1911543" y="3938764"/>
              <a:chExt cx="285008" cy="1059335"/>
            </a:xfrm>
          </p:grpSpPr>
          <p:grpSp>
            <p:nvGrpSpPr>
              <p:cNvPr id="26" name="Grupo 25"/>
              <p:cNvGrpSpPr/>
              <p:nvPr/>
            </p:nvGrpSpPr>
            <p:grpSpPr>
              <a:xfrm>
                <a:off x="2005231" y="3978574"/>
                <a:ext cx="97632" cy="979715"/>
                <a:chOff x="1808825" y="5126419"/>
                <a:chExt cx="97632" cy="979715"/>
              </a:xfrm>
            </p:grpSpPr>
            <p:cxnSp>
              <p:nvCxnSpPr>
                <p:cNvPr id="155" name="Conector recto 154"/>
                <p:cNvCxnSpPr/>
                <p:nvPr/>
              </p:nvCxnSpPr>
              <p:spPr>
                <a:xfrm>
                  <a:off x="1857642" y="512641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Conector recto 158"/>
                <p:cNvCxnSpPr/>
                <p:nvPr/>
              </p:nvCxnSpPr>
              <p:spPr>
                <a:xfrm>
                  <a:off x="1857642" y="570506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Conector recto 159"/>
                <p:cNvCxnSpPr/>
                <p:nvPr/>
              </p:nvCxnSpPr>
              <p:spPr>
                <a:xfrm>
                  <a:off x="1808826" y="548092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ector recto 160"/>
                <p:cNvCxnSpPr/>
                <p:nvPr/>
              </p:nvCxnSpPr>
              <p:spPr>
                <a:xfrm>
                  <a:off x="1808825" y="592348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6" name="Rectángulo redondeado 225"/>
              <p:cNvSpPr/>
              <p:nvPr/>
            </p:nvSpPr>
            <p:spPr>
              <a:xfrm>
                <a:off x="1911543" y="3938764"/>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031" name="Conector recto de flecha 1030"/>
            <p:cNvCxnSpPr/>
            <p:nvPr/>
          </p:nvCxnSpPr>
          <p:spPr>
            <a:xfrm flipV="1">
              <a:off x="1193948" y="4506965"/>
              <a:ext cx="305232" cy="4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CuadroTexto 241"/>
            <p:cNvSpPr txBox="1"/>
            <p:nvPr/>
          </p:nvSpPr>
          <p:spPr>
            <a:xfrm>
              <a:off x="1444308" y="4946914"/>
              <a:ext cx="412292"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E1</a:t>
              </a:r>
            </a:p>
          </p:txBody>
        </p:sp>
        <p:sp>
          <p:nvSpPr>
            <p:cNvPr id="243" name="CuadroTexto 242"/>
            <p:cNvSpPr txBox="1"/>
            <p:nvPr/>
          </p:nvSpPr>
          <p:spPr>
            <a:xfrm>
              <a:off x="1797328" y="4938380"/>
              <a:ext cx="41389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e5</a:t>
              </a:r>
            </a:p>
          </p:txBody>
        </p:sp>
      </p:grpSp>
      <p:grpSp>
        <p:nvGrpSpPr>
          <p:cNvPr id="1068" name="Grupo 1067"/>
          <p:cNvGrpSpPr/>
          <p:nvPr/>
        </p:nvGrpSpPr>
        <p:grpSpPr>
          <a:xfrm>
            <a:off x="2423933" y="3934239"/>
            <a:ext cx="2168397" cy="1367611"/>
            <a:chOff x="2423933" y="3934239"/>
            <a:chExt cx="2168397" cy="1367611"/>
          </a:xfrm>
        </p:grpSpPr>
        <p:grpSp>
          <p:nvGrpSpPr>
            <p:cNvPr id="1067" name="Grupo 1066"/>
            <p:cNvGrpSpPr/>
            <p:nvPr/>
          </p:nvGrpSpPr>
          <p:grpSpPr>
            <a:xfrm>
              <a:off x="2481936" y="3934239"/>
              <a:ext cx="2110394" cy="1063860"/>
              <a:chOff x="2481936" y="3934239"/>
              <a:chExt cx="2110394" cy="1063860"/>
            </a:xfrm>
          </p:grpSpPr>
          <p:grpSp>
            <p:nvGrpSpPr>
              <p:cNvPr id="45" name="Grupo 44"/>
              <p:cNvGrpSpPr/>
              <p:nvPr/>
            </p:nvGrpSpPr>
            <p:grpSpPr>
              <a:xfrm>
                <a:off x="3443847" y="3970917"/>
                <a:ext cx="1148483" cy="979715"/>
                <a:chOff x="738376" y="3931759"/>
                <a:chExt cx="1148483" cy="979715"/>
              </a:xfrm>
            </p:grpSpPr>
            <p:cxnSp>
              <p:nvCxnSpPr>
                <p:cNvPr id="46" name="Conector recto 45"/>
                <p:cNvCxnSpPr/>
                <p:nvPr/>
              </p:nvCxnSpPr>
              <p:spPr>
                <a:xfrm>
                  <a:off x="787193"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058349"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a:off x="738377" y="417344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738376" y="482977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a:off x="787193" y="451040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a:off x="1058349" y="451040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1009533" y="443470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1009532" y="4734770"/>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1153965" y="4098450"/>
                  <a:ext cx="732894"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II2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e2/e7</a:t>
                  </a:r>
                </a:p>
              </p:txBody>
            </p:sp>
          </p:grpSp>
          <p:grpSp>
            <p:nvGrpSpPr>
              <p:cNvPr id="1034" name="Grupo 1033"/>
              <p:cNvGrpSpPr/>
              <p:nvPr/>
            </p:nvGrpSpPr>
            <p:grpSpPr>
              <a:xfrm>
                <a:off x="2481936" y="3934239"/>
                <a:ext cx="285008" cy="1059335"/>
                <a:chOff x="2606634" y="3934239"/>
                <a:chExt cx="285008" cy="1059335"/>
              </a:xfrm>
            </p:grpSpPr>
            <p:grpSp>
              <p:nvGrpSpPr>
                <p:cNvPr id="32" name="Grupo 31"/>
                <p:cNvGrpSpPr/>
                <p:nvPr/>
              </p:nvGrpSpPr>
              <p:grpSpPr>
                <a:xfrm>
                  <a:off x="2700322" y="3974049"/>
                  <a:ext cx="97632" cy="979715"/>
                  <a:chOff x="2756608" y="5149623"/>
                  <a:chExt cx="97632" cy="979715"/>
                </a:xfrm>
              </p:grpSpPr>
              <p:cxnSp>
                <p:nvCxnSpPr>
                  <p:cNvPr id="164" name="Conector recto 163"/>
                  <p:cNvCxnSpPr/>
                  <p:nvPr/>
                </p:nvCxnSpPr>
                <p:spPr>
                  <a:xfrm>
                    <a:off x="2805425" y="5149623"/>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Conector recto 165"/>
                  <p:cNvCxnSpPr/>
                  <p:nvPr/>
                </p:nvCxnSpPr>
                <p:spPr>
                  <a:xfrm>
                    <a:off x="2756609" y="539130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Conector recto 166"/>
                  <p:cNvCxnSpPr/>
                  <p:nvPr/>
                </p:nvCxnSpPr>
                <p:spPr>
                  <a:xfrm>
                    <a:off x="2756608" y="604763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Conector recto 167"/>
                  <p:cNvCxnSpPr/>
                  <p:nvPr/>
                </p:nvCxnSpPr>
                <p:spPr>
                  <a:xfrm>
                    <a:off x="2805425" y="5728266"/>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26" name="Rectángulo redondeado 1025"/>
                <p:cNvSpPr/>
                <p:nvPr/>
              </p:nvSpPr>
              <p:spPr>
                <a:xfrm>
                  <a:off x="2606634" y="3934239"/>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35" name="Grupo 1034"/>
              <p:cNvGrpSpPr/>
              <p:nvPr/>
            </p:nvGrpSpPr>
            <p:grpSpPr>
              <a:xfrm>
                <a:off x="2817522" y="3938764"/>
                <a:ext cx="285008" cy="1059335"/>
                <a:chOff x="2942220" y="3938764"/>
                <a:chExt cx="285008" cy="1059335"/>
              </a:xfrm>
            </p:grpSpPr>
            <p:grpSp>
              <p:nvGrpSpPr>
                <p:cNvPr id="35" name="Grupo 34"/>
                <p:cNvGrpSpPr/>
                <p:nvPr/>
              </p:nvGrpSpPr>
              <p:grpSpPr>
                <a:xfrm>
                  <a:off x="3035908" y="3978574"/>
                  <a:ext cx="97632" cy="979715"/>
                  <a:chOff x="3027764" y="5149623"/>
                  <a:chExt cx="97632" cy="979715"/>
                </a:xfrm>
              </p:grpSpPr>
              <p:cxnSp>
                <p:nvCxnSpPr>
                  <p:cNvPr id="165" name="Conector recto 164"/>
                  <p:cNvCxnSpPr/>
                  <p:nvPr/>
                </p:nvCxnSpPr>
                <p:spPr>
                  <a:xfrm>
                    <a:off x="3076581" y="5149623"/>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ector recto 168"/>
                  <p:cNvCxnSpPr/>
                  <p:nvPr/>
                </p:nvCxnSpPr>
                <p:spPr>
                  <a:xfrm>
                    <a:off x="3076581" y="5728266"/>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0" name="Conector recto 169"/>
                  <p:cNvCxnSpPr/>
                  <p:nvPr/>
                </p:nvCxnSpPr>
                <p:spPr>
                  <a:xfrm>
                    <a:off x="3027765" y="565256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Conector recto 170"/>
                  <p:cNvCxnSpPr/>
                  <p:nvPr/>
                </p:nvCxnSpPr>
                <p:spPr>
                  <a:xfrm>
                    <a:off x="3027764" y="595263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4" name="Rectángulo redondeado 223"/>
                <p:cNvSpPr/>
                <p:nvPr/>
              </p:nvSpPr>
              <p:spPr>
                <a:xfrm>
                  <a:off x="2942220" y="3938764"/>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239" name="Conector recto de flecha 238"/>
              <p:cNvCxnSpPr/>
              <p:nvPr/>
            </p:nvCxnSpPr>
            <p:spPr>
              <a:xfrm flipV="1">
                <a:off x="3134306" y="4444639"/>
                <a:ext cx="305232" cy="4731"/>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44" name="CuadroTexto 243"/>
            <p:cNvSpPr txBox="1"/>
            <p:nvPr/>
          </p:nvSpPr>
          <p:spPr>
            <a:xfrm>
              <a:off x="2423933" y="4922790"/>
              <a:ext cx="41389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e2</a:t>
              </a:r>
            </a:p>
          </p:txBody>
        </p:sp>
        <p:sp>
          <p:nvSpPr>
            <p:cNvPr id="245" name="CuadroTexto 244"/>
            <p:cNvSpPr txBox="1"/>
            <p:nvPr/>
          </p:nvSpPr>
          <p:spPr>
            <a:xfrm>
              <a:off x="2752973" y="4932518"/>
              <a:ext cx="41389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e7</a:t>
              </a:r>
            </a:p>
          </p:txBody>
        </p:sp>
      </p:grpSp>
      <p:grpSp>
        <p:nvGrpSpPr>
          <p:cNvPr id="1060" name="Grupo 1059"/>
          <p:cNvGrpSpPr/>
          <p:nvPr/>
        </p:nvGrpSpPr>
        <p:grpSpPr>
          <a:xfrm>
            <a:off x="88026" y="5553081"/>
            <a:ext cx="2134164" cy="1382700"/>
            <a:chOff x="88026" y="5553081"/>
            <a:chExt cx="2134164" cy="1382700"/>
          </a:xfrm>
        </p:grpSpPr>
        <p:grpSp>
          <p:nvGrpSpPr>
            <p:cNvPr id="184" name="Grupo 183"/>
            <p:cNvGrpSpPr/>
            <p:nvPr/>
          </p:nvGrpSpPr>
          <p:grpSpPr>
            <a:xfrm>
              <a:off x="88026" y="5575808"/>
              <a:ext cx="1082977" cy="979715"/>
              <a:chOff x="24187" y="3931759"/>
              <a:chExt cx="1082977" cy="979715"/>
            </a:xfrm>
          </p:grpSpPr>
          <p:cxnSp>
            <p:nvCxnSpPr>
              <p:cNvPr id="185" name="Conector recto 184"/>
              <p:cNvCxnSpPr/>
              <p:nvPr/>
            </p:nvCxnSpPr>
            <p:spPr>
              <a:xfrm>
                <a:off x="787193"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Conector recto 185"/>
              <p:cNvCxnSpPr/>
              <p:nvPr/>
            </p:nvCxnSpPr>
            <p:spPr>
              <a:xfrm>
                <a:off x="1058349" y="393175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Conector recto 186"/>
              <p:cNvCxnSpPr/>
              <p:nvPr/>
            </p:nvCxnSpPr>
            <p:spPr>
              <a:xfrm>
                <a:off x="738377" y="405468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Conector recto 187"/>
              <p:cNvCxnSpPr/>
              <p:nvPr/>
            </p:nvCxnSpPr>
            <p:spPr>
              <a:xfrm>
                <a:off x="738376" y="482383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ector recto 188"/>
              <p:cNvCxnSpPr/>
              <p:nvPr/>
            </p:nvCxnSpPr>
            <p:spPr>
              <a:xfrm>
                <a:off x="787193" y="4510402"/>
                <a:ext cx="0" cy="144360"/>
              </a:xfrm>
              <a:prstGeom prst="line">
                <a:avLst/>
              </a:prstGeom>
              <a:ln w="76200">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90" name="Conector recto 189"/>
              <p:cNvCxnSpPr/>
              <p:nvPr/>
            </p:nvCxnSpPr>
            <p:spPr>
              <a:xfrm>
                <a:off x="1058349" y="451040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1" name="Conector recto 190"/>
              <p:cNvCxnSpPr/>
              <p:nvPr/>
            </p:nvCxnSpPr>
            <p:spPr>
              <a:xfrm>
                <a:off x="1009533" y="428626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Conector recto 191"/>
              <p:cNvCxnSpPr/>
              <p:nvPr/>
            </p:nvCxnSpPr>
            <p:spPr>
              <a:xfrm>
                <a:off x="1009532" y="472882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CuadroTexto 192"/>
              <p:cNvSpPr txBox="1"/>
              <p:nvPr/>
            </p:nvSpPr>
            <p:spPr>
              <a:xfrm>
                <a:off x="24187" y="4105456"/>
                <a:ext cx="731290"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II1</a:t>
                </a:r>
                <a:b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b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E1/e5</a:t>
                </a:r>
              </a:p>
            </p:txBody>
          </p:sp>
        </p:grpSp>
        <p:cxnSp>
          <p:nvCxnSpPr>
            <p:cNvPr id="39" name="Conector recto 38"/>
            <p:cNvCxnSpPr/>
            <p:nvPr/>
          </p:nvCxnSpPr>
          <p:spPr>
            <a:xfrm>
              <a:off x="872676" y="6310828"/>
              <a:ext cx="217081" cy="38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8" name="Conector recto 217"/>
            <p:cNvCxnSpPr/>
            <p:nvPr/>
          </p:nvCxnSpPr>
          <p:spPr>
            <a:xfrm flipV="1">
              <a:off x="872676" y="6310828"/>
              <a:ext cx="224302" cy="378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Conector recto 219"/>
            <p:cNvCxnSpPr/>
            <p:nvPr/>
          </p:nvCxnSpPr>
          <p:spPr>
            <a:xfrm>
              <a:off x="876942" y="6001675"/>
              <a:ext cx="217081" cy="38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Conector recto 220"/>
            <p:cNvCxnSpPr/>
            <p:nvPr/>
          </p:nvCxnSpPr>
          <p:spPr>
            <a:xfrm flipV="1">
              <a:off x="876942" y="6001675"/>
              <a:ext cx="224302" cy="378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33" name="Grupo 1032"/>
            <p:cNvGrpSpPr/>
            <p:nvPr/>
          </p:nvGrpSpPr>
          <p:grpSpPr>
            <a:xfrm>
              <a:off x="1869713" y="5553081"/>
              <a:ext cx="285008" cy="1059335"/>
              <a:chOff x="1905341" y="5553081"/>
              <a:chExt cx="285008" cy="1059335"/>
            </a:xfrm>
          </p:grpSpPr>
          <p:grpSp>
            <p:nvGrpSpPr>
              <p:cNvPr id="199" name="Grupo 198"/>
              <p:cNvGrpSpPr/>
              <p:nvPr/>
            </p:nvGrpSpPr>
            <p:grpSpPr>
              <a:xfrm>
                <a:off x="1999029" y="5592891"/>
                <a:ext cx="97632" cy="979715"/>
                <a:chOff x="1808825" y="5126419"/>
                <a:chExt cx="97632" cy="979715"/>
              </a:xfrm>
            </p:grpSpPr>
            <p:cxnSp>
              <p:nvCxnSpPr>
                <p:cNvPr id="200" name="Conector recto 199"/>
                <p:cNvCxnSpPr/>
                <p:nvPr/>
              </p:nvCxnSpPr>
              <p:spPr>
                <a:xfrm>
                  <a:off x="1857642" y="512641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Conector recto 200"/>
                <p:cNvCxnSpPr/>
                <p:nvPr/>
              </p:nvCxnSpPr>
              <p:spPr>
                <a:xfrm>
                  <a:off x="1857642" y="5705062"/>
                  <a:ext cx="0" cy="144360"/>
                </a:xfrm>
                <a:prstGeom prst="line">
                  <a:avLst/>
                </a:prstGeom>
                <a:ln w="76200">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202" name="Conector recto 201"/>
                <p:cNvCxnSpPr/>
                <p:nvPr/>
              </p:nvCxnSpPr>
              <p:spPr>
                <a:xfrm>
                  <a:off x="1808826" y="5480922"/>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ector recto 202"/>
                <p:cNvCxnSpPr/>
                <p:nvPr/>
              </p:nvCxnSpPr>
              <p:spPr>
                <a:xfrm>
                  <a:off x="1808825" y="5923484"/>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7" name="Rectángulo redondeado 226"/>
              <p:cNvSpPr/>
              <p:nvPr/>
            </p:nvSpPr>
            <p:spPr>
              <a:xfrm>
                <a:off x="1905341" y="5553081"/>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32" name="Grupo 1031"/>
            <p:cNvGrpSpPr/>
            <p:nvPr/>
          </p:nvGrpSpPr>
          <p:grpSpPr>
            <a:xfrm>
              <a:off x="1523047" y="5553081"/>
              <a:ext cx="285008" cy="1059335"/>
              <a:chOff x="1523047" y="5528232"/>
              <a:chExt cx="285008" cy="1059335"/>
            </a:xfrm>
          </p:grpSpPr>
          <p:grpSp>
            <p:nvGrpSpPr>
              <p:cNvPr id="194" name="Grupo 193"/>
              <p:cNvGrpSpPr/>
              <p:nvPr/>
            </p:nvGrpSpPr>
            <p:grpSpPr>
              <a:xfrm>
                <a:off x="1616735" y="5568042"/>
                <a:ext cx="97632" cy="979715"/>
                <a:chOff x="1537669" y="5126419"/>
                <a:chExt cx="97632" cy="979715"/>
              </a:xfrm>
            </p:grpSpPr>
            <p:cxnSp>
              <p:nvCxnSpPr>
                <p:cNvPr id="195" name="Conector recto 194"/>
                <p:cNvCxnSpPr/>
                <p:nvPr/>
              </p:nvCxnSpPr>
              <p:spPr>
                <a:xfrm>
                  <a:off x="1586486" y="5126419"/>
                  <a:ext cx="0" cy="979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Conector recto 195"/>
                <p:cNvCxnSpPr/>
                <p:nvPr/>
              </p:nvCxnSpPr>
              <p:spPr>
                <a:xfrm>
                  <a:off x="1537670" y="5249349"/>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Conector recto 196"/>
                <p:cNvCxnSpPr/>
                <p:nvPr/>
              </p:nvCxnSpPr>
              <p:spPr>
                <a:xfrm>
                  <a:off x="1537669" y="6025635"/>
                  <a:ext cx="976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Conector recto 197"/>
                <p:cNvCxnSpPr/>
                <p:nvPr/>
              </p:nvCxnSpPr>
              <p:spPr>
                <a:xfrm>
                  <a:off x="1586486" y="5705062"/>
                  <a:ext cx="0" cy="1443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28" name="Rectángulo redondeado 227"/>
              <p:cNvSpPr/>
              <p:nvPr/>
            </p:nvSpPr>
            <p:spPr>
              <a:xfrm>
                <a:off x="1523047" y="5528232"/>
                <a:ext cx="285008" cy="10593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240" name="Conector recto de flecha 239"/>
            <p:cNvCxnSpPr/>
            <p:nvPr/>
          </p:nvCxnSpPr>
          <p:spPr>
            <a:xfrm flipV="1">
              <a:off x="1199281" y="6120030"/>
              <a:ext cx="305232" cy="4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6" name="CuadroTexto 245"/>
            <p:cNvSpPr txBox="1"/>
            <p:nvPr/>
          </p:nvSpPr>
          <p:spPr>
            <a:xfrm>
              <a:off x="1449336" y="6566449"/>
              <a:ext cx="41389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e1</a:t>
              </a:r>
            </a:p>
          </p:txBody>
        </p:sp>
        <p:sp>
          <p:nvSpPr>
            <p:cNvPr id="247" name="CuadroTexto 246"/>
            <p:cNvSpPr txBox="1"/>
            <p:nvPr/>
          </p:nvSpPr>
          <p:spPr>
            <a:xfrm>
              <a:off x="1809898" y="6557915"/>
              <a:ext cx="412292"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E5</a:t>
              </a:r>
            </a:p>
          </p:txBody>
        </p:sp>
      </p:grpSp>
      <p:grpSp>
        <p:nvGrpSpPr>
          <p:cNvPr id="1063" name="Grupo 1062"/>
          <p:cNvGrpSpPr/>
          <p:nvPr/>
        </p:nvGrpSpPr>
        <p:grpSpPr>
          <a:xfrm>
            <a:off x="5871928" y="2603625"/>
            <a:ext cx="2700273" cy="369332"/>
            <a:chOff x="5871928" y="2603625"/>
            <a:chExt cx="2700273" cy="369332"/>
          </a:xfrm>
        </p:grpSpPr>
        <p:cxnSp>
          <p:nvCxnSpPr>
            <p:cNvPr id="248" name="Conector recto 247"/>
            <p:cNvCxnSpPr/>
            <p:nvPr/>
          </p:nvCxnSpPr>
          <p:spPr>
            <a:xfrm flipH="1">
              <a:off x="7812088" y="2702140"/>
              <a:ext cx="1" cy="17230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62" name="Grupo 1061"/>
            <p:cNvGrpSpPr/>
            <p:nvPr/>
          </p:nvGrpSpPr>
          <p:grpSpPr>
            <a:xfrm>
              <a:off x="5871928" y="2603625"/>
              <a:ext cx="2700273" cy="369332"/>
              <a:chOff x="5871928" y="2603625"/>
              <a:chExt cx="2700273" cy="369332"/>
            </a:xfrm>
          </p:grpSpPr>
          <p:sp>
            <p:nvSpPr>
              <p:cNvPr id="252" name="CuadroTexto 251"/>
              <p:cNvSpPr txBox="1"/>
              <p:nvPr/>
            </p:nvSpPr>
            <p:spPr>
              <a:xfrm>
                <a:off x="7808850" y="2603625"/>
                <a:ext cx="76335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Sonda</a:t>
                </a:r>
              </a:p>
            </p:txBody>
          </p:sp>
          <p:cxnSp>
            <p:nvCxnSpPr>
              <p:cNvPr id="1043" name="Conector recto 1042"/>
              <p:cNvCxnSpPr/>
              <p:nvPr/>
            </p:nvCxnSpPr>
            <p:spPr>
              <a:xfrm flipV="1">
                <a:off x="5871928" y="2702140"/>
                <a:ext cx="1940160" cy="6135"/>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60" name="Conector recto 259"/>
              <p:cNvCxnSpPr/>
              <p:nvPr/>
            </p:nvCxnSpPr>
            <p:spPr>
              <a:xfrm flipV="1">
                <a:off x="5874182" y="2871907"/>
                <a:ext cx="1940160" cy="6135"/>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065" name="Grupo 1064"/>
          <p:cNvGrpSpPr/>
          <p:nvPr/>
        </p:nvGrpSpPr>
        <p:grpSpPr>
          <a:xfrm>
            <a:off x="1826589" y="4976564"/>
            <a:ext cx="2456096" cy="1044453"/>
            <a:chOff x="1826589" y="4976564"/>
            <a:chExt cx="2456096" cy="1044453"/>
          </a:xfrm>
        </p:grpSpPr>
        <p:sp>
          <p:nvSpPr>
            <p:cNvPr id="261" name="CuadroTexto 260"/>
            <p:cNvSpPr txBox="1"/>
            <p:nvPr/>
          </p:nvSpPr>
          <p:spPr>
            <a:xfrm>
              <a:off x="2644031" y="5508697"/>
              <a:ext cx="1638654" cy="512320"/>
            </a:xfrm>
            <a:prstGeom prst="rect">
              <a:avLst/>
            </a:prstGeom>
            <a:noFill/>
          </p:spPr>
          <p:txBody>
            <a:bodyPr wrap="none" rtlCol="0">
              <a:spAutoFit/>
            </a:bodyP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Gametos no</a:t>
              </a:r>
              <a:b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b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recombinantes</a:t>
              </a:r>
            </a:p>
          </p:txBody>
        </p:sp>
        <p:cxnSp>
          <p:nvCxnSpPr>
            <p:cNvPr id="1050" name="Conector recto de flecha 1049"/>
            <p:cNvCxnSpPr/>
            <p:nvPr/>
          </p:nvCxnSpPr>
          <p:spPr>
            <a:xfrm flipH="1" flipV="1">
              <a:off x="2224601" y="4993574"/>
              <a:ext cx="786378" cy="5203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Conector recto de flecha 264"/>
            <p:cNvCxnSpPr/>
            <p:nvPr/>
          </p:nvCxnSpPr>
          <p:spPr>
            <a:xfrm flipH="1" flipV="1">
              <a:off x="3139211" y="4976564"/>
              <a:ext cx="345431" cy="523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Conector recto de flecha 265"/>
            <p:cNvCxnSpPr/>
            <p:nvPr/>
          </p:nvCxnSpPr>
          <p:spPr>
            <a:xfrm flipH="1" flipV="1">
              <a:off x="2753594" y="4992105"/>
              <a:ext cx="486576" cy="507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onector recto de flecha 266"/>
            <p:cNvCxnSpPr/>
            <p:nvPr/>
          </p:nvCxnSpPr>
          <p:spPr>
            <a:xfrm flipH="1" flipV="1">
              <a:off x="1826589" y="4985040"/>
              <a:ext cx="1035791" cy="600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6" name="Grupo 1065"/>
          <p:cNvGrpSpPr/>
          <p:nvPr/>
        </p:nvGrpSpPr>
        <p:grpSpPr>
          <a:xfrm>
            <a:off x="1815410" y="5906899"/>
            <a:ext cx="2244087" cy="880814"/>
            <a:chOff x="1815410" y="5906899"/>
            <a:chExt cx="2244087" cy="880814"/>
          </a:xfrm>
        </p:grpSpPr>
        <p:sp>
          <p:nvSpPr>
            <p:cNvPr id="262" name="CuadroTexto 261"/>
            <p:cNvSpPr txBox="1"/>
            <p:nvPr/>
          </p:nvSpPr>
          <p:spPr>
            <a:xfrm>
              <a:off x="2420843" y="6275393"/>
              <a:ext cx="1638654" cy="512320"/>
            </a:xfrm>
            <a:prstGeom prst="rect">
              <a:avLst/>
            </a:prstGeom>
            <a:noFill/>
          </p:spPr>
          <p:txBody>
            <a:bodyPr wrap="none" rtlCol="0">
              <a:spAutoFit/>
            </a:bodyP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Gametos</a:t>
              </a:r>
              <a:b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br>
              <a:r>
                <a:rPr kumimoji="0" lang="es-ES_tradnl"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recombinantes</a:t>
              </a:r>
            </a:p>
          </p:txBody>
        </p:sp>
        <p:cxnSp>
          <p:nvCxnSpPr>
            <p:cNvPr id="273" name="Conector recto de flecha 272"/>
            <p:cNvCxnSpPr/>
            <p:nvPr/>
          </p:nvCxnSpPr>
          <p:spPr>
            <a:xfrm flipH="1" flipV="1">
              <a:off x="2237306" y="6440711"/>
              <a:ext cx="443263" cy="31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Conector recto de flecha 274"/>
            <p:cNvCxnSpPr/>
            <p:nvPr/>
          </p:nvCxnSpPr>
          <p:spPr>
            <a:xfrm flipH="1" flipV="1">
              <a:off x="1815410" y="5906899"/>
              <a:ext cx="909773" cy="4889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2"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 37 del Tema 5 </a:t>
            </a:r>
            <a:endParaRPr lang="es-ES" dirty="0">
              <a:solidFill>
                <a:srgbClr val="000000"/>
              </a:solidFill>
            </a:endParaRPr>
          </a:p>
        </p:txBody>
      </p:sp>
    </p:spTree>
    <p:extLst>
      <p:ext uri="{BB962C8B-B14F-4D97-AF65-F5344CB8AC3E}">
        <p14:creationId xmlns:p14="http://schemas.microsoft.com/office/powerpoint/2010/main" val="4257469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15</a:t>
            </a:r>
          </a:p>
        </p:txBody>
      </p:sp>
      <p:pic>
        <p:nvPicPr>
          <p:cNvPr id="2" name="Imagen 1"/>
          <p:cNvPicPr>
            <a:picLocks noChangeAspect="1"/>
          </p:cNvPicPr>
          <p:nvPr/>
        </p:nvPicPr>
        <p:blipFill rotWithShape="1">
          <a:blip r:embed="rId3"/>
          <a:srcRect l="9342" t="25117" r="8356" b="6696"/>
          <a:stretch/>
        </p:blipFill>
        <p:spPr>
          <a:xfrm>
            <a:off x="0" y="1870284"/>
            <a:ext cx="9159415" cy="4268536"/>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131</a:t>
            </a:fld>
            <a:endParaRPr lang="es-ES">
              <a:solidFill>
                <a:srgbClr val="000000"/>
              </a:solidFill>
            </a:endParaRPr>
          </a:p>
        </p:txBody>
      </p:sp>
    </p:spTree>
    <p:extLst>
      <p:ext uri="{BB962C8B-B14F-4D97-AF65-F5344CB8AC3E}">
        <p14:creationId xmlns:p14="http://schemas.microsoft.com/office/powerpoint/2010/main" val="3747451761"/>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 del problema 16</a:t>
            </a:r>
          </a:p>
        </p:txBody>
      </p:sp>
      <p:pic>
        <p:nvPicPr>
          <p:cNvPr id="2" name="Imagen 1"/>
          <p:cNvPicPr>
            <a:picLocks noChangeAspect="1"/>
          </p:cNvPicPr>
          <p:nvPr/>
        </p:nvPicPr>
        <p:blipFill rotWithShape="1">
          <a:blip r:embed="rId3"/>
          <a:srcRect l="9605" t="29079" r="8553" b="14883"/>
          <a:stretch/>
        </p:blipFill>
        <p:spPr>
          <a:xfrm>
            <a:off x="-13854" y="2237510"/>
            <a:ext cx="9179108" cy="3535306"/>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132</a:t>
            </a:fld>
            <a:endParaRPr lang="es-ES">
              <a:solidFill>
                <a:srgbClr val="000000"/>
              </a:solidFill>
            </a:endParaRPr>
          </a:p>
        </p:txBody>
      </p:sp>
    </p:spTree>
    <p:extLst>
      <p:ext uri="{BB962C8B-B14F-4D97-AF65-F5344CB8AC3E}">
        <p14:creationId xmlns:p14="http://schemas.microsoft.com/office/powerpoint/2010/main" val="3433476679"/>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411413" y="0"/>
            <a:ext cx="40687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9157" name="Rectangle 5"/>
          <p:cNvSpPr>
            <a:spLocks noChangeArrowheads="1"/>
          </p:cNvSpPr>
          <p:nvPr/>
        </p:nvSpPr>
        <p:spPr bwMode="auto">
          <a:xfrm>
            <a:off x="3276600" y="5734050"/>
            <a:ext cx="1331913" cy="395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9164"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 sz="4000" b="0" i="0" u="none" strike="noStrike" kern="1200" cap="none" spc="0" normalizeH="0" baseline="0" noProof="0" dirty="0">
                <a:ln>
                  <a:noFill/>
                </a:ln>
                <a:solidFill>
                  <a:srgbClr val="0000CC"/>
                </a:solidFill>
                <a:effectLst/>
                <a:uLnTx/>
                <a:uFillTx/>
                <a:latin typeface="Calibri" pitchFamily="34" charset="0"/>
                <a:ea typeface="+mn-ea"/>
                <a:cs typeface="Calibri" pitchFamily="34" charset="0"/>
              </a:rPr>
              <a:t>5.2.- Aplicaciones del método de </a:t>
            </a:r>
            <a:r>
              <a:rPr kumimoji="0" lang="es-ES" sz="4000" b="0" i="0" u="none" strike="noStrike" kern="1200" cap="none" spc="0" normalizeH="0" baseline="0" noProof="0" dirty="0" err="1">
                <a:ln>
                  <a:noFill/>
                </a:ln>
                <a:solidFill>
                  <a:srgbClr val="0000CC"/>
                </a:solidFill>
                <a:effectLst/>
                <a:uLnTx/>
                <a:uFillTx/>
                <a:latin typeface="Calibri" pitchFamily="34" charset="0"/>
                <a:ea typeface="+mn-ea"/>
                <a:cs typeface="Calibri" pitchFamily="34" charset="0"/>
              </a:rPr>
              <a:t>Southern</a:t>
            </a:r>
            <a:r>
              <a:rPr kumimoji="0" lang="es-ES" sz="4000" b="0" i="0" u="none" strike="noStrike" kern="1200" cap="none" spc="0" normalizeH="0" baseline="0" noProof="0" dirty="0">
                <a:ln>
                  <a:noFill/>
                </a:ln>
                <a:solidFill>
                  <a:srgbClr val="0000CC"/>
                </a:solidFill>
                <a:effectLst/>
                <a:uLnTx/>
                <a:uFillTx/>
                <a:latin typeface="Calibri" pitchFamily="34" charset="0"/>
                <a:ea typeface="+mn-ea"/>
                <a:cs typeface="Calibri" pitchFamily="34" charset="0"/>
              </a:rPr>
              <a:t> y la PCR en el diagnóstico molecular</a:t>
            </a:r>
            <a:endParaRPr kumimoji="0" lang="es-ES_tradnl" sz="4000" b="0" i="1" u="none" strike="noStrike" kern="1200" cap="none" spc="0" normalizeH="0" baseline="0" noProof="0" dirty="0">
              <a:ln>
                <a:noFill/>
              </a:ln>
              <a:solidFill>
                <a:srgbClr val="0000CC"/>
              </a:solidFill>
              <a:effectLst/>
              <a:uLnTx/>
              <a:uFillTx/>
              <a:latin typeface="Calibri" pitchFamily="34" charset="0"/>
              <a:ea typeface="+mn-ea"/>
              <a:cs typeface="Calibri" pitchFamily="34" charset="0"/>
            </a:endParaRPr>
          </a:p>
        </p:txBody>
      </p:sp>
      <p:sp>
        <p:nvSpPr>
          <p:cNvPr id="12" name="Rectangle 7"/>
          <p:cNvSpPr>
            <a:spLocks noChangeArrowheads="1"/>
          </p:cNvSpPr>
          <p:nvPr/>
        </p:nvSpPr>
        <p:spPr bwMode="auto">
          <a:xfrm>
            <a:off x="250825" y="1412776"/>
            <a:ext cx="8749667" cy="5140374"/>
          </a:xfrm>
          <a:prstGeom prst="rect">
            <a:avLst/>
          </a:prstGeom>
          <a:noFill/>
          <a:ln w="9525">
            <a:noFill/>
            <a:miter lim="800000"/>
            <a:headEnd/>
            <a:tailEnd/>
          </a:ln>
        </p:spPr>
        <p:txBody>
          <a:bodyPr lIns="92075" tIns="46038" rIns="92075" bIns="46038"/>
          <a:lstStyle/>
          <a:p>
            <a:pPr marL="269875" marR="0" lvl="0" indent="-269875" algn="l" defTabSz="762000" rtl="0" eaLnBrk="0" fontAlgn="base" latinLnBrk="0" hangingPunct="0">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VNTR: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número variable de repeticiones en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tándem</a:t>
            </a:r>
          </a:p>
          <a:p>
            <a:pPr marL="269875" marR="0" lvl="0" indent="-269875" algn="l" defTabSz="7620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RFLP: polimorfismos en la longitud de fragmentos de restricción</a:t>
            </a:r>
          </a:p>
          <a:p>
            <a:pPr marL="539750" marR="0" lvl="0" indent="-276225" algn="l" defTabSz="762000" rtl="0" eaLnBrk="0" fontAlgn="base" latinLnBrk="0" hangingPunct="0">
              <a:lnSpc>
                <a:spcPct val="100000"/>
              </a:lnSpc>
              <a:spcBef>
                <a:spcPct val="20000"/>
              </a:spcBef>
              <a:spcAft>
                <a:spcPct val="0"/>
              </a:spcAft>
              <a:buClr>
                <a:srgbClr val="00B050"/>
              </a:buClr>
              <a:buSzTx/>
              <a:buFont typeface="Wingdings" panose="05000000000000000000" pitchFamily="2" charset="2"/>
              <a:buChar char="§"/>
              <a:tabLst/>
              <a:defRPr/>
            </a:pPr>
            <a:r>
              <a:rPr kumimoji="0" lang="es-E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Los RFLP suelen deberse a mutaciones en dianas de restricción; los VNTR también pueden causarlos</a:t>
            </a:r>
          </a:p>
          <a:p>
            <a:pPr marL="539750" marR="0" lvl="0" indent="-276225" algn="l" defTabSz="762000" rtl="0" eaLnBrk="0" fontAlgn="base" latinLnBrk="0" hangingPunct="0">
              <a:lnSpc>
                <a:spcPct val="100000"/>
              </a:lnSpc>
              <a:spcBef>
                <a:spcPct val="20000"/>
              </a:spcBef>
              <a:spcAft>
                <a:spcPct val="0"/>
              </a:spcAft>
              <a:buClr>
                <a:srgbClr val="00B050"/>
              </a:buClr>
              <a:buSzTx/>
              <a:buFont typeface="Wingdings" panose="05000000000000000000"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Los RFLP pueden visualizarse por el método de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Calibri" pitchFamily="34" charset="0"/>
              </a:rPr>
              <a:t>Southern</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o mediante PCR</a:t>
            </a:r>
          </a:p>
          <a:p>
            <a:pPr marL="269875" marR="0" lvl="0" indent="-269875" algn="l" defTabSz="7620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Se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detecta el </a:t>
            </a:r>
            <a:r>
              <a:rPr kumimoji="0" lang="es-ES_tradnl" sz="2400" b="0" i="0" u="none" strike="noStrike" kern="1200" cap="none" spc="0" normalizeH="0" baseline="0" noProof="0" dirty="0">
                <a:ln>
                  <a:noFill/>
                </a:ln>
                <a:solidFill>
                  <a:srgbClr val="3333FF"/>
                </a:solidFill>
                <a:effectLst/>
                <a:uLnTx/>
                <a:uFillTx/>
                <a:latin typeface="Calibri" pitchFamily="34" charset="0"/>
                <a:ea typeface="+mn-ea"/>
                <a:cs typeface="Calibri" pitchFamily="34" charset="0"/>
              </a:rPr>
              <a:t>ligamiento</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entre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un </a:t>
            </a:r>
            <a:r>
              <a:rPr kumimoji="0" lang="es-ES_tradnl" sz="2400" b="0"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marcador</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(un polimorfismo)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y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un alelo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 un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gen responsable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 un rasgo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normal o patológico (</a:t>
            </a:r>
            <a:r>
              <a:rPr kumimoji="0" lang="es-ES_tradnl" sz="2400" b="0" i="0" u="none" strike="noStrike" kern="1200" cap="none" spc="0" normalizeH="0" baseline="0" noProof="0" dirty="0" err="1" smtClean="0">
                <a:ln>
                  <a:noFill/>
                </a:ln>
                <a:solidFill>
                  <a:srgbClr val="3333FF"/>
                </a:solidFill>
                <a:effectLst/>
                <a:uLnTx/>
                <a:uFillTx/>
                <a:latin typeface="Calibri" pitchFamily="34" charset="0"/>
                <a:ea typeface="+mn-ea"/>
                <a:cs typeface="Calibri" pitchFamily="34" charset="0"/>
              </a:rPr>
              <a:t>cosegregación</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a:t>
            </a: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El polimorfismo puede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estar dentro o, más frecuentemente,</a:t>
            </a:r>
            <a:b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b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a cierta distancia del</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gen a estudio</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En el análisis de un grupo familiar debe tenerse en cuenta que pueden aparecer ocasionalmente </a:t>
            </a:r>
            <a:r>
              <a:rPr kumimoji="0" lang="es-ES_tradnl" sz="2400" b="0" i="0" u="none" strike="noStrike" kern="1200" cap="none" spc="0" normalizeH="0" baseline="0" noProof="0" dirty="0">
                <a:ln>
                  <a:noFill/>
                </a:ln>
                <a:solidFill>
                  <a:srgbClr val="3333FF"/>
                </a:solidFill>
                <a:effectLst/>
                <a:uLnTx/>
                <a:uFillTx/>
                <a:latin typeface="Calibri" pitchFamily="34" charset="0"/>
                <a:ea typeface="+mn-ea"/>
                <a:cs typeface="Calibri" pitchFamily="34" charset="0"/>
              </a:rPr>
              <a:t>individuos recombinantes</a:t>
            </a:r>
          </a:p>
          <a:p>
            <a:pPr marL="0" marR="0" lvl="0" indent="0" algn="l" defTabSz="914400" rtl="0" eaLnBrk="1" fontAlgn="base" latinLnBrk="0" hangingPunct="1">
              <a:lnSpc>
                <a:spcPct val="100000"/>
              </a:lnSpc>
              <a:spcBef>
                <a:spcPts val="6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7"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 35 del Tema 5 </a:t>
            </a:r>
            <a:endParaRPr lang="es-ES" dirty="0">
              <a:solidFill>
                <a:srgbClr val="000000"/>
              </a:solidFill>
            </a:endParaRPr>
          </a:p>
        </p:txBody>
      </p:sp>
    </p:spTree>
    <p:extLst>
      <p:ext uri="{BB962C8B-B14F-4D97-AF65-F5344CB8AC3E}">
        <p14:creationId xmlns:p14="http://schemas.microsoft.com/office/powerpoint/2010/main" val="1946359294"/>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411413" y="0"/>
            <a:ext cx="40687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9157" name="Rectangle 5"/>
          <p:cNvSpPr>
            <a:spLocks noChangeArrowheads="1"/>
          </p:cNvSpPr>
          <p:nvPr/>
        </p:nvSpPr>
        <p:spPr bwMode="auto">
          <a:xfrm>
            <a:off x="3276600" y="5734050"/>
            <a:ext cx="1331913" cy="395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9164"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 sz="4000" b="0" i="0" u="none" strike="noStrike" kern="1200" cap="none" spc="0" normalizeH="0" baseline="0" noProof="0" dirty="0" smtClean="0">
                <a:ln>
                  <a:noFill/>
                </a:ln>
                <a:solidFill>
                  <a:srgbClr val="0000CC"/>
                </a:solidFill>
                <a:effectLst/>
                <a:uLnTx/>
                <a:uFillTx/>
                <a:latin typeface="Calibri" pitchFamily="34" charset="0"/>
                <a:ea typeface="+mn-ea"/>
                <a:cs typeface="Calibri" pitchFamily="34" charset="0"/>
              </a:rPr>
              <a:t>Interpretación de un árbol genealógico: </a:t>
            </a:r>
            <a:r>
              <a:rPr kumimoji="0" lang="es-ES" sz="4000" b="0" i="0" u="none" strike="noStrike" kern="1200" cap="none" spc="0" normalizeH="0" baseline="0" noProof="0" dirty="0" err="1" smtClean="0">
                <a:ln>
                  <a:noFill/>
                </a:ln>
                <a:solidFill>
                  <a:srgbClr val="0000CC"/>
                </a:solidFill>
                <a:effectLst/>
                <a:uLnTx/>
                <a:uFillTx/>
                <a:latin typeface="Calibri" pitchFamily="34" charset="0"/>
                <a:ea typeface="+mn-ea"/>
                <a:cs typeface="Calibri" pitchFamily="34" charset="0"/>
              </a:rPr>
              <a:t>cosegregación</a:t>
            </a:r>
            <a:r>
              <a:rPr kumimoji="0" lang="es-ES" sz="4000" b="0" i="0" u="none" strike="noStrike" kern="1200" cap="none" spc="0" normalizeH="0" baseline="0" noProof="0" dirty="0" smtClean="0">
                <a:ln>
                  <a:noFill/>
                </a:ln>
                <a:solidFill>
                  <a:srgbClr val="0000CC"/>
                </a:solidFill>
                <a:effectLst/>
                <a:uLnTx/>
                <a:uFillTx/>
                <a:latin typeface="Calibri" pitchFamily="34" charset="0"/>
                <a:ea typeface="+mn-ea"/>
                <a:cs typeface="Calibri" pitchFamily="34" charset="0"/>
              </a:rPr>
              <a:t> y ligamiento</a:t>
            </a:r>
            <a:endParaRPr kumimoji="0" lang="es-ES_tradnl" sz="4000" b="0" i="1" u="none" strike="noStrike" kern="1200" cap="none" spc="0" normalizeH="0" baseline="0" noProof="0" dirty="0">
              <a:ln>
                <a:noFill/>
              </a:ln>
              <a:solidFill>
                <a:srgbClr val="0000CC"/>
              </a:solidFill>
              <a:effectLst/>
              <a:uLnTx/>
              <a:uFillTx/>
              <a:latin typeface="Calibri" pitchFamily="34" charset="0"/>
              <a:ea typeface="+mn-ea"/>
              <a:cs typeface="Calibri" pitchFamily="34" charset="0"/>
            </a:endParaRPr>
          </a:p>
        </p:txBody>
      </p:sp>
      <p:sp>
        <p:nvSpPr>
          <p:cNvPr id="12" name="Rectangle 7"/>
          <p:cNvSpPr>
            <a:spLocks noChangeArrowheads="1"/>
          </p:cNvSpPr>
          <p:nvPr/>
        </p:nvSpPr>
        <p:spPr bwMode="auto">
          <a:xfrm>
            <a:off x="250825" y="1412776"/>
            <a:ext cx="8827861" cy="5140374"/>
          </a:xfrm>
          <a:prstGeom prst="rect">
            <a:avLst/>
          </a:prstGeom>
          <a:noFill/>
          <a:ln w="9525">
            <a:noFill/>
            <a:miter lim="800000"/>
            <a:headEnd/>
            <a:tailEnd/>
          </a:ln>
        </p:spPr>
        <p:txBody>
          <a:bodyPr lIns="92075" tIns="46038" rIns="92075" bIns="46038"/>
          <a:lstStyle/>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err="1" smtClean="0">
                <a:ln>
                  <a:noFill/>
                </a:ln>
                <a:solidFill>
                  <a:srgbClr val="3333FF"/>
                </a:solidFill>
                <a:effectLst/>
                <a:uLnTx/>
                <a:uFillTx/>
                <a:latin typeface="Calibri" pitchFamily="34" charset="0"/>
                <a:ea typeface="+mn-ea"/>
                <a:cs typeface="Calibri" pitchFamily="34" charset="0"/>
              </a:rPr>
              <a:t>Haplotipo</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grupo de alelos de diferentes genes (o marcadores) que se heredan juntos (</a:t>
            </a:r>
            <a:r>
              <a:rPr kumimoji="0" lang="es-ES_tradnl" sz="2400" b="0" i="0" u="none" strike="noStrike" kern="1200" cap="none" spc="0" normalizeH="0" baseline="0" noProof="0" dirty="0" err="1" smtClean="0">
                <a:ln>
                  <a:noFill/>
                </a:ln>
                <a:solidFill>
                  <a:srgbClr val="3333FF"/>
                </a:solidFill>
                <a:effectLst/>
                <a:uLnTx/>
                <a:uFillTx/>
                <a:latin typeface="Calibri" pitchFamily="34" charset="0"/>
                <a:ea typeface="+mn-ea"/>
                <a:cs typeface="Calibri" pitchFamily="34" charset="0"/>
              </a:rPr>
              <a:t>cosegregan</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de un parental</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La segregación de una enfermedad hereditaria suele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representarse en un árbol genealógico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junto con la de los alelos de un marcador genético</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Los alelos del gen causante de la enfermedad y del marcador suelen ser entidades distintas, aunque ligadas (relativamente próximas)</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La recombinación puede modificar el ligamiento entre un alelo del gen causante de la enfermedad y un alelo del marcador</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Los recombinantes son infrecuentes</a:t>
            </a:r>
          </a:p>
          <a:p>
            <a:pPr marL="269875" marR="0" lvl="0" indent="-269875" algn="l" defTabSz="914400" rtl="0" eaLnBrk="1" fontAlgn="base" latinLnBrk="0" hangingPunct="1">
              <a:lnSpc>
                <a:spcPct val="100000"/>
              </a:lnSpc>
              <a:spcBef>
                <a:spcPts val="600"/>
              </a:spcBef>
              <a:spcAft>
                <a:spcPct val="0"/>
              </a:spcAft>
              <a:buClr>
                <a:srgbClr val="FF0000"/>
              </a:buClr>
              <a:buSzTx/>
              <a:buFont typeface="Wingdings" pitchFamily="2" charset="2"/>
              <a:buChar char="§"/>
              <a:tabLst/>
              <a:defRPr/>
            </a:pPr>
            <a:endPar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endParaRPr>
          </a:p>
        </p:txBody>
      </p:sp>
      <p:sp>
        <p:nvSpPr>
          <p:cNvPr id="7"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 36 del Tema 5 </a:t>
            </a:r>
            <a:endParaRPr lang="es-ES" dirty="0">
              <a:solidFill>
                <a:srgbClr val="000000"/>
              </a:solidFill>
            </a:endParaRPr>
          </a:p>
        </p:txBody>
      </p:sp>
    </p:spTree>
    <p:extLst>
      <p:ext uri="{BB962C8B-B14F-4D97-AF65-F5344CB8AC3E}">
        <p14:creationId xmlns:p14="http://schemas.microsoft.com/office/powerpoint/2010/main" val="867861311"/>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dirty="0" smtClean="0">
                <a:solidFill>
                  <a:srgbClr val="0000CC"/>
                </a:solidFill>
              </a:rPr>
              <a:t>Serie 9</a:t>
            </a:r>
            <a:endParaRPr lang="es-ES_tradnl" sz="4000" dirty="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135</a:t>
            </a:fld>
            <a:endParaRPr lang="es-ES"/>
          </a:p>
        </p:txBody>
      </p:sp>
    </p:spTree>
    <p:extLst>
      <p:ext uri="{BB962C8B-B14F-4D97-AF65-F5344CB8AC3E}">
        <p14:creationId xmlns:p14="http://schemas.microsoft.com/office/powerpoint/2010/main" val="20414858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Incidencias en la serie 9</a:t>
            </a:r>
            <a:endParaRPr lang="es-ES" sz="4000" dirty="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63 hojas de respuesta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a:t>
            </a:r>
            <a:r>
              <a:rPr lang="es-ES_tradnl" sz="2600" kern="0" dirty="0">
                <a:solidFill>
                  <a:srgbClr val="000000"/>
                </a:solidFill>
                <a:sym typeface="Symbol" panose="05050102010706020507" pitchFamily="18" charset="2"/>
              </a:rPr>
              <a:t>mensajes con archivos en formatos distintos a los establecidos </a:t>
            </a:r>
            <a:r>
              <a:rPr lang="es-ES_tradnl" sz="2600" kern="0" dirty="0" smtClean="0">
                <a:solidFill>
                  <a:srgbClr val="000000"/>
                </a:solidFill>
                <a:sym typeface="Symbol" panose="05050102010706020507" pitchFamily="18" charset="2"/>
              </a:rPr>
              <a:t>(</a:t>
            </a:r>
            <a:r>
              <a:rPr lang="es-ES_tradnl" sz="2600" kern="0" dirty="0" err="1" smtClean="0">
                <a:solidFill>
                  <a:srgbClr val="FF0000"/>
                </a:solidFill>
                <a:sym typeface="Symbol" panose="05050102010706020507" pitchFamily="18" charset="2"/>
              </a:rPr>
              <a:t>doc</a:t>
            </a:r>
            <a:r>
              <a:rPr lang="es-ES_tradnl" sz="2600" kern="0" dirty="0" smtClean="0">
                <a:solidFill>
                  <a:srgbClr val="FF0000"/>
                </a:solidFill>
                <a:sym typeface="Symbol" panose="05050102010706020507" pitchFamily="18" charset="2"/>
              </a:rPr>
              <a:t>,</a:t>
            </a:r>
            <a:r>
              <a:rPr lang="es-ES_tradnl" sz="2600" kern="0" dirty="0" smtClean="0">
                <a:solidFill>
                  <a:srgbClr val="000000"/>
                </a:solidFill>
                <a:sym typeface="Symbol" panose="05050102010706020507" pitchFamily="18" charset="2"/>
              </a:rPr>
              <a:t> </a:t>
            </a:r>
            <a:r>
              <a:rPr lang="es-ES_tradnl" sz="2600" kern="0" dirty="0" err="1" smtClean="0">
                <a:solidFill>
                  <a:srgbClr val="FF0000"/>
                </a:solidFill>
                <a:sym typeface="Symbol" panose="05050102010706020507" pitchFamily="18" charset="2"/>
              </a:rPr>
              <a:t>docx</a:t>
            </a:r>
            <a:r>
              <a:rPr lang="es-ES_tradnl" sz="2600" kern="0" dirty="0" smtClean="0">
                <a:sym typeface="Symbol" panose="05050102010706020507" pitchFamily="18" charset="2"/>
              </a:rPr>
              <a:t> </a:t>
            </a:r>
            <a:r>
              <a:rPr lang="es-ES_tradnl" sz="2600" kern="0" dirty="0">
                <a:sym typeface="Symbol" panose="05050102010706020507" pitchFamily="18" charset="2"/>
              </a:rPr>
              <a:t> </a:t>
            </a:r>
            <a:r>
              <a:rPr lang="es-ES_tradnl" sz="2600" kern="0" dirty="0" err="1">
                <a:solidFill>
                  <a:srgbClr val="00B050"/>
                </a:solidFill>
                <a:sym typeface="Symbol" panose="05050102010706020507" pitchFamily="18" charset="2"/>
              </a:rPr>
              <a:t>pdf</a:t>
            </a:r>
            <a:r>
              <a:rPr lang="es-ES_tradnl" sz="2600" kern="0" dirty="0">
                <a:solidFill>
                  <a:srgbClr val="00B050"/>
                </a:solidFill>
                <a:sym typeface="Symbol" panose="05050102010706020507" pitchFamily="18" charset="2"/>
              </a:rPr>
              <a:t>, </a:t>
            </a:r>
            <a:r>
              <a:rPr lang="es-ES_tradnl" sz="2600" kern="0" dirty="0" err="1">
                <a:solidFill>
                  <a:srgbClr val="00B050"/>
                </a:solidFill>
                <a:sym typeface="Symbol" panose="05050102010706020507" pitchFamily="18" charset="2"/>
              </a:rPr>
              <a:t>ppt</a:t>
            </a:r>
            <a:r>
              <a:rPr lang="es-ES_tradnl" sz="2600" kern="0" dirty="0">
                <a:solidFill>
                  <a:srgbClr val="00B050"/>
                </a:solidFill>
                <a:sym typeface="Symbol" panose="05050102010706020507" pitchFamily="18" charset="2"/>
              </a:rPr>
              <a:t>, </a:t>
            </a:r>
            <a:r>
              <a:rPr lang="es-ES_tradnl" sz="2600" kern="0" dirty="0" err="1">
                <a:solidFill>
                  <a:srgbClr val="00B050"/>
                </a:solidFill>
                <a:sym typeface="Symbol" panose="05050102010706020507" pitchFamily="18" charset="2"/>
              </a:rPr>
              <a:t>pptx</a:t>
            </a:r>
            <a:r>
              <a:rPr lang="es-ES_tradnl" sz="2600" kern="0" dirty="0">
                <a:solidFill>
                  <a:srgbClr val="000000"/>
                </a:solidFill>
                <a:sym typeface="Symbol" panose="05050102010706020507" pitchFamily="18" charset="2"/>
              </a:rPr>
              <a:t>)</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respondido 9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136</a:t>
            </a:fld>
            <a:endParaRPr lang="es-ES"/>
          </a:p>
        </p:txBody>
      </p:sp>
    </p:spTree>
    <p:extLst>
      <p:ext uri="{BB962C8B-B14F-4D97-AF65-F5344CB8AC3E}">
        <p14:creationId xmlns:p14="http://schemas.microsoft.com/office/powerpoint/2010/main" val="301950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1156855"/>
          </a:xfrm>
          <a:prstGeom prst="rect">
            <a:avLst/>
          </a:prstGeom>
          <a:noFill/>
          <a:ln>
            <a:noFill/>
          </a:ln>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3900" dirty="0" smtClean="0">
                <a:solidFill>
                  <a:srgbClr val="0000CC"/>
                </a:solidFill>
                <a:ea typeface="Calibri" panose="020F0502020204030204" pitchFamily="34" charset="0"/>
                <a:cs typeface="Times New Roman" panose="02020603050405020304" pitchFamily="18" charset="0"/>
              </a:rPr>
              <a:t>Distribución de las notas de la serie 9</a:t>
            </a:r>
            <a:endParaRPr lang="es-ES_tradnl" sz="3900" dirty="0">
              <a:solidFill>
                <a:srgbClr val="0000CC"/>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137</a:t>
            </a:fld>
            <a:endParaRPr lang="es-ES"/>
          </a:p>
        </p:txBody>
      </p:sp>
      <p:pic>
        <p:nvPicPr>
          <p:cNvPr id="2" name="Imagen 1"/>
          <p:cNvPicPr>
            <a:picLocks noChangeAspect="1"/>
          </p:cNvPicPr>
          <p:nvPr/>
        </p:nvPicPr>
        <p:blipFill rotWithShape="1">
          <a:blip r:embed="rId3"/>
          <a:srcRect l="37171" t="49795" r="5855" b="18041"/>
          <a:stretch/>
        </p:blipFill>
        <p:spPr>
          <a:xfrm>
            <a:off x="29950" y="1345274"/>
            <a:ext cx="9193913" cy="2919545"/>
          </a:xfrm>
          <a:prstGeom prst="rect">
            <a:avLst/>
          </a:prstGeom>
          <a:ln>
            <a:solidFill>
              <a:schemeClr val="bg1"/>
            </a:solidFill>
          </a:ln>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4373" b="18474"/>
          <a:stretch/>
        </p:blipFill>
        <p:spPr bwMode="auto">
          <a:xfrm>
            <a:off x="115678" y="4041775"/>
            <a:ext cx="1404653" cy="28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ector recto de flecha 5"/>
          <p:cNvCxnSpPr/>
          <p:nvPr/>
        </p:nvCxnSpPr>
        <p:spPr>
          <a:xfrm flipV="1">
            <a:off x="1307306" y="1616999"/>
            <a:ext cx="6257925" cy="35765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636411" y="2651719"/>
            <a:ext cx="1388522" cy="369332"/>
          </a:xfrm>
          <a:prstGeom prst="rect">
            <a:avLst/>
          </a:prstGeom>
          <a:noFill/>
        </p:spPr>
        <p:txBody>
          <a:bodyPr wrap="none" rtlCol="0">
            <a:spAutoFit/>
          </a:bodyPr>
          <a:lstStyle/>
          <a:p>
            <a:r>
              <a:rPr lang="es-ES_tradnl" dirty="0" smtClean="0">
                <a:solidFill>
                  <a:srgbClr val="FF0000"/>
                </a:solidFill>
              </a:rPr>
              <a:t>1,41 </a:t>
            </a:r>
            <a:r>
              <a:rPr lang="es-ES_tradnl" dirty="0" smtClean="0">
                <a:solidFill>
                  <a:srgbClr val="FF0000"/>
                </a:solidFill>
                <a:sym typeface="Symbol" panose="05050102010706020507" pitchFamily="18" charset="2"/>
              </a:rPr>
              <a:t></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(1,50)</a:t>
            </a:r>
            <a:endParaRPr lang="es-ES" dirty="0"/>
          </a:p>
        </p:txBody>
      </p:sp>
      <p:cxnSp>
        <p:nvCxnSpPr>
          <p:cNvPr id="9" name="Conector recto de flecha 8"/>
          <p:cNvCxnSpPr/>
          <p:nvPr/>
        </p:nvCxnSpPr>
        <p:spPr>
          <a:xfrm flipV="1">
            <a:off x="1520331" y="1450181"/>
            <a:ext cx="6148260" cy="27392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1520331" y="2730781"/>
            <a:ext cx="6172650" cy="34914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153275" y="1157988"/>
            <a:ext cx="1388522" cy="369332"/>
          </a:xfrm>
          <a:prstGeom prst="rect">
            <a:avLst/>
          </a:prstGeom>
          <a:noFill/>
        </p:spPr>
        <p:txBody>
          <a:bodyPr wrap="none" rtlCol="0">
            <a:spAutoFit/>
          </a:bodyPr>
          <a:lstStyle/>
          <a:p>
            <a:r>
              <a:rPr lang="es-ES_tradnl" dirty="0" smtClean="0"/>
              <a:t>3,00 </a:t>
            </a:r>
            <a:r>
              <a:rPr lang="es-ES_tradnl" dirty="0" smtClean="0">
                <a:sym typeface="Symbol" panose="05050102010706020507" pitchFamily="18" charset="2"/>
              </a:rPr>
              <a:t>= (3,00)</a:t>
            </a:r>
          </a:p>
        </p:txBody>
      </p:sp>
      <p:sp>
        <p:nvSpPr>
          <p:cNvPr id="17" name="CuadroTexto 16"/>
          <p:cNvSpPr txBox="1"/>
          <p:nvPr/>
        </p:nvSpPr>
        <p:spPr>
          <a:xfrm>
            <a:off x="7062789" y="1780642"/>
            <a:ext cx="787395" cy="646331"/>
          </a:xfrm>
          <a:prstGeom prst="rect">
            <a:avLst/>
          </a:prstGeom>
          <a:noFill/>
        </p:spPr>
        <p:txBody>
          <a:bodyPr wrap="none" rtlCol="0">
            <a:spAutoFit/>
          </a:bodyPr>
          <a:lstStyle/>
          <a:p>
            <a:r>
              <a:rPr lang="es-ES_tradnl" dirty="0" smtClean="0">
                <a:solidFill>
                  <a:srgbClr val="FF0000"/>
                </a:solidFill>
              </a:rPr>
              <a:t>2,85 </a:t>
            </a:r>
            <a:r>
              <a:rPr lang="es-ES_tradnl" dirty="0" smtClean="0">
                <a:solidFill>
                  <a:srgbClr val="FF0000"/>
                </a:solidFill>
                <a:sym typeface="Symbol" panose="05050102010706020507" pitchFamily="18" charset="2"/>
              </a:rPr>
              <a:t></a:t>
            </a:r>
          </a:p>
          <a:p>
            <a:r>
              <a:rPr lang="es-ES_tradnl" dirty="0" smtClean="0">
                <a:sym typeface="Symbol" panose="05050102010706020507" pitchFamily="18" charset="2"/>
              </a:rPr>
              <a:t>(3,00)</a:t>
            </a:r>
          </a:p>
        </p:txBody>
      </p:sp>
      <p:sp>
        <p:nvSpPr>
          <p:cNvPr id="4" name="Rectángulo 3"/>
          <p:cNvSpPr/>
          <p:nvPr/>
        </p:nvSpPr>
        <p:spPr bwMode="auto">
          <a:xfrm>
            <a:off x="8365331" y="1450181"/>
            <a:ext cx="571500" cy="1143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1" u="none" strike="noStrike" cap="none" normalizeH="0" baseline="0" smtClean="0">
              <a:ln>
                <a:noFill/>
              </a:ln>
              <a:solidFill>
                <a:schemeClr val="tx1"/>
              </a:solidFill>
              <a:effectLst/>
              <a:latin typeface="Arial" charset="0"/>
            </a:endParaRPr>
          </a:p>
        </p:txBody>
      </p:sp>
      <p:sp>
        <p:nvSpPr>
          <p:cNvPr id="13" name="Rectángulo 12"/>
          <p:cNvSpPr/>
          <p:nvPr/>
        </p:nvSpPr>
        <p:spPr bwMode="auto">
          <a:xfrm>
            <a:off x="8219574" y="3309105"/>
            <a:ext cx="853669" cy="1143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15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9</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Insuficiente </a:t>
            </a:r>
            <a:r>
              <a:rPr lang="es-ES_tradnl" sz="2600" kern="0" dirty="0">
                <a:solidFill>
                  <a:srgbClr val="000000"/>
                </a:solidFill>
              </a:rPr>
              <a:t>grado de detalle </a:t>
            </a:r>
            <a:endParaRPr lang="es-ES" sz="2600" kern="0" dirty="0">
              <a:solidFill>
                <a:srgbClr val="000000"/>
              </a:solidFill>
            </a:endParaRPr>
          </a:p>
          <a:p>
            <a:pPr marL="539750" indent="-271463">
              <a:lnSpc>
                <a:spcPts val="3000"/>
              </a:lnSpc>
              <a:spcBef>
                <a:spcPts val="1200"/>
              </a:spcBef>
              <a:buClr>
                <a:srgbClr val="00B050"/>
              </a:buClr>
              <a:buFont typeface="Wingdings" pitchFamily="2" charset="2"/>
              <a:buChar char="§"/>
              <a:defRPr/>
            </a:pPr>
            <a:r>
              <a:rPr lang="es-ES_tradnl" sz="2600" kern="0" dirty="0" smtClean="0">
                <a:sym typeface="Symbol" panose="05050102010706020507" pitchFamily="18" charset="2"/>
              </a:rPr>
              <a:t>Secuenciación </a:t>
            </a:r>
            <a:r>
              <a:rPr lang="es-ES_tradnl" sz="2600" kern="0" dirty="0" smtClean="0">
                <a:solidFill>
                  <a:srgbClr val="FF0000"/>
                </a:solidFill>
                <a:sym typeface="Symbol" panose="05050102010706020507" pitchFamily="18" charset="2"/>
              </a:rPr>
              <a:t>de </a:t>
            </a:r>
            <a:r>
              <a:rPr lang="es-ES_tradnl" sz="2600" kern="0" dirty="0" err="1" smtClean="0">
                <a:solidFill>
                  <a:srgbClr val="FF0000"/>
                </a:solidFill>
                <a:sym typeface="Symbol" panose="05050102010706020507" pitchFamily="18" charset="2"/>
              </a:rPr>
              <a:t>Sanger</a:t>
            </a:r>
            <a:r>
              <a:rPr lang="es-ES_tradnl" sz="2600" kern="0" dirty="0" smtClean="0">
                <a:solidFill>
                  <a:srgbClr val="FF0000"/>
                </a:solidFill>
                <a:sym typeface="Symbol" panose="05050102010706020507" pitchFamily="18" charset="2"/>
              </a:rPr>
              <a:t>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por el método de </a:t>
            </a:r>
            <a:r>
              <a:rPr lang="es-ES" sz="2600" kern="0" dirty="0" err="1" smtClean="0">
                <a:solidFill>
                  <a:srgbClr val="00B050"/>
                </a:solidFill>
                <a:sym typeface="Symbol" panose="05050102010706020507" pitchFamily="18" charset="2"/>
              </a:rPr>
              <a:t>Sanger</a:t>
            </a:r>
            <a:r>
              <a:rPr lang="es-ES" sz="2600" kern="0" dirty="0" smtClean="0">
                <a:solidFill>
                  <a:srgbClr val="00B050"/>
                </a:solidFill>
                <a:sym typeface="Symbol" panose="05050102010706020507" pitchFamily="18" charset="2"/>
              </a:rPr>
              <a:t> en su versión </a:t>
            </a:r>
            <a:r>
              <a:rPr lang="es-ES" sz="2600" kern="0" dirty="0" err="1" smtClean="0">
                <a:solidFill>
                  <a:srgbClr val="00B050"/>
                </a:solidFill>
                <a:sym typeface="Symbol" panose="05050102010706020507" pitchFamily="18" charset="2"/>
              </a:rPr>
              <a:t>semiautomatizada</a:t>
            </a:r>
            <a:r>
              <a:rPr lang="es-ES" sz="2600" kern="0" dirty="0" smtClean="0">
                <a:solidFill>
                  <a:srgbClr val="00B050"/>
                </a:solidFill>
                <a:sym typeface="Symbol" panose="05050102010706020507" pitchFamily="18" charset="2"/>
              </a:rPr>
              <a:t> con detección fluorescente</a:t>
            </a:r>
          </a:p>
          <a:p>
            <a:pPr marL="539750" indent="-271463">
              <a:lnSpc>
                <a:spcPts val="3000"/>
              </a:lnSpc>
              <a:spcBef>
                <a:spcPts val="1200"/>
              </a:spcBef>
              <a:buClr>
                <a:srgbClr val="00B050"/>
              </a:buClr>
              <a:buFont typeface="Wingdings" pitchFamily="2" charset="2"/>
              <a:buChar char="§"/>
              <a:defRPr/>
            </a:pPr>
            <a:r>
              <a:rPr lang="es-ES" sz="2600" kern="0" dirty="0" smtClean="0">
                <a:solidFill>
                  <a:srgbClr val="FF0000"/>
                </a:solidFill>
                <a:sym typeface="Symbol" panose="05050102010706020507" pitchFamily="18" charset="2"/>
              </a:rPr>
              <a:t>El tipo de herencia que encaja con todas las familias es el de herencia </a:t>
            </a:r>
            <a:r>
              <a:rPr lang="es-ES" sz="2600" kern="0" dirty="0">
                <a:solidFill>
                  <a:srgbClr val="FF0000"/>
                </a:solidFill>
                <a:sym typeface="Symbol" panose="05050102010706020507" pitchFamily="18" charset="2"/>
              </a:rPr>
              <a:t>autosómica </a:t>
            </a:r>
            <a:r>
              <a:rPr lang="es-ES" sz="2600" kern="0" dirty="0" smtClean="0">
                <a:solidFill>
                  <a:srgbClr val="FF0000"/>
                </a:solidFill>
                <a:sym typeface="Symbol" panose="05050102010706020507" pitchFamily="18" charset="2"/>
              </a:rPr>
              <a:t>recesiva</a:t>
            </a:r>
            <a:r>
              <a:rPr lang="es-ES_tradnl" sz="2600" kern="0" dirty="0">
                <a:solidFill>
                  <a:srgbClr val="000000"/>
                </a:solidFill>
                <a:sym typeface="Symbol" panose="05050102010706020507" pitchFamily="18" charset="2"/>
              </a:rPr>
              <a:t>  </a:t>
            </a:r>
            <a:r>
              <a:rPr lang="es-ES" sz="2600" kern="0" dirty="0">
                <a:solidFill>
                  <a:srgbClr val="00B050"/>
                </a:solidFill>
                <a:sym typeface="Symbol" panose="05050102010706020507" pitchFamily="18" charset="2"/>
              </a:rPr>
              <a:t>Sí, es compatible con el modo de herencia autosómico recesivo. En la mayoría de los casos los individuos enfermos (homocigóticos) tienen hermanos que también lo son, pero sus padres (heterocigóticos) no padecen la enfermedad</a:t>
            </a:r>
            <a:r>
              <a:rPr lang="es-ES" sz="2600" kern="0" dirty="0" smtClean="0">
                <a:solidFill>
                  <a:srgbClr val="00B050"/>
                </a:solidFill>
                <a:sym typeface="Symbol" panose="05050102010706020507" pitchFamily="18" charset="2"/>
              </a:rPr>
              <a:t>.</a:t>
            </a:r>
            <a:endParaRPr lang="es-ES" sz="2600" kern="0" dirty="0">
              <a:solidFill>
                <a:srgbClr val="00B05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138</a:t>
            </a:fld>
            <a:endParaRPr lang="es-ES"/>
          </a:p>
        </p:txBody>
      </p:sp>
    </p:spTree>
    <p:extLst>
      <p:ext uri="{BB962C8B-B14F-4D97-AF65-F5344CB8AC3E}">
        <p14:creationId xmlns:p14="http://schemas.microsoft.com/office/powerpoint/2010/main" val="165912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9</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nomenclatura y/o concepto </a:t>
            </a:r>
          </a:p>
          <a:p>
            <a:pPr marL="539750"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delección</a:t>
            </a:r>
            <a:r>
              <a:rPr lang="es-ES_tradnl" sz="2600" kern="0" dirty="0" smtClean="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err="1" smtClean="0">
                <a:solidFill>
                  <a:srgbClr val="00B050"/>
                </a:solidFill>
                <a:sym typeface="Symbol" panose="05050102010706020507" pitchFamily="18" charset="2"/>
              </a:rPr>
              <a:t>deleción</a:t>
            </a:r>
            <a:endParaRPr lang="es-ES_tradnl" sz="2600" kern="0" dirty="0" smtClean="0">
              <a:solidFill>
                <a:srgbClr val="00B050"/>
              </a:solidFill>
              <a:sym typeface="Symbol" panose="05050102010706020507" pitchFamily="18" charset="2"/>
            </a:endParaRPr>
          </a:p>
          <a:p>
            <a:pPr marL="539750"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semiautomatizante</a:t>
            </a:r>
            <a:r>
              <a:rPr lang="es-ES_tradnl" sz="2600" kern="0" dirty="0" smtClean="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err="1">
                <a:solidFill>
                  <a:srgbClr val="00B050"/>
                </a:solidFill>
                <a:sym typeface="Symbol" panose="05050102010706020507" pitchFamily="18" charset="2"/>
              </a:rPr>
              <a:t>semiautomatizada</a:t>
            </a:r>
            <a:r>
              <a:rPr lang="es-ES_tradnl" sz="2600" kern="0" dirty="0">
                <a:solidFill>
                  <a:srgbClr val="00B050"/>
                </a:solidFill>
                <a:sym typeface="Symbol" panose="05050102010706020507" pitchFamily="18" charset="2"/>
              </a:rPr>
              <a:t> y fluorescente</a:t>
            </a: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atómico</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smtClean="0">
                <a:solidFill>
                  <a:srgbClr val="00B050"/>
                </a:solidFill>
                <a:sym typeface="Symbol" panose="05050102010706020507" pitchFamily="18" charset="2"/>
              </a:rPr>
              <a:t>autosómico</a:t>
            </a: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139</a:t>
            </a:fld>
            <a:endParaRPr lang="es-ES"/>
          </a:p>
        </p:txBody>
      </p:sp>
    </p:spTree>
    <p:extLst>
      <p:ext uri="{BB962C8B-B14F-4D97-AF65-F5344CB8AC3E}">
        <p14:creationId xmlns:p14="http://schemas.microsoft.com/office/powerpoint/2010/main" val="39987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dirty="0" smtClean="0">
                <a:solidFill>
                  <a:srgbClr val="0000CC"/>
                </a:solidFill>
                <a:ea typeface="Calibri" panose="020F0502020204030204" pitchFamily="34" charset="0"/>
                <a:cs typeface="Times New Roman" panose="02020603050405020304" pitchFamily="18" charset="0"/>
              </a:rPr>
              <a:t>Respuestas a los problemas 1 y 2</a:t>
            </a:r>
            <a:endParaRPr lang="es-ES_tradnl" sz="4000" dirty="0">
              <a:solidFill>
                <a:srgbClr val="0000CC"/>
              </a:solidFill>
            </a:endParaRPr>
          </a:p>
        </p:txBody>
      </p:sp>
      <p:pic>
        <p:nvPicPr>
          <p:cNvPr id="3" name="Imagen 2"/>
          <p:cNvPicPr>
            <a:picLocks noChangeAspect="1"/>
          </p:cNvPicPr>
          <p:nvPr/>
        </p:nvPicPr>
        <p:blipFill rotWithShape="1">
          <a:blip r:embed="rId3"/>
          <a:srcRect l="14210" t="12719" r="13487" b="5175"/>
          <a:stretch/>
        </p:blipFill>
        <p:spPr>
          <a:xfrm>
            <a:off x="144154" y="1196975"/>
            <a:ext cx="8855692" cy="5656684"/>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14</a:t>
            </a:fld>
            <a:endParaRPr lang="es-E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140</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17</a:t>
            </a:r>
            <a:endParaRPr lang="es-ES" sz="4000" dirty="0">
              <a:solidFill>
                <a:srgbClr val="0000CC"/>
              </a:solidFill>
            </a:endParaRPr>
          </a:p>
        </p:txBody>
      </p:sp>
      <p:sp>
        <p:nvSpPr>
          <p:cNvPr id="22" name="Rectángulo 21"/>
          <p:cNvSpPr/>
          <p:nvPr/>
        </p:nvSpPr>
        <p:spPr>
          <a:xfrm>
            <a:off x="287337" y="1520825"/>
            <a:ext cx="8569325" cy="4616648"/>
          </a:xfrm>
          <a:prstGeom prst="rect">
            <a:avLst/>
          </a:prstGeom>
        </p:spPr>
        <p:txBody>
          <a:bodyPr wrap="square">
            <a:spAutoFit/>
          </a:bodyPr>
          <a:lstStyle/>
          <a:p>
            <a:pPr algn="just"/>
            <a:r>
              <a:rPr lang="es-ES" b="1" dirty="0"/>
              <a:t>17.- </a:t>
            </a:r>
            <a:r>
              <a:rPr lang="es-ES" dirty="0"/>
              <a:t>El corazón y otros órganos están situados asimétricamente respecto al eje lateral del cuerpo humano. Existen alteraciones de la lateralidad que caracteriza a los individuos normales de nuestra especie, una de las cuales es la </a:t>
            </a:r>
            <a:r>
              <a:rPr lang="es-ES" dirty="0" err="1"/>
              <a:t>heterotaxia</a:t>
            </a:r>
            <a:r>
              <a:rPr lang="es-ES" dirty="0"/>
              <a:t> (</a:t>
            </a:r>
            <a:r>
              <a:rPr lang="es-ES" i="1" dirty="0" err="1"/>
              <a:t>situs</a:t>
            </a:r>
            <a:r>
              <a:rPr lang="es-ES" i="1" dirty="0"/>
              <a:t> </a:t>
            </a:r>
            <a:r>
              <a:rPr lang="es-ES" i="1" dirty="0" err="1"/>
              <a:t>ambiguus</a:t>
            </a:r>
            <a:r>
              <a:rPr lang="es-ES" dirty="0"/>
              <a:t>), denominación que se da a cualquier fenotipo distinto de la disposición asimétrica normal (</a:t>
            </a:r>
            <a:r>
              <a:rPr lang="es-ES" i="1" dirty="0" err="1"/>
              <a:t>situs</a:t>
            </a:r>
            <a:r>
              <a:rPr lang="es-ES" i="1" dirty="0"/>
              <a:t> </a:t>
            </a:r>
            <a:r>
              <a:rPr lang="es-ES" i="1" dirty="0" err="1"/>
              <a:t>solitus</a:t>
            </a:r>
            <a:r>
              <a:rPr lang="es-ES" dirty="0"/>
              <a:t>) y de su imagen especular (</a:t>
            </a:r>
            <a:r>
              <a:rPr lang="es-ES" i="1" dirty="0" err="1"/>
              <a:t>situs</a:t>
            </a:r>
            <a:r>
              <a:rPr lang="es-ES" i="1" dirty="0"/>
              <a:t> </a:t>
            </a:r>
            <a:r>
              <a:rPr lang="es-ES" i="1" dirty="0" err="1"/>
              <a:t>inversus</a:t>
            </a:r>
            <a:r>
              <a:rPr lang="es-ES" dirty="0"/>
              <a:t>). La </a:t>
            </a:r>
            <a:r>
              <a:rPr lang="es-ES" dirty="0" err="1"/>
              <a:t>heterotaxia</a:t>
            </a:r>
            <a:r>
              <a:rPr lang="es-ES" dirty="0"/>
              <a:t> tiene una prevalencia de 1,1 casos por cada 10.000 nacidos vivos y da cuenta de aproximadamente el 3% de las cardiopatías congénitas. </a:t>
            </a:r>
          </a:p>
          <a:p>
            <a:pPr algn="just"/>
            <a:r>
              <a:rPr lang="es-ES" dirty="0" smtClean="0"/>
              <a:t>	Se </a:t>
            </a:r>
            <a:r>
              <a:rPr lang="es-ES" dirty="0"/>
              <a:t>ha publicado recientemente un estudio de varias familias no emparentadas, en las que se manifiesta </a:t>
            </a:r>
            <a:r>
              <a:rPr lang="es-ES" dirty="0" err="1"/>
              <a:t>heterotaxia</a:t>
            </a:r>
            <a:r>
              <a:rPr lang="es-ES" dirty="0"/>
              <a:t> (Figura 12C, que se ha tomado de dicho estudio), en algunas de ellas de forma recurrente. Interpreta la Figura 12A, indicando el significado de las abreviaturas “c.” y “p.” (en 17A), “del” y “</a:t>
            </a:r>
            <a:r>
              <a:rPr lang="es-ES" dirty="0" err="1"/>
              <a:t>dup</a:t>
            </a:r>
            <a:r>
              <a:rPr lang="es-ES" dirty="0"/>
              <a:t>” (en 17B) y “</a:t>
            </a:r>
            <a:r>
              <a:rPr lang="es-ES" dirty="0" err="1"/>
              <a:t>fs</a:t>
            </a:r>
            <a:r>
              <a:rPr lang="es-ES" dirty="0"/>
              <a:t>*” y el signo &gt; (en 17C), que aparecen sobre cada uno de los árboles genealógicos. Explica en 17D el significado del texto que aparece debajo de algunos individuos, como F1-I:1 y F1-I:2, y en 17E, el motivo de que dicho texto parezca más complejo en las familias F1, F2, F4 y F9 que en las demás. </a:t>
            </a:r>
            <a:endParaRPr lang="es-ES" dirty="0" smtClean="0"/>
          </a:p>
          <a:p>
            <a:pPr algn="just"/>
            <a:r>
              <a:rPr lang="es-ES" sz="2400" dirty="0" smtClean="0"/>
              <a:t>	</a:t>
            </a:r>
            <a:endParaRPr lang="es-ES" sz="2400" dirty="0"/>
          </a:p>
        </p:txBody>
      </p:sp>
    </p:spTree>
    <p:extLst>
      <p:ext uri="{BB962C8B-B14F-4D97-AF65-F5344CB8AC3E}">
        <p14:creationId xmlns:p14="http://schemas.microsoft.com/office/powerpoint/2010/main" val="28982714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141</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17</a:t>
            </a:r>
            <a:endParaRPr lang="es-ES" sz="4000" dirty="0">
              <a:solidFill>
                <a:srgbClr val="0000CC"/>
              </a:solidFill>
            </a:endParaRPr>
          </a:p>
        </p:txBody>
      </p:sp>
      <p:pic>
        <p:nvPicPr>
          <p:cNvPr id="5" name="Imagen 4" descr="MMP21 mutations identified in nine affected families."/>
          <p:cNvPicPr>
            <a:picLocks noChangeAspect="1"/>
          </p:cNvPicPr>
          <p:nvPr/>
        </p:nvPicPr>
        <p:blipFill rotWithShape="1">
          <a:blip r:embed="rId3">
            <a:extLst>
              <a:ext uri="{28A0092B-C50C-407E-A947-70E740481C1C}">
                <a14:useLocalDpi xmlns:a14="http://schemas.microsoft.com/office/drawing/2010/main" val="0"/>
              </a:ext>
            </a:extLst>
          </a:blip>
          <a:srcRect b="32604"/>
          <a:stretch/>
        </p:blipFill>
        <p:spPr bwMode="auto">
          <a:xfrm>
            <a:off x="808541" y="1250157"/>
            <a:ext cx="7910627" cy="5058526"/>
          </a:xfrm>
          <a:prstGeom prst="rect">
            <a:avLst/>
          </a:prstGeom>
          <a:noFill/>
          <a:ln>
            <a:noFill/>
          </a:ln>
        </p:spPr>
      </p:pic>
      <p:sp>
        <p:nvSpPr>
          <p:cNvPr id="3" name="Rectángulo 2"/>
          <p:cNvSpPr/>
          <p:nvPr/>
        </p:nvSpPr>
        <p:spPr>
          <a:xfrm>
            <a:off x="287338" y="6295381"/>
            <a:ext cx="8569325" cy="584775"/>
          </a:xfrm>
          <a:prstGeom prst="rect">
            <a:avLst/>
          </a:prstGeom>
        </p:spPr>
        <p:txBody>
          <a:bodyPr wrap="square">
            <a:spAutoFit/>
          </a:bodyPr>
          <a:lstStyle/>
          <a:p>
            <a:pPr algn="just">
              <a:spcBef>
                <a:spcPts val="300"/>
              </a:spcBef>
              <a:spcAft>
                <a:spcPts val="0"/>
              </a:spcAft>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Figura 12.-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(a) Árboles genealógicos de familias en las que se manifiesta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heterotaxia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smtClean="0">
                <a:latin typeface="Times New Roman" panose="02020603050405020304" pitchFamily="18" charset="0"/>
                <a:ea typeface="Times New Roman" panose="02020603050405020304" pitchFamily="18" charset="0"/>
                <a:cs typeface="Times New Roman" panose="02020603050405020304" pitchFamily="18" charset="0"/>
              </a:rPr>
              <a:t>hereditaria y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(b) efectos de las mutaciones estudiadas sobre el producto proteico del gen causante de la </a:t>
            </a:r>
            <a:r>
              <a:rPr lang="es-ES" sz="1600" dirty="0" smtClean="0">
                <a:latin typeface="Times New Roman" panose="02020603050405020304" pitchFamily="18" charset="0"/>
                <a:ea typeface="Times New Roman" panose="02020603050405020304" pitchFamily="18" charset="0"/>
                <a:cs typeface="Times New Roman" panose="02020603050405020304" pitchFamily="18" charset="0"/>
              </a:rPr>
              <a:t>enfermedad.</a:t>
            </a:r>
            <a:endParaRPr lang="es-ES" sz="16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9880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142</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Respuestas del problema 17</a:t>
            </a:r>
            <a:endParaRPr lang="es-ES" sz="4000" dirty="0">
              <a:solidFill>
                <a:srgbClr val="0000CC"/>
              </a:solidFill>
            </a:endParaRPr>
          </a:p>
        </p:txBody>
      </p:sp>
      <p:pic>
        <p:nvPicPr>
          <p:cNvPr id="4" name="Imagen 3"/>
          <p:cNvPicPr>
            <a:picLocks noChangeAspect="1"/>
          </p:cNvPicPr>
          <p:nvPr/>
        </p:nvPicPr>
        <p:blipFill rotWithShape="1">
          <a:blip r:embed="rId3"/>
          <a:srcRect l="14474" t="28041" r="12106" b="24591"/>
          <a:stretch/>
        </p:blipFill>
        <p:spPr>
          <a:xfrm>
            <a:off x="-7145" y="2382581"/>
            <a:ext cx="9144000" cy="3318387"/>
          </a:xfrm>
          <a:prstGeom prst="rect">
            <a:avLst/>
          </a:prstGeom>
        </p:spPr>
      </p:pic>
    </p:spTree>
    <p:extLst>
      <p:ext uri="{BB962C8B-B14F-4D97-AF65-F5344CB8AC3E}">
        <p14:creationId xmlns:p14="http://schemas.microsoft.com/office/powerpoint/2010/main" val="28125010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143</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18</a:t>
            </a:r>
            <a:endParaRPr lang="es-ES" sz="4000" dirty="0">
              <a:solidFill>
                <a:srgbClr val="0000CC"/>
              </a:solidFill>
            </a:endParaRPr>
          </a:p>
        </p:txBody>
      </p:sp>
      <p:sp>
        <p:nvSpPr>
          <p:cNvPr id="22" name="Rectángulo 21"/>
          <p:cNvSpPr/>
          <p:nvPr/>
        </p:nvSpPr>
        <p:spPr>
          <a:xfrm>
            <a:off x="287337" y="1520825"/>
            <a:ext cx="8569325" cy="3139321"/>
          </a:xfrm>
          <a:prstGeom prst="rect">
            <a:avLst/>
          </a:prstGeom>
        </p:spPr>
        <p:txBody>
          <a:bodyPr wrap="square">
            <a:spAutoFit/>
          </a:bodyPr>
          <a:lstStyle/>
          <a:p>
            <a:pPr algn="just"/>
            <a:r>
              <a:rPr lang="es-ES_tradnl" b="1" dirty="0"/>
              <a:t>18.-</a:t>
            </a:r>
            <a:r>
              <a:rPr lang="es-ES_tradnl" dirty="0"/>
              <a:t> </a:t>
            </a:r>
            <a:r>
              <a:rPr lang="es-ES" dirty="0"/>
              <a:t>Explica en 18A-18D si los árboles genealógicos de la Figura 12 (considérense todos en conjunto) son compatibles con los modos de herencia autosómico dominante, autosómico recesivo, ligado al sexo dominante y ligado al sexo recesivo, respectivamente. Indica en cada caso al menos un individuo de una familia que sugiera inequívocamente que un modo de herencia debe descartarse. Debes asumir que esta </a:t>
            </a:r>
            <a:r>
              <a:rPr lang="es-ES" dirty="0" err="1"/>
              <a:t>heterotaxia</a:t>
            </a:r>
            <a:r>
              <a:rPr lang="es-ES" dirty="0"/>
              <a:t> hereditaria se manifiesta con </a:t>
            </a:r>
            <a:r>
              <a:rPr lang="es-ES" dirty="0" err="1"/>
              <a:t>penetrancia</a:t>
            </a:r>
            <a:r>
              <a:rPr lang="es-ES" dirty="0"/>
              <a:t> completa, que las mutaciones han ocurrido en generaciones anteriores a las estudiadas y no tener en cuenta la información molecular que se aporta en la Figura 12. I</a:t>
            </a:r>
            <a:r>
              <a:rPr lang="es-ES_tradnl" dirty="0" err="1"/>
              <a:t>ndica</a:t>
            </a:r>
            <a:r>
              <a:rPr lang="es-ES_tradnl" dirty="0"/>
              <a:t> en 18E a qué técnica corresponden los </a:t>
            </a:r>
            <a:r>
              <a:rPr lang="es-ES_tradnl" dirty="0" err="1"/>
              <a:t>electroferogramas</a:t>
            </a:r>
            <a:r>
              <a:rPr lang="es-ES_tradnl" dirty="0"/>
              <a:t> de la</a:t>
            </a:r>
            <a:r>
              <a:rPr lang="es-ES" dirty="0"/>
              <a:t> Figura 13, que se ha tomado del mismo artículo que la 12</a:t>
            </a:r>
            <a:r>
              <a:rPr lang="es-ES_tradnl" dirty="0"/>
              <a:t>. Explica por qué en los </a:t>
            </a:r>
            <a:r>
              <a:rPr lang="es-ES_tradnl" dirty="0" err="1"/>
              <a:t>electroferogramas</a:t>
            </a:r>
            <a:r>
              <a:rPr lang="es-ES_tradnl" dirty="0"/>
              <a:t> de los individuos F1-II:4 y F4-II:1 de la Figura 13 aparece un pico doble </a:t>
            </a:r>
            <a:r>
              <a:rPr lang="es-ES" dirty="0"/>
              <a:t>(dos picos superpuestos; en 18F), y en F9-II:1, varios (en 18G). </a:t>
            </a:r>
          </a:p>
        </p:txBody>
      </p:sp>
    </p:spTree>
    <p:extLst>
      <p:ext uri="{BB962C8B-B14F-4D97-AF65-F5344CB8AC3E}">
        <p14:creationId xmlns:p14="http://schemas.microsoft.com/office/powerpoint/2010/main" val="329823885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144</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18</a:t>
            </a:r>
            <a:endParaRPr lang="es-ES" sz="4000" dirty="0">
              <a:solidFill>
                <a:srgbClr val="0000CC"/>
              </a:solidFill>
            </a:endParaRPr>
          </a:p>
        </p:txBody>
      </p:sp>
      <p:sp>
        <p:nvSpPr>
          <p:cNvPr id="3" name="Rectángulo 2"/>
          <p:cNvSpPr/>
          <p:nvPr/>
        </p:nvSpPr>
        <p:spPr>
          <a:xfrm>
            <a:off x="135730" y="3901865"/>
            <a:ext cx="8569325" cy="279820"/>
          </a:xfrm>
          <a:prstGeom prst="rect">
            <a:avLst/>
          </a:prstGeom>
        </p:spPr>
        <p:txBody>
          <a:bodyPr wrap="square">
            <a:spAutoFit/>
          </a:bodyPr>
          <a:lstStyle/>
          <a:p>
            <a:pPr algn="just">
              <a:lnSpc>
                <a:spcPts val="1400"/>
              </a:lnSpc>
              <a:spcBef>
                <a:spcPts val="300"/>
              </a:spcBef>
              <a:spcAft>
                <a:spcPts val="0"/>
              </a:spcAft>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Figura </a:t>
            </a:r>
            <a:r>
              <a:rPr lang="es-ES" sz="1600" b="1" dirty="0" smtClean="0">
                <a:latin typeface="Times New Roman" panose="02020603050405020304" pitchFamily="18" charset="0"/>
                <a:ea typeface="Times New Roman" panose="02020603050405020304" pitchFamily="18" charset="0"/>
                <a:cs typeface="Times New Roman" panose="02020603050405020304" pitchFamily="18" charset="0"/>
              </a:rPr>
              <a:t>13</a:t>
            </a:r>
            <a:endParaRPr lang="es-ES" sz="1600" dirty="0">
              <a:ea typeface="Times New Roman" panose="02020603050405020304" pitchFamily="18" charset="0"/>
              <a:cs typeface="Times New Roman" panose="02020603050405020304" pitchFamily="18" charset="0"/>
            </a:endParaRPr>
          </a:p>
        </p:txBody>
      </p:sp>
      <p:pic>
        <p:nvPicPr>
          <p:cNvPr id="6" name="Imagen 5" descr="Sanger sequencing validation of variants."/>
          <p:cNvPicPr>
            <a:picLocks noChangeAspect="1"/>
          </p:cNvPicPr>
          <p:nvPr/>
        </p:nvPicPr>
        <p:blipFill rotWithShape="1">
          <a:blip r:embed="rId3">
            <a:extLst>
              <a:ext uri="{28A0092B-C50C-407E-A947-70E740481C1C}">
                <a14:useLocalDpi xmlns:a14="http://schemas.microsoft.com/office/drawing/2010/main" val="0"/>
              </a:ext>
            </a:extLst>
          </a:blip>
          <a:srcRect b="43866"/>
          <a:stretch/>
        </p:blipFill>
        <p:spPr bwMode="auto">
          <a:xfrm>
            <a:off x="1421446" y="1302385"/>
            <a:ext cx="6301105" cy="5114318"/>
          </a:xfrm>
          <a:prstGeom prst="rect">
            <a:avLst/>
          </a:prstGeom>
          <a:noFill/>
          <a:ln>
            <a:noFill/>
          </a:ln>
        </p:spPr>
      </p:pic>
    </p:spTree>
    <p:extLst>
      <p:ext uri="{BB962C8B-B14F-4D97-AF65-F5344CB8AC3E}">
        <p14:creationId xmlns:p14="http://schemas.microsoft.com/office/powerpoint/2010/main" val="79548846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145</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18</a:t>
            </a:r>
            <a:endParaRPr lang="es-ES" sz="4000" dirty="0">
              <a:solidFill>
                <a:srgbClr val="0000CC"/>
              </a:solidFill>
            </a:endParaRPr>
          </a:p>
        </p:txBody>
      </p:sp>
      <p:sp>
        <p:nvSpPr>
          <p:cNvPr id="3" name="Rectángulo 2"/>
          <p:cNvSpPr/>
          <p:nvPr/>
        </p:nvSpPr>
        <p:spPr>
          <a:xfrm>
            <a:off x="135730" y="3901865"/>
            <a:ext cx="8569325" cy="279820"/>
          </a:xfrm>
          <a:prstGeom prst="rect">
            <a:avLst/>
          </a:prstGeom>
        </p:spPr>
        <p:txBody>
          <a:bodyPr wrap="square">
            <a:spAutoFit/>
          </a:bodyPr>
          <a:lstStyle/>
          <a:p>
            <a:pPr algn="just">
              <a:lnSpc>
                <a:spcPts val="1400"/>
              </a:lnSpc>
              <a:spcBef>
                <a:spcPts val="300"/>
              </a:spcBef>
              <a:spcAft>
                <a:spcPts val="0"/>
              </a:spcAft>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Figura </a:t>
            </a:r>
            <a:r>
              <a:rPr lang="es-ES" sz="1600" b="1" dirty="0" smtClean="0">
                <a:latin typeface="Times New Roman" panose="02020603050405020304" pitchFamily="18" charset="0"/>
                <a:ea typeface="Times New Roman" panose="02020603050405020304" pitchFamily="18" charset="0"/>
                <a:cs typeface="Times New Roman" panose="02020603050405020304" pitchFamily="18" charset="0"/>
              </a:rPr>
              <a:t>13</a:t>
            </a:r>
            <a:endParaRPr lang="es-ES" sz="1600" dirty="0">
              <a:ea typeface="Times New Roman" panose="02020603050405020304" pitchFamily="18" charset="0"/>
              <a:cs typeface="Times New Roman" panose="02020603050405020304" pitchFamily="18" charset="0"/>
            </a:endParaRPr>
          </a:p>
        </p:txBody>
      </p:sp>
      <p:pic>
        <p:nvPicPr>
          <p:cNvPr id="6" name="Imagen 5" descr="Sanger sequencing validation of variants."/>
          <p:cNvPicPr>
            <a:picLocks noChangeAspect="1"/>
          </p:cNvPicPr>
          <p:nvPr/>
        </p:nvPicPr>
        <p:blipFill rotWithShape="1">
          <a:blip r:embed="rId3">
            <a:extLst>
              <a:ext uri="{28A0092B-C50C-407E-A947-70E740481C1C}">
                <a14:useLocalDpi xmlns:a14="http://schemas.microsoft.com/office/drawing/2010/main" val="0"/>
              </a:ext>
            </a:extLst>
          </a:blip>
          <a:srcRect t="56657"/>
          <a:stretch/>
        </p:blipFill>
        <p:spPr bwMode="auto">
          <a:xfrm>
            <a:off x="1421446" y="2099145"/>
            <a:ext cx="6301105" cy="3948955"/>
          </a:xfrm>
          <a:prstGeom prst="rect">
            <a:avLst/>
          </a:prstGeom>
          <a:noFill/>
          <a:ln>
            <a:noFill/>
          </a:ln>
        </p:spPr>
      </p:pic>
    </p:spTree>
    <p:extLst>
      <p:ext uri="{BB962C8B-B14F-4D97-AF65-F5344CB8AC3E}">
        <p14:creationId xmlns:p14="http://schemas.microsoft.com/office/powerpoint/2010/main" val="23718166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146</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Respuestas del problema 18</a:t>
            </a:r>
            <a:endParaRPr lang="es-ES" sz="4000" dirty="0">
              <a:solidFill>
                <a:srgbClr val="0000CC"/>
              </a:solidFill>
            </a:endParaRPr>
          </a:p>
        </p:txBody>
      </p:sp>
      <p:pic>
        <p:nvPicPr>
          <p:cNvPr id="3" name="Imagen 2"/>
          <p:cNvPicPr>
            <a:picLocks noChangeAspect="1"/>
          </p:cNvPicPr>
          <p:nvPr/>
        </p:nvPicPr>
        <p:blipFill rotWithShape="1">
          <a:blip r:embed="rId3"/>
          <a:srcRect l="22319" t="15351" r="19951" b="8684"/>
          <a:stretch/>
        </p:blipFill>
        <p:spPr>
          <a:xfrm>
            <a:off x="883610" y="1287379"/>
            <a:ext cx="7376778" cy="5460076"/>
          </a:xfrm>
          <a:prstGeom prst="rect">
            <a:avLst/>
          </a:prstGeom>
        </p:spPr>
      </p:pic>
    </p:spTree>
    <p:extLst>
      <p:ext uri="{BB962C8B-B14F-4D97-AF65-F5344CB8AC3E}">
        <p14:creationId xmlns:p14="http://schemas.microsoft.com/office/powerpoint/2010/main" val="807619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ChangeArrowheads="1"/>
          </p:cNvSpPr>
          <p:nvPr/>
        </p:nvSpPr>
        <p:spPr bwMode="auto">
          <a:xfrm>
            <a:off x="0" y="-1"/>
            <a:ext cx="914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ts val="4000"/>
              </a:lnSpc>
            </a:pPr>
            <a:r>
              <a:rPr lang="es-ES_tradnl" sz="4000" dirty="0" smtClean="0">
                <a:solidFill>
                  <a:srgbClr val="3333FF"/>
                </a:solidFill>
                <a:cs typeface="+mn-cs"/>
              </a:rPr>
              <a:t>Recordatorio: Símbolos de uso común</a:t>
            </a:r>
            <a:br>
              <a:rPr lang="es-ES_tradnl" sz="4000" dirty="0" smtClean="0">
                <a:solidFill>
                  <a:srgbClr val="3333FF"/>
                </a:solidFill>
                <a:cs typeface="+mn-cs"/>
              </a:rPr>
            </a:br>
            <a:r>
              <a:rPr lang="es-ES_tradnl" sz="4000" dirty="0" smtClean="0">
                <a:solidFill>
                  <a:srgbClr val="3333FF"/>
                </a:solidFill>
                <a:cs typeface="+mn-cs"/>
              </a:rPr>
              <a:t>en los árboles genealógicos</a:t>
            </a:r>
            <a:endParaRPr lang="es-ES_tradnl" sz="4000" dirty="0">
              <a:solidFill>
                <a:srgbClr val="3333FF"/>
              </a:solidFill>
              <a:cs typeface="+mn-cs"/>
            </a:endParaRPr>
          </a:p>
        </p:txBody>
      </p:sp>
      <p:sp>
        <p:nvSpPr>
          <p:cNvPr id="2" name="1 Marcador de número de diapositiva"/>
          <p:cNvSpPr>
            <a:spLocks noGrp="1"/>
          </p:cNvSpPr>
          <p:nvPr>
            <p:ph type="sldNum" sz="quarter" idx="12"/>
          </p:nvPr>
        </p:nvSpPr>
        <p:spPr>
          <a:xfrm>
            <a:off x="6802341" y="6553200"/>
            <a:ext cx="2351184" cy="476250"/>
          </a:xfrm>
        </p:spPr>
        <p:txBody>
          <a:bodyPr/>
          <a:lstStyle/>
          <a:p>
            <a:pPr>
              <a:defRPr/>
            </a:pPr>
            <a:r>
              <a:rPr lang="es-ES" dirty="0"/>
              <a:t>D</a:t>
            </a:r>
            <a:r>
              <a:rPr lang="es-ES" dirty="0" smtClean="0">
                <a:solidFill>
                  <a:srgbClr val="000000"/>
                </a:solidFill>
              </a:rPr>
              <a:t>iapositivas 30-34 del Tema 5</a:t>
            </a:r>
            <a:endParaRPr lang="es-ES"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1412874"/>
            <a:ext cx="7380820" cy="512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3059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dirty="0" smtClean="0">
                <a:solidFill>
                  <a:srgbClr val="0000CC"/>
                </a:solidFill>
              </a:rPr>
              <a:t>Serie 10</a:t>
            </a:r>
            <a:endParaRPr lang="es-ES_tradnl" sz="4000" dirty="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148</a:t>
            </a:fld>
            <a:endParaRPr lang="es-ES"/>
          </a:p>
        </p:txBody>
      </p:sp>
    </p:spTree>
    <p:extLst>
      <p:ext uri="{BB962C8B-B14F-4D97-AF65-F5344CB8AC3E}">
        <p14:creationId xmlns:p14="http://schemas.microsoft.com/office/powerpoint/2010/main" val="394989049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Incidencias en la serie 10</a:t>
            </a:r>
            <a:endParaRPr lang="es-ES" sz="4000" dirty="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61 hojas de respuesta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3 </a:t>
            </a:r>
            <a:r>
              <a:rPr lang="es-ES_tradnl" sz="2600" kern="0" dirty="0">
                <a:solidFill>
                  <a:srgbClr val="000000"/>
                </a:solidFill>
              </a:rPr>
              <a:t>mensajes con el campo del asunto erróneo </a:t>
            </a:r>
            <a:r>
              <a:rPr lang="es-ES_tradnl" sz="2600" kern="0" dirty="0" smtClean="0">
                <a:solidFill>
                  <a:srgbClr val="000000"/>
                </a:solidFill>
              </a:rPr>
              <a:t>(</a:t>
            </a:r>
            <a:r>
              <a:rPr lang="es-ES_tradnl" sz="2600" kern="0" dirty="0" smtClean="0">
                <a:solidFill>
                  <a:srgbClr val="FF0000"/>
                </a:solidFill>
              </a:rPr>
              <a:t>IGD10 </a:t>
            </a:r>
            <a:r>
              <a:rPr lang="es-ES_tradnl" sz="2600" kern="0" dirty="0">
                <a:solidFill>
                  <a:srgbClr val="000000"/>
                </a:solidFill>
                <a:sym typeface="Symbol" panose="05050102010706020507" pitchFamily="18" charset="2"/>
              </a:rPr>
              <a:t> </a:t>
            </a:r>
            <a:r>
              <a:rPr lang="es-ES_tradnl" sz="2600" kern="0" dirty="0" smtClean="0">
                <a:solidFill>
                  <a:srgbClr val="00B050"/>
                </a:solidFill>
              </a:rPr>
              <a:t>IG10D</a:t>
            </a:r>
            <a:r>
              <a:rPr lang="es-ES_tradnl" sz="2600" kern="0" dirty="0"/>
              <a:t>)</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respondido 11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149</a:t>
            </a:fld>
            <a:endParaRPr lang="es-ES"/>
          </a:p>
        </p:txBody>
      </p:sp>
    </p:spTree>
    <p:extLst>
      <p:ext uri="{BB962C8B-B14F-4D97-AF65-F5344CB8AC3E}">
        <p14:creationId xmlns:p14="http://schemas.microsoft.com/office/powerpoint/2010/main" val="414619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lujodeInformacionGenetica2"/>
          <p:cNvPicPr>
            <a:picLocks noChangeAspect="1" noChangeArrowheads="1"/>
          </p:cNvPicPr>
          <p:nvPr/>
        </p:nvPicPr>
        <p:blipFill>
          <a:blip r:embed="rId3" cstate="print"/>
          <a:srcRect t="3857" b="14476"/>
          <a:stretch>
            <a:fillRect/>
          </a:stretch>
        </p:blipFill>
        <p:spPr bwMode="auto">
          <a:xfrm>
            <a:off x="0" y="2250331"/>
            <a:ext cx="4973638" cy="4491037"/>
          </a:xfrm>
          <a:prstGeom prst="rect">
            <a:avLst/>
          </a:prstGeom>
          <a:noFill/>
          <a:ln w="9525">
            <a:noFill/>
            <a:miter lim="800000"/>
            <a:headEnd/>
            <a:tailEnd/>
          </a:ln>
        </p:spPr>
      </p:pic>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Expresión de la información genética</a:t>
            </a:r>
            <a:endParaRPr lang="es-ES" sz="4000">
              <a:solidFill>
                <a:srgbClr val="0000CC"/>
              </a:solidFill>
            </a:endParaRPr>
          </a:p>
        </p:txBody>
      </p:sp>
      <p:sp>
        <p:nvSpPr>
          <p:cNvPr id="13" name="Rectangle 3"/>
          <p:cNvSpPr txBox="1">
            <a:spLocks noChangeArrowheads="1"/>
          </p:cNvSpPr>
          <p:nvPr/>
        </p:nvSpPr>
        <p:spPr bwMode="auto">
          <a:xfrm>
            <a:off x="240034" y="1445729"/>
            <a:ext cx="8580438" cy="975159"/>
          </a:xfrm>
          <a:prstGeom prst="rect">
            <a:avLst/>
          </a:prstGeom>
          <a:noFill/>
          <a:ln w="9525">
            <a:noFill/>
            <a:miter lim="800000"/>
            <a:headEnd/>
            <a:tailEnd/>
          </a:ln>
        </p:spPr>
        <p:txBody>
          <a:bodyPr/>
          <a:lstStyle/>
          <a:p>
            <a:pPr marL="271463" indent="-271463">
              <a:spcBef>
                <a:spcPts val="0"/>
              </a:spcBef>
              <a:buClr>
                <a:srgbClr val="FF0000"/>
              </a:buClr>
              <a:buFont typeface="Wingdings" pitchFamily="2" charset="2"/>
              <a:buChar char="§"/>
              <a:defRPr/>
            </a:pPr>
            <a:r>
              <a:rPr lang="es-ES" sz="2600" kern="0">
                <a:solidFill>
                  <a:srgbClr val="000000"/>
                </a:solidFill>
              </a:rPr>
              <a:t>La información genética se expresa mediante dos mecanismos: la </a:t>
            </a:r>
            <a:r>
              <a:rPr lang="es-ES" sz="2600" kern="0">
                <a:solidFill>
                  <a:srgbClr val="3333CC"/>
                </a:solidFill>
              </a:rPr>
              <a:t>transcripción</a:t>
            </a:r>
            <a:r>
              <a:rPr lang="es-ES" sz="2600" kern="0">
                <a:solidFill>
                  <a:srgbClr val="000000"/>
                </a:solidFill>
              </a:rPr>
              <a:t> y la </a:t>
            </a:r>
            <a:r>
              <a:rPr lang="es-ES" sz="2600" kern="0">
                <a:solidFill>
                  <a:srgbClr val="3333CC"/>
                </a:solidFill>
              </a:rPr>
              <a:t>traducción</a:t>
            </a:r>
          </a:p>
          <a:p>
            <a:pPr lvl="1">
              <a:lnSpc>
                <a:spcPct val="125000"/>
              </a:lnSpc>
              <a:spcBef>
                <a:spcPct val="20000"/>
              </a:spcBef>
              <a:buFont typeface="Wingdings" pitchFamily="2" charset="2"/>
              <a:buChar char="§"/>
              <a:defRPr/>
            </a:pPr>
            <a:endParaRPr lang="es-ES" sz="2400" kern="0">
              <a:solidFill>
                <a:srgbClr val="000000"/>
              </a:solidFill>
            </a:endParaRPr>
          </a:p>
        </p:txBody>
      </p:sp>
      <p:sp>
        <p:nvSpPr>
          <p:cNvPr id="14" name="Rectangle 3"/>
          <p:cNvSpPr txBox="1">
            <a:spLocks noChangeArrowheads="1"/>
          </p:cNvSpPr>
          <p:nvPr/>
        </p:nvSpPr>
        <p:spPr bwMode="auto">
          <a:xfrm>
            <a:off x="4463988" y="1916832"/>
            <a:ext cx="4680012" cy="660400"/>
          </a:xfrm>
          <a:prstGeom prst="rect">
            <a:avLst/>
          </a:prstGeom>
          <a:noFill/>
          <a:ln w="9525">
            <a:noFill/>
            <a:miter lim="800000"/>
            <a:headEnd/>
            <a:tailEnd/>
          </a:ln>
        </p:spPr>
        <p:txBody>
          <a:bodyPr/>
          <a:lstStyle/>
          <a:p>
            <a:pPr marL="266700" indent="-266700">
              <a:spcBef>
                <a:spcPct val="20000"/>
              </a:spcBef>
              <a:buClr>
                <a:srgbClr val="FF0000"/>
              </a:buClr>
              <a:buFont typeface="Wingdings" pitchFamily="2" charset="2"/>
              <a:buChar char="v"/>
              <a:defRPr/>
            </a:pPr>
            <a:endParaRPr lang="es-ES" sz="2400" kern="0">
              <a:solidFill>
                <a:srgbClr val="000000"/>
              </a:solidFill>
            </a:endParaRPr>
          </a:p>
          <a:p>
            <a:pPr marL="271463" indent="-271463">
              <a:spcBef>
                <a:spcPts val="0"/>
              </a:spcBef>
              <a:buClr>
                <a:srgbClr val="FF0000"/>
              </a:buClr>
              <a:buFont typeface="Wingdings" pitchFamily="2" charset="2"/>
              <a:buChar char="§"/>
              <a:defRPr/>
            </a:pPr>
            <a:r>
              <a:rPr lang="es-ES" sz="2600" kern="0">
                <a:solidFill>
                  <a:srgbClr val="000000"/>
                </a:solidFill>
              </a:rPr>
              <a:t>No todo el genoma se </a:t>
            </a:r>
            <a:r>
              <a:rPr lang="es-ES_tradnl" sz="2600" kern="0">
                <a:solidFill>
                  <a:srgbClr val="000000"/>
                </a:solidFill>
              </a:rPr>
              <a:t>expresa </a:t>
            </a:r>
            <a:r>
              <a:rPr lang="es-ES" sz="2600" kern="0">
                <a:solidFill>
                  <a:srgbClr val="000000"/>
                </a:solidFill>
              </a:rPr>
              <a:t>(los genes)</a:t>
            </a:r>
          </a:p>
          <a:p>
            <a:pPr marL="271463" indent="-271463">
              <a:spcBef>
                <a:spcPts val="0"/>
              </a:spcBef>
              <a:buClr>
                <a:srgbClr val="FF0000"/>
              </a:buClr>
              <a:buFont typeface="Wingdings" pitchFamily="2" charset="2"/>
              <a:buChar char="§"/>
              <a:defRPr/>
            </a:pPr>
            <a:r>
              <a:rPr lang="es-ES" sz="2600" kern="0">
                <a:solidFill>
                  <a:srgbClr val="000000"/>
                </a:solidFill>
              </a:rPr>
              <a:t>El </a:t>
            </a:r>
            <a:r>
              <a:rPr lang="es-ES" sz="2600" kern="0" err="1">
                <a:solidFill>
                  <a:srgbClr val="3333CC"/>
                </a:solidFill>
              </a:rPr>
              <a:t>transcriptoma</a:t>
            </a:r>
            <a:r>
              <a:rPr lang="es-ES" sz="2600" kern="0">
                <a:solidFill>
                  <a:srgbClr val="3333CC"/>
                </a:solidFill>
              </a:rPr>
              <a:t> </a:t>
            </a:r>
            <a:r>
              <a:rPr lang="es-ES" sz="2600" kern="0">
                <a:solidFill>
                  <a:srgbClr val="000000"/>
                </a:solidFill>
              </a:rPr>
              <a:t>es el repertorio de ARN de una célula, tejido u organismo en un momento y condiciones concretas </a:t>
            </a:r>
          </a:p>
          <a:p>
            <a:pPr marL="271463" indent="-271463">
              <a:spcBef>
                <a:spcPts val="0"/>
              </a:spcBef>
              <a:buClr>
                <a:srgbClr val="FF0000"/>
              </a:buClr>
              <a:buFont typeface="Wingdings" pitchFamily="2" charset="2"/>
              <a:buChar char="§"/>
              <a:defRPr/>
            </a:pPr>
            <a:r>
              <a:rPr lang="es-ES" sz="2600" kern="0">
                <a:solidFill>
                  <a:srgbClr val="000000"/>
                </a:solidFill>
              </a:rPr>
              <a:t>El </a:t>
            </a:r>
            <a:r>
              <a:rPr lang="es-ES" sz="2600" kern="0" err="1">
                <a:solidFill>
                  <a:srgbClr val="3333CC"/>
                </a:solidFill>
              </a:rPr>
              <a:t>proteoma</a:t>
            </a:r>
            <a:r>
              <a:rPr lang="es-ES" sz="2600" kern="0">
                <a:solidFill>
                  <a:srgbClr val="000000"/>
                </a:solidFill>
              </a:rPr>
              <a:t> es el repertorio de proteínas de una célula, tejido u organismo en un momento y condiciones concretas</a:t>
            </a:r>
          </a:p>
          <a:p>
            <a:pPr lvl="1">
              <a:lnSpc>
                <a:spcPct val="125000"/>
              </a:lnSpc>
              <a:spcBef>
                <a:spcPct val="20000"/>
              </a:spcBef>
              <a:buFont typeface="Wingdings" pitchFamily="2" charset="2"/>
              <a:buChar char="§"/>
              <a:defRPr/>
            </a:pPr>
            <a:endParaRPr lang="es-ES" sz="2400" kern="0">
              <a:solidFill>
                <a:srgbClr val="000000"/>
              </a:solidFill>
            </a:endParaRPr>
          </a:p>
        </p:txBody>
      </p:sp>
      <p:sp>
        <p:nvSpPr>
          <p:cNvPr id="9" name="2 Marcador de número de diapositiva"/>
          <p:cNvSpPr>
            <a:spLocks noGrp="1"/>
          </p:cNvSpPr>
          <p:nvPr>
            <p:ph type="sldNum" sz="quarter" idx="12"/>
          </p:nvPr>
        </p:nvSpPr>
        <p:spPr>
          <a:xfrm>
            <a:off x="7120393" y="6597352"/>
            <a:ext cx="2021777" cy="260648"/>
          </a:xfrm>
        </p:spPr>
        <p:txBody>
          <a:bodyPr/>
          <a:lstStyle/>
          <a:p>
            <a:pPr>
              <a:defRPr/>
            </a:pPr>
            <a:r>
              <a:rPr lang="es-ES" dirty="0"/>
              <a:t>D</a:t>
            </a:r>
            <a:r>
              <a:rPr lang="es-ES" sz="1400" dirty="0" smtClean="0">
                <a:solidFill>
                  <a:srgbClr val="000000"/>
                </a:solidFill>
              </a:rPr>
              <a:t>iapositiva 9 del Tema 1</a:t>
            </a:r>
            <a:endParaRPr lang="es-ES" sz="1400" dirty="0">
              <a:solidFill>
                <a:srgbClr val="000000"/>
              </a:solidFill>
            </a:endParaRPr>
          </a:p>
        </p:txBody>
      </p:sp>
    </p:spTree>
    <p:extLst>
      <p:ext uri="{BB962C8B-B14F-4D97-AF65-F5344CB8AC3E}">
        <p14:creationId xmlns:p14="http://schemas.microsoft.com/office/powerpoint/2010/main" val="171842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10</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smtClean="0"/>
              <a:t>Frases </a:t>
            </a:r>
            <a:r>
              <a:rPr lang="es-ES_tradnl" sz="2600" kern="0" dirty="0"/>
              <a:t>sin sentido o incomprensibles</a:t>
            </a:r>
          </a:p>
          <a:p>
            <a:pPr marL="536575" lvl="1" indent="-271463">
              <a:spcBef>
                <a:spcPts val="600"/>
              </a:spcBef>
              <a:buClr>
                <a:srgbClr val="00B050"/>
              </a:buClr>
              <a:buFont typeface="Wingdings" pitchFamily="2" charset="2"/>
              <a:buChar char="§"/>
              <a:defRPr/>
            </a:pPr>
            <a:r>
              <a:rPr lang="es-ES_tradnl" sz="2600" kern="0" dirty="0" smtClean="0"/>
              <a:t>…el oligonucleótido tiene 3 C consecutivas, </a:t>
            </a:r>
            <a:r>
              <a:rPr lang="es-ES_tradnl" sz="2600" kern="0" dirty="0" smtClean="0">
                <a:solidFill>
                  <a:srgbClr val="FF0000"/>
                </a:solidFill>
              </a:rPr>
              <a:t>lo que le impide no ser un buen cebador</a:t>
            </a:r>
            <a:r>
              <a:rPr lang="es-ES_tradnl" sz="2600" kern="0" dirty="0">
                <a:solidFill>
                  <a:srgbClr val="FF0000"/>
                </a:solidFill>
                <a:sym typeface="Symbol" panose="05050102010706020507" pitchFamily="18" charset="2"/>
              </a:rPr>
              <a:t> </a:t>
            </a:r>
            <a:r>
              <a:rPr lang="es-ES_tradnl" sz="2600" kern="0" dirty="0" smtClean="0">
                <a:sym typeface="Symbol" panose="05050102010706020507" pitchFamily="18" charset="2"/>
              </a:rPr>
              <a:t></a:t>
            </a:r>
            <a:r>
              <a:rPr lang="es-ES_tradnl" sz="2600" kern="0" dirty="0" smtClean="0">
                <a:solidFill>
                  <a:srgbClr val="FF0000"/>
                </a:solidFill>
              </a:rPr>
              <a:t> </a:t>
            </a:r>
            <a:r>
              <a:rPr lang="es-ES_tradnl" sz="2600" kern="0" dirty="0">
                <a:solidFill>
                  <a:srgbClr val="00B050"/>
                </a:solidFill>
              </a:rPr>
              <a:t>por lo que se descarta como cebador</a:t>
            </a:r>
            <a:endParaRPr lang="es-ES" sz="2600" kern="0" dirty="0">
              <a:solidFill>
                <a:srgbClr val="00B050"/>
              </a:solidFill>
            </a:endParaRPr>
          </a:p>
          <a:p>
            <a:pPr marL="271463" indent="-271463">
              <a:spcBef>
                <a:spcPts val="1200"/>
              </a:spcBef>
              <a:buClr>
                <a:srgbClr val="FF0000"/>
              </a:buClr>
              <a:buFont typeface="Wingdings" pitchFamily="2" charset="2"/>
              <a:buChar char="§"/>
              <a:defRPr/>
            </a:pPr>
            <a:r>
              <a:rPr lang="es-ES_tradnl" sz="2600" kern="0" dirty="0" smtClean="0">
                <a:solidFill>
                  <a:srgbClr val="000000"/>
                </a:solidFill>
              </a:rPr>
              <a:t>Insuficiente </a:t>
            </a:r>
            <a:r>
              <a:rPr lang="es-ES_tradnl" sz="2600" kern="0" dirty="0">
                <a:solidFill>
                  <a:srgbClr val="000000"/>
                </a:solidFill>
              </a:rPr>
              <a:t>grado de detalle </a:t>
            </a:r>
            <a:endParaRPr lang="es-ES" sz="2600" kern="0" dirty="0">
              <a:solidFill>
                <a:srgbClr val="000000"/>
              </a:solidFill>
            </a:endParaRPr>
          </a:p>
          <a:p>
            <a:pPr marL="539750" indent="-271463">
              <a:spcBef>
                <a:spcPts val="600"/>
              </a:spcBef>
              <a:buClr>
                <a:srgbClr val="00B050"/>
              </a:buClr>
              <a:buFont typeface="Wingdings" pitchFamily="2" charset="2"/>
              <a:buChar char="§"/>
              <a:defRPr/>
            </a:pPr>
            <a:r>
              <a:rPr lang="es-ES_tradnl" sz="2600" kern="0" dirty="0">
                <a:sym typeface="Symbol" panose="05050102010706020507" pitchFamily="18" charset="2"/>
              </a:rPr>
              <a:t>La mejor pareja de cebadores es … que presentan</a:t>
            </a:r>
            <a:r>
              <a:rPr lang="es-ES_tradnl" sz="2600" kern="0" dirty="0">
                <a:solidFill>
                  <a:srgbClr val="FF0000"/>
                </a:solidFill>
                <a:sym typeface="Symbol" panose="05050102010706020507" pitchFamily="18" charset="2"/>
              </a:rPr>
              <a:t> características </a:t>
            </a:r>
            <a:r>
              <a:rPr lang="es-ES_tradnl" sz="2600" kern="0" dirty="0">
                <a:sym typeface="Symbol" panose="05050102010706020507" pitchFamily="18" charset="2"/>
              </a:rPr>
              <a:t>muy similares</a:t>
            </a:r>
            <a:r>
              <a:rPr lang="es-ES_tradnl" sz="2600" kern="0" dirty="0" smtClean="0">
                <a:sym typeface="Symbol" panose="05050102010706020507" pitchFamily="18" charset="2"/>
              </a:rPr>
              <a:t>. </a:t>
            </a:r>
            <a:r>
              <a:rPr lang="es-ES_tradnl" sz="2600" kern="0" dirty="0" smtClean="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temperaturas de fusión </a:t>
            </a:r>
            <a:r>
              <a:rPr lang="es-ES" sz="2600" kern="0" dirty="0" smtClean="0">
                <a:solidFill>
                  <a:srgbClr val="00B050"/>
                </a:solidFill>
                <a:sym typeface="Symbol" panose="05050102010706020507" pitchFamily="18" charset="2"/>
              </a:rPr>
              <a:t>(Tm)</a:t>
            </a:r>
            <a:endParaRPr lang="es-ES" sz="2600" kern="0" dirty="0">
              <a:solidFill>
                <a:srgbClr val="00B05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150</a:t>
            </a:fld>
            <a:endParaRPr lang="es-ES"/>
          </a:p>
        </p:txBody>
      </p:sp>
    </p:spTree>
    <p:extLst>
      <p:ext uri="{BB962C8B-B14F-4D97-AF65-F5344CB8AC3E}">
        <p14:creationId xmlns:p14="http://schemas.microsoft.com/office/powerpoint/2010/main" val="383813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1156855"/>
          </a:xfrm>
          <a:prstGeom prst="rect">
            <a:avLst/>
          </a:prstGeom>
          <a:noFill/>
          <a:ln>
            <a:noFill/>
          </a:ln>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3900" dirty="0" smtClean="0">
                <a:solidFill>
                  <a:srgbClr val="0000CC"/>
                </a:solidFill>
                <a:ea typeface="Calibri" panose="020F0502020204030204" pitchFamily="34" charset="0"/>
                <a:cs typeface="Times New Roman" panose="02020603050405020304" pitchFamily="18" charset="0"/>
              </a:rPr>
              <a:t>Distribución de las notas de la serie 10</a:t>
            </a:r>
            <a:endParaRPr lang="es-ES_tradnl" sz="3900" dirty="0">
              <a:solidFill>
                <a:srgbClr val="0000CC"/>
              </a:solidFill>
            </a:endParaRPr>
          </a:p>
        </p:txBody>
      </p:sp>
      <p:sp>
        <p:nvSpPr>
          <p:cNvPr id="3" name="Marcador de número de diapositiva 2"/>
          <p:cNvSpPr>
            <a:spLocks noGrp="1"/>
          </p:cNvSpPr>
          <p:nvPr>
            <p:ph type="sldNum" sz="quarter" idx="12"/>
          </p:nvPr>
        </p:nvSpPr>
        <p:spPr>
          <a:xfrm>
            <a:off x="7019925" y="6525168"/>
            <a:ext cx="2133600" cy="476250"/>
          </a:xfrm>
        </p:spPr>
        <p:txBody>
          <a:bodyPr/>
          <a:lstStyle/>
          <a:p>
            <a:fld id="{B85E0261-C597-42C9-B8B6-42530EB354A6}" type="slidenum">
              <a:rPr lang="es-ES" smtClean="0"/>
              <a:pPr/>
              <a:t>151</a:t>
            </a:fld>
            <a:endParaRPr lang="es-ES"/>
          </a:p>
        </p:txBody>
      </p:sp>
      <p:pic>
        <p:nvPicPr>
          <p:cNvPr id="2" name="Imagen 1"/>
          <p:cNvPicPr>
            <a:picLocks noChangeAspect="1"/>
          </p:cNvPicPr>
          <p:nvPr/>
        </p:nvPicPr>
        <p:blipFill rotWithShape="1">
          <a:blip r:embed="rId3"/>
          <a:srcRect l="37171" t="49795" r="5855" b="18041"/>
          <a:stretch/>
        </p:blipFill>
        <p:spPr>
          <a:xfrm>
            <a:off x="72814" y="1345274"/>
            <a:ext cx="9193913" cy="2919545"/>
          </a:xfrm>
          <a:prstGeom prst="rect">
            <a:avLst/>
          </a:prstGeom>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4373" b="18474"/>
          <a:stretch/>
        </p:blipFill>
        <p:spPr bwMode="auto">
          <a:xfrm>
            <a:off x="115678" y="4041775"/>
            <a:ext cx="1404653" cy="28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ector recto de flecha 5"/>
          <p:cNvCxnSpPr/>
          <p:nvPr/>
        </p:nvCxnSpPr>
        <p:spPr>
          <a:xfrm flipV="1">
            <a:off x="1307306" y="1768144"/>
            <a:ext cx="7129463" cy="34253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765003" y="3350053"/>
            <a:ext cx="1388522" cy="369332"/>
          </a:xfrm>
          <a:prstGeom prst="rect">
            <a:avLst/>
          </a:prstGeom>
          <a:noFill/>
        </p:spPr>
        <p:txBody>
          <a:bodyPr wrap="none" rtlCol="0">
            <a:spAutoFit/>
          </a:bodyPr>
          <a:lstStyle/>
          <a:p>
            <a:r>
              <a:rPr lang="es-ES_tradnl" dirty="0" smtClean="0">
                <a:solidFill>
                  <a:srgbClr val="FF0000"/>
                </a:solidFill>
              </a:rPr>
              <a:t>0,00 </a:t>
            </a:r>
            <a:r>
              <a:rPr lang="es-ES_tradnl" dirty="0" smtClean="0">
                <a:solidFill>
                  <a:srgbClr val="FF0000"/>
                </a:solidFill>
                <a:sym typeface="Symbol" panose="05050102010706020507" pitchFamily="18" charset="2"/>
              </a:rPr>
              <a:t></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(1,41)</a:t>
            </a:r>
            <a:endParaRPr lang="es-ES" dirty="0"/>
          </a:p>
        </p:txBody>
      </p:sp>
      <p:cxnSp>
        <p:nvCxnSpPr>
          <p:cNvPr id="9" name="Conector recto de flecha 8"/>
          <p:cNvCxnSpPr/>
          <p:nvPr/>
        </p:nvCxnSpPr>
        <p:spPr>
          <a:xfrm flipV="1">
            <a:off x="1520331" y="1520825"/>
            <a:ext cx="7012482" cy="26686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1520331" y="3771900"/>
            <a:ext cx="7012482" cy="24503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870830" y="1976878"/>
            <a:ext cx="787395" cy="646331"/>
          </a:xfrm>
          <a:prstGeom prst="rect">
            <a:avLst/>
          </a:prstGeom>
          <a:noFill/>
        </p:spPr>
        <p:txBody>
          <a:bodyPr wrap="none" rtlCol="0">
            <a:spAutoFit/>
          </a:bodyPr>
          <a:lstStyle/>
          <a:p>
            <a:r>
              <a:rPr lang="es-ES_tradnl" dirty="0" smtClean="0">
                <a:solidFill>
                  <a:srgbClr val="FF0000"/>
                </a:solidFill>
              </a:rPr>
              <a:t>2,63</a:t>
            </a:r>
            <a:r>
              <a:rPr lang="es-ES_tradnl" dirty="0" smtClean="0">
                <a:solidFill>
                  <a:srgbClr val="00B050"/>
                </a:solidFill>
              </a:rPr>
              <a:t> </a:t>
            </a:r>
            <a:r>
              <a:rPr lang="es-ES_tradnl" dirty="0" smtClean="0">
                <a:solidFill>
                  <a:srgbClr val="FF0000"/>
                </a:solidFill>
                <a:sym typeface="Symbol" panose="05050102010706020507" pitchFamily="18" charset="2"/>
              </a:rPr>
              <a:t></a:t>
            </a:r>
          </a:p>
          <a:p>
            <a:r>
              <a:rPr lang="es-ES_tradnl" dirty="0" smtClean="0">
                <a:sym typeface="Symbol" panose="05050102010706020507" pitchFamily="18" charset="2"/>
              </a:rPr>
              <a:t>(2,85)</a:t>
            </a:r>
          </a:p>
        </p:txBody>
      </p:sp>
      <p:sp>
        <p:nvSpPr>
          <p:cNvPr id="12" name="CuadroTexto 11"/>
          <p:cNvSpPr txBox="1"/>
          <p:nvPr/>
        </p:nvSpPr>
        <p:spPr>
          <a:xfrm>
            <a:off x="7838552" y="1117207"/>
            <a:ext cx="1388522" cy="369332"/>
          </a:xfrm>
          <a:prstGeom prst="rect">
            <a:avLst/>
          </a:prstGeom>
          <a:noFill/>
        </p:spPr>
        <p:txBody>
          <a:bodyPr wrap="none" rtlCol="0">
            <a:spAutoFit/>
          </a:bodyPr>
          <a:lstStyle/>
          <a:p>
            <a:r>
              <a:rPr lang="es-ES_tradnl" dirty="0" smtClean="0"/>
              <a:t>3,00 </a:t>
            </a:r>
            <a:r>
              <a:rPr lang="es-ES_tradnl" dirty="0" smtClean="0">
                <a:sym typeface="Symbol" panose="05050102010706020507" pitchFamily="18" charset="2"/>
              </a:rPr>
              <a:t>= (3,00)</a:t>
            </a:r>
          </a:p>
        </p:txBody>
      </p:sp>
    </p:spTree>
    <p:extLst>
      <p:ext uri="{BB962C8B-B14F-4D97-AF65-F5344CB8AC3E}">
        <p14:creationId xmlns:p14="http://schemas.microsoft.com/office/powerpoint/2010/main" val="6430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152</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19</a:t>
            </a:r>
            <a:endParaRPr lang="es-ES" sz="4000" dirty="0">
              <a:solidFill>
                <a:srgbClr val="0000CC"/>
              </a:solidFill>
            </a:endParaRPr>
          </a:p>
        </p:txBody>
      </p:sp>
      <p:sp>
        <p:nvSpPr>
          <p:cNvPr id="22" name="Rectángulo 21"/>
          <p:cNvSpPr/>
          <p:nvPr/>
        </p:nvSpPr>
        <p:spPr>
          <a:xfrm>
            <a:off x="287337" y="1520825"/>
            <a:ext cx="8569325" cy="4247317"/>
          </a:xfrm>
          <a:prstGeom prst="rect">
            <a:avLst/>
          </a:prstGeom>
        </p:spPr>
        <p:txBody>
          <a:bodyPr wrap="square">
            <a:spAutoFit/>
          </a:bodyPr>
          <a:lstStyle/>
          <a:p>
            <a:pPr algn="just"/>
            <a:r>
              <a:rPr lang="es-ES_tradnl" b="1" dirty="0"/>
              <a:t>19.-</a:t>
            </a:r>
            <a:r>
              <a:rPr lang="es-ES_tradnl" dirty="0"/>
              <a:t> </a:t>
            </a:r>
            <a:r>
              <a:rPr lang="es-ES" dirty="0"/>
              <a:t>La </a:t>
            </a:r>
            <a:r>
              <a:rPr lang="es-ES" dirty="0" err="1"/>
              <a:t>Sequence</a:t>
            </a:r>
            <a:r>
              <a:rPr lang="es-ES" dirty="0"/>
              <a:t> </a:t>
            </a:r>
            <a:r>
              <a:rPr lang="es-ES" dirty="0" err="1"/>
              <a:t>Manipulation</a:t>
            </a:r>
            <a:r>
              <a:rPr lang="es-ES" dirty="0"/>
              <a:t> Suite (SMS; </a:t>
            </a:r>
            <a:r>
              <a:rPr lang="es-ES" u="sng" dirty="0">
                <a:hlinkClick r:id="rId3"/>
              </a:rPr>
              <a:t>http://www.bioinformatics.org/sms2/</a:t>
            </a:r>
            <a:r>
              <a:rPr lang="es-ES" dirty="0"/>
              <a:t>) incluye programas de dominio público, útiles para la manipulación de secuencias </a:t>
            </a:r>
            <a:r>
              <a:rPr lang="es-ES" dirty="0" err="1"/>
              <a:t>nucleotídicas</a:t>
            </a:r>
            <a:r>
              <a:rPr lang="es-ES" dirty="0"/>
              <a:t> y peptídicas. El archivo “Problemas19y20.txt”, depositado en la página web de la asignatura, contiene la secuencia de un gen humano. ¿Cuántas </a:t>
            </a:r>
            <a:r>
              <a:rPr lang="es-ES" dirty="0" err="1"/>
              <a:t>endonucleasas</a:t>
            </a:r>
            <a:r>
              <a:rPr lang="es-ES" dirty="0"/>
              <a:t> de restricción cortan una (responde en 19A) o dos veces (19B) el gen a estudio? ¿Cuántas no lo cortan? (19C). ¿Cuántos grupos de dos o más </a:t>
            </a:r>
            <a:r>
              <a:rPr lang="es-ES" dirty="0" err="1"/>
              <a:t>isoesquizómeros</a:t>
            </a:r>
            <a:r>
              <a:rPr lang="es-ES" dirty="0"/>
              <a:t> aparecen en los resultados de tu análisis? (19D). Asume que las secuencias de consenso de la iniciación de la traducción y del donante y el aceptor del </a:t>
            </a:r>
            <a:r>
              <a:rPr lang="es-ES" i="1" dirty="0" err="1"/>
              <a:t>splicing</a:t>
            </a:r>
            <a:r>
              <a:rPr lang="es-ES" dirty="0"/>
              <a:t> humanos son, respectivamente, 5'-(A/C)CCATGG-3', 5'-(A/C)AGgtgagt-3' y 5'-cagG-3' (se representan en minúsculas las secuencias </a:t>
            </a:r>
            <a:r>
              <a:rPr lang="es-ES" dirty="0" err="1"/>
              <a:t>intrónicas</a:t>
            </a:r>
            <a:r>
              <a:rPr lang="es-ES" dirty="0"/>
              <a:t>) e indica en 19E si el gen a estudio contiene </a:t>
            </a:r>
            <a:r>
              <a:rPr lang="es-ES" dirty="0" err="1"/>
              <a:t>intrones</a:t>
            </a:r>
            <a:r>
              <a:rPr lang="es-ES" dirty="0"/>
              <a:t>, y cuáles son los valores numéricos de sus nucleótidos 5' y 3'. Escribe en 19F los últimos 18 aminoácidos del extremo carboxilo de la proteína que codifica el gen a estudio. ¿Cuál es el codón de la </a:t>
            </a:r>
            <a:r>
              <a:rPr lang="es-ES" dirty="0" err="1"/>
              <a:t>serina</a:t>
            </a:r>
            <a:r>
              <a:rPr lang="es-ES" dirty="0"/>
              <a:t> más usado en la traducción de este gen? (19G). Indica en 19H las denominaciones de los programas de la SMS que has empleado para responder a las preguntas 19A-D, 19E, 19F y 19G. </a:t>
            </a:r>
          </a:p>
        </p:txBody>
      </p:sp>
    </p:spTree>
    <p:extLst>
      <p:ext uri="{BB962C8B-B14F-4D97-AF65-F5344CB8AC3E}">
        <p14:creationId xmlns:p14="http://schemas.microsoft.com/office/powerpoint/2010/main" val="39051910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153</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3900" dirty="0" smtClean="0">
                <a:solidFill>
                  <a:srgbClr val="0000CC"/>
                </a:solidFill>
              </a:rPr>
              <a:t>Secuencia del archivo “</a:t>
            </a:r>
            <a:r>
              <a:rPr lang="es-ES" sz="3900" dirty="0" smtClean="0">
                <a:solidFill>
                  <a:srgbClr val="0000CC"/>
                </a:solidFill>
              </a:rPr>
              <a:t>Problemas19y20.txt”</a:t>
            </a:r>
            <a:endParaRPr lang="es-ES" sz="3900" dirty="0">
              <a:solidFill>
                <a:srgbClr val="0000CC"/>
              </a:solidFill>
            </a:endParaRPr>
          </a:p>
        </p:txBody>
      </p:sp>
      <p:sp>
        <p:nvSpPr>
          <p:cNvPr id="22" name="Rectángulo 21"/>
          <p:cNvSpPr/>
          <p:nvPr/>
        </p:nvSpPr>
        <p:spPr>
          <a:xfrm>
            <a:off x="55417" y="1290698"/>
            <a:ext cx="9033164" cy="5693866"/>
          </a:xfrm>
          <a:prstGeom prst="rect">
            <a:avLst/>
          </a:prstGeom>
        </p:spPr>
        <p:txBody>
          <a:bodyPr wrap="square">
            <a:spAutoFit/>
          </a:bodyPr>
          <a:lstStyle/>
          <a:p>
            <a:pPr algn="just"/>
            <a:r>
              <a:rPr lang="es-ES" sz="1400" b="1" dirty="0">
                <a:latin typeface="Courier New" panose="02070309020205020404" pitchFamily="49" charset="0"/>
                <a:cs typeface="Courier New" panose="02070309020205020404" pitchFamily="49" charset="0"/>
              </a:rPr>
              <a:t>agttttctcttggacccagtgggcgtcctggcgtccactgcttttgagtacgattactcgtggactggcagatagtgacaatacagtactccccgccccagcccatattccccttcgagaaaaaatcgaatgcagcttgtgcaatcgaccccgaaagtaaagcctcgatgaggcttacgacatctgagtgtcagcatggagggtcttcctgcgcgtagcaatatgcgatcaccccagtgctaaattatacgtgctggtgcaatgcatcacacgcagaacggcaaatcgtcccgggaggcagggcatgcccgttcaaacccatggctgttgctattaggagatgccaacggagtgaactaagtccaccattatttctaaagaccccttacatttcgcctgaagcgtccactgtagttcgttcattacaaaaaactctgtgtattgggtcagtgcatagactcttcgggcacgactatattctacaactcacgttagggtcaggagcctgcgggtggcctgctcgcacggatgacaacaatggattagtatttctgacagaacttatcaaatccgagaagtggatccaccttaaaaaagtgaacccactcgttggagtgtgtctccgtgcaaatggcgcgggacaaattcgcttcaggccgtcaacgcggggagttgcgcccagcgatggggagaggaagagcagtcctaagcctttgttaaatactaaccccctcccttggcgtataccgggcgtttcccttatatgtgatcatgtaagctctgttagtgggccctacggattcgaactcaggatcagtgccgatagcagcgattcttgtagtcgccaattcagaacaggcaccctttcgagaacgtcaatactagccaagtttgcaaacgtaggaagcggaccgaccgaagggatttactctttgtctcggtgtatcactaaattcagtatccacggctctaaaaaggtgagtctactgtcgatacatttctggttagatgcatttgggggccaatgttgcaagcggcacatccgttagacttacactgtaacgccggtattgcggcctctatgtgcagggggagtgtctgaaacgcatatcccccaccacacgcctatccggccgtggatatccccaacagtttttgaggcacagccgatctaacggacatgcttaccagctgtacatgtacccttctttgaatgagcgtctcgtcggagactgggacctttcaactgaacccatagtgaagaagtacggggcgggggtcgcggatagatgggctattctagtaatcgtaatgctcaaatttcgatctagtttggccacatcggaagatttcggttcgcttaattatccactacggcagacgaccacaggtgagtctggggcacggtcgtgatcgcttttctcaaggaaaaatacactaatggcttaaaaggctgtggagtaaagggttaaacgaggtctccggtaagtgagcttataccccttatgagtggcggcctgtgattccaggactttgtatctccgataatattgaccaaacgggtcgtatcttagcacgtccgaggtgtcgtagcaactccgatgggtttacgatccgtgctcacgaacacacaacttatccgttggatttgcgcaacacagagagtctcataagctatatgaccccccggcacaagggcacgcgagttctaaacttaattaacggcgaaaacattgaacgcattgcgggcgaaaacgaaaccatttgcgcgtaaaggtaatcaaaacggttcgcctgataggcgcagcttattcaaagttccgcagttagcagtgcttaattagtacggtcgccgaagtaattgagaggggtacatccccgcataatcacatcagatgcatcatcactacttctatctccaacgttgctagtccgacggagcattgtaaaattacggtcagtgttgtagcacccgttatgttggtgtatctcttggctcgggg</a:t>
            </a:r>
          </a:p>
        </p:txBody>
      </p:sp>
    </p:spTree>
    <p:extLst>
      <p:ext uri="{BB962C8B-B14F-4D97-AF65-F5344CB8AC3E}">
        <p14:creationId xmlns:p14="http://schemas.microsoft.com/office/powerpoint/2010/main" val="36297766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6017"/>
            <a:ext cx="12181303" cy="6851983"/>
          </a:xfrm>
          <a:prstGeom prst="rect">
            <a:avLst/>
          </a:prstGeom>
        </p:spPr>
      </p:pic>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9" name="Rectángulo 8"/>
          <p:cNvSpPr/>
          <p:nvPr/>
        </p:nvSpPr>
        <p:spPr>
          <a:xfrm>
            <a:off x="3076073" y="4839955"/>
            <a:ext cx="2991853" cy="461665"/>
          </a:xfrm>
          <a:prstGeom prst="rect">
            <a:avLst/>
          </a:prstGeom>
          <a:ln w="31750">
            <a:solidFill>
              <a:srgbClr val="6666FF"/>
            </a:solidFill>
          </a:ln>
        </p:spPr>
        <p:txBody>
          <a:bodyPr wrap="square">
            <a:spAutoFit/>
          </a:bodyPr>
          <a:lstStyle/>
          <a:p>
            <a:pPr>
              <a:spcAft>
                <a:spcPts val="0"/>
              </a:spcAft>
            </a:pPr>
            <a:r>
              <a:rPr lang="es-ES" sz="2400" dirty="0" smtClean="0">
                <a:ea typeface="Calibri" panose="020F0502020204030204" pitchFamily="34" charset="0"/>
                <a:cs typeface="Courier New" panose="02070309020205020404" pitchFamily="49" charset="0"/>
              </a:rPr>
              <a:t>-DNA </a:t>
            </a:r>
            <a:r>
              <a:rPr lang="es-ES" sz="2400" dirty="0" err="1" smtClean="0">
                <a:ea typeface="Calibri" panose="020F0502020204030204" pitchFamily="34" charset="0"/>
                <a:cs typeface="Courier New" panose="02070309020205020404" pitchFamily="49" charset="0"/>
              </a:rPr>
              <a:t>Pattern</a:t>
            </a:r>
            <a:r>
              <a:rPr lang="es-ES" sz="2400" dirty="0" smtClean="0">
                <a:ea typeface="Calibri" panose="020F0502020204030204" pitchFamily="34" charset="0"/>
                <a:cs typeface="Courier New" panose="02070309020205020404" pitchFamily="49" charset="0"/>
              </a:rPr>
              <a:t> </a:t>
            </a:r>
            <a:r>
              <a:rPr lang="es-ES" sz="2400" dirty="0" err="1" smtClean="0">
                <a:ea typeface="Calibri" panose="020F0502020204030204" pitchFamily="34" charset="0"/>
                <a:cs typeface="Courier New" panose="02070309020205020404" pitchFamily="49" charset="0"/>
              </a:rPr>
              <a:t>Find</a:t>
            </a:r>
            <a:endParaRPr lang="es-ES" sz="2400" dirty="0">
              <a:ea typeface="Calibri" panose="020F0502020204030204" pitchFamily="34" charset="0"/>
              <a:cs typeface="Courier New" panose="02070309020205020404" pitchFamily="49" charset="0"/>
            </a:endParaRPr>
          </a:p>
        </p:txBody>
      </p:sp>
      <p:cxnSp>
        <p:nvCxnSpPr>
          <p:cNvPr id="14" name="Conector recto de flecha 13"/>
          <p:cNvCxnSpPr>
            <a:stCxn id="9" idx="1"/>
          </p:cNvCxnSpPr>
          <p:nvPr/>
        </p:nvCxnSpPr>
        <p:spPr bwMode="auto">
          <a:xfrm flipH="1" flipV="1">
            <a:off x="988828" y="4132030"/>
            <a:ext cx="2087245" cy="938758"/>
          </a:xfrm>
          <a:prstGeom prst="straightConnector1">
            <a:avLst/>
          </a:prstGeom>
          <a:solidFill>
            <a:schemeClr val="accent1"/>
          </a:solidFill>
          <a:ln w="31750" cap="flat" cmpd="sng" algn="ctr">
            <a:solidFill>
              <a:srgbClr val="6666FF"/>
            </a:solidFill>
            <a:prstDash val="solid"/>
            <a:round/>
            <a:headEnd type="none" w="med" len="med"/>
            <a:tailEnd type="triangle"/>
          </a:ln>
          <a:effectLst/>
        </p:spPr>
      </p:cxnSp>
      <p:sp>
        <p:nvSpPr>
          <p:cNvPr id="4" name="Marcador de número de diapositiva 3"/>
          <p:cNvSpPr>
            <a:spLocks noGrp="1"/>
          </p:cNvSpPr>
          <p:nvPr>
            <p:ph type="sldNum" sz="quarter" idx="12"/>
          </p:nvPr>
        </p:nvSpPr>
        <p:spPr/>
        <p:txBody>
          <a:bodyPr/>
          <a:lstStyle/>
          <a:p>
            <a:fld id="{B85E0261-C597-42C9-B8B6-42530EB354A6}" type="slidenum">
              <a:rPr lang="es-ES" smtClean="0"/>
              <a:pPr/>
              <a:t>154</a:t>
            </a:fld>
            <a:endParaRPr lang="es-ES"/>
          </a:p>
        </p:txBody>
      </p:sp>
    </p:spTree>
    <p:extLst>
      <p:ext uri="{BB962C8B-B14F-4D97-AF65-F5344CB8AC3E}">
        <p14:creationId xmlns:p14="http://schemas.microsoft.com/office/powerpoint/2010/main" val="793952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bwMode="auto">
          <a:xfrm>
            <a:off x="9525" y="1250162"/>
            <a:ext cx="9144000" cy="5479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700" b="1" dirty="0">
                <a:latin typeface="Courier New" panose="02070309020205020404" pitchFamily="49" charset="0"/>
                <a:cs typeface="Courier New" panose="02070309020205020404" pitchFamily="49" charset="0"/>
              </a:rPr>
              <a:t>DNA Pattern Find results</a:t>
            </a:r>
          </a:p>
          <a:p>
            <a:r>
              <a:rPr lang="en-US" sz="1700" b="1" dirty="0">
                <a:latin typeface="Courier New" panose="02070309020205020404" pitchFamily="49" charset="0"/>
                <a:cs typeface="Courier New" panose="02070309020205020404" pitchFamily="49" charset="0"/>
              </a:rPr>
              <a:t>Results for 2003 residue sequence "Problemas19y20txt" starting </a:t>
            </a:r>
            <a:r>
              <a:rPr lang="en-US" sz="1700" b="1" dirty="0" smtClean="0">
                <a:latin typeface="Courier New" panose="02070309020205020404" pitchFamily="49" charset="0"/>
                <a:cs typeface="Courier New" panose="02070309020205020404" pitchFamily="49" charset="0"/>
              </a:rPr>
              <a:t>"</a:t>
            </a:r>
            <a:r>
              <a:rPr lang="es-ES" sz="1700" b="1" dirty="0" err="1" smtClean="0">
                <a:latin typeface="Courier New" panose="02070309020205020404" pitchFamily="49" charset="0"/>
                <a:cs typeface="Courier New" panose="02070309020205020404" pitchFamily="49" charset="0"/>
              </a:rPr>
              <a:t>agttttctct</a:t>
            </a:r>
            <a:r>
              <a:rPr lang="en-US" sz="1700" b="1" dirty="0" smtClean="0">
                <a:latin typeface="Courier New" panose="02070309020205020404" pitchFamily="49" charset="0"/>
                <a:cs typeface="Courier New" panose="02070309020205020404" pitchFamily="49" charset="0"/>
              </a:rPr>
              <a:t>"</a:t>
            </a:r>
            <a:endParaRPr lang="en-US" sz="1700" b="1" dirty="0">
              <a:latin typeface="Courier New" panose="02070309020205020404" pitchFamily="49" charset="0"/>
              <a:cs typeface="Courier New" panose="02070309020205020404" pitchFamily="49" charset="0"/>
            </a:endParaRPr>
          </a:p>
          <a:p>
            <a:endParaRPr lang="en-U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&gt;match number 1 to "[AC]CCATGG" start=318 end=324 on the direct strand</a:t>
            </a:r>
          </a:p>
          <a:p>
            <a:r>
              <a:rPr lang="en-US" sz="1700" b="1" dirty="0" err="1">
                <a:latin typeface="Courier New" panose="02070309020205020404" pitchFamily="49" charset="0"/>
                <a:cs typeface="Courier New" panose="02070309020205020404" pitchFamily="49" charset="0"/>
              </a:rPr>
              <a:t>cccatgg</a:t>
            </a:r>
            <a:endParaRPr lang="en-US" sz="1700" b="1" dirty="0">
              <a:latin typeface="Courier New" panose="02070309020205020404" pitchFamily="49" charset="0"/>
              <a:cs typeface="Courier New" panose="02070309020205020404" pitchFamily="49" charset="0"/>
            </a:endParaRPr>
          </a:p>
          <a:p>
            <a:endParaRPr lang="en-US" sz="1700" b="1" dirty="0" smtClean="0">
              <a:latin typeface="Courier New" panose="02070309020205020404" pitchFamily="49" charset="0"/>
              <a:cs typeface="Courier New" panose="02070309020205020404" pitchFamily="49" charset="0"/>
            </a:endParaRPr>
          </a:p>
          <a:p>
            <a:endParaRPr lang="en-US" sz="1700" b="1" dirty="0">
              <a:latin typeface="Courier New" panose="02070309020205020404" pitchFamily="49" charset="0"/>
              <a:cs typeface="Courier New" panose="02070309020205020404" pitchFamily="49" charset="0"/>
            </a:endParaRPr>
          </a:p>
          <a:p>
            <a:endParaRPr lang="en-U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DNA Pattern Find results</a:t>
            </a:r>
          </a:p>
          <a:p>
            <a:r>
              <a:rPr lang="en-US" sz="1700" b="1" dirty="0">
                <a:latin typeface="Courier New" panose="02070309020205020404" pitchFamily="49" charset="0"/>
                <a:cs typeface="Courier New" panose="02070309020205020404" pitchFamily="49" charset="0"/>
              </a:rPr>
              <a:t>Results for 2003 residue sequence "Problemas19y20txt" starting "</a:t>
            </a:r>
            <a:r>
              <a:rPr lang="es-ES" sz="1700" b="1" dirty="0" err="1">
                <a:latin typeface="Courier New" panose="02070309020205020404" pitchFamily="49" charset="0"/>
                <a:cs typeface="Courier New" panose="02070309020205020404" pitchFamily="49" charset="0"/>
              </a:rPr>
              <a:t>agttttctct</a:t>
            </a:r>
            <a:r>
              <a:rPr lang="en-US" sz="1700" b="1" dirty="0">
                <a:latin typeface="Courier New" panose="02070309020205020404" pitchFamily="49" charset="0"/>
                <a:cs typeface="Courier New" panose="02070309020205020404" pitchFamily="49" charset="0"/>
              </a:rPr>
              <a:t>"</a:t>
            </a:r>
          </a:p>
          <a:p>
            <a:endParaRPr lang="en-U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&gt;match number 1 to "[AC]</a:t>
            </a:r>
            <a:r>
              <a:rPr lang="en-US" sz="1700" b="1" dirty="0" err="1">
                <a:latin typeface="Courier New" panose="02070309020205020404" pitchFamily="49" charset="0"/>
                <a:cs typeface="Courier New" panose="02070309020205020404" pitchFamily="49" charset="0"/>
              </a:rPr>
              <a:t>AGgtgagt</a:t>
            </a:r>
            <a:r>
              <a:rPr lang="en-US" sz="1700" b="1" dirty="0">
                <a:latin typeface="Courier New" panose="02070309020205020404" pitchFamily="49" charset="0"/>
                <a:cs typeface="Courier New" panose="02070309020205020404" pitchFamily="49" charset="0"/>
              </a:rPr>
              <a:t>" start=975 end=983 on the direct strand</a:t>
            </a:r>
          </a:p>
          <a:p>
            <a:r>
              <a:rPr lang="en-US" sz="1700" b="1" dirty="0" err="1">
                <a:latin typeface="Courier New" panose="02070309020205020404" pitchFamily="49" charset="0"/>
                <a:cs typeface="Courier New" panose="02070309020205020404" pitchFamily="49" charset="0"/>
              </a:rPr>
              <a:t>aaggtgagt</a:t>
            </a:r>
            <a:endParaRPr lang="en-US" sz="1700" b="1" dirty="0">
              <a:latin typeface="Courier New" panose="02070309020205020404" pitchFamily="49" charset="0"/>
              <a:cs typeface="Courier New" panose="02070309020205020404" pitchFamily="49" charset="0"/>
            </a:endParaRPr>
          </a:p>
          <a:p>
            <a:endParaRPr lang="en-U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&gt;match number 2 to "[AC]</a:t>
            </a:r>
            <a:r>
              <a:rPr lang="en-US" sz="1700" b="1" dirty="0" err="1">
                <a:latin typeface="Courier New" panose="02070309020205020404" pitchFamily="49" charset="0"/>
                <a:cs typeface="Courier New" panose="02070309020205020404" pitchFamily="49" charset="0"/>
              </a:rPr>
              <a:t>AGgtgagt</a:t>
            </a:r>
            <a:r>
              <a:rPr lang="en-US" sz="1700" b="1" dirty="0">
                <a:latin typeface="Courier New" panose="02070309020205020404" pitchFamily="49" charset="0"/>
                <a:cs typeface="Courier New" panose="02070309020205020404" pitchFamily="49" charset="0"/>
              </a:rPr>
              <a:t>" start=1388 end=1396 on the direct strand</a:t>
            </a:r>
          </a:p>
          <a:p>
            <a:r>
              <a:rPr lang="en-US" sz="1700" b="1" dirty="0" err="1">
                <a:latin typeface="Courier New" panose="02070309020205020404" pitchFamily="49" charset="0"/>
                <a:cs typeface="Courier New" panose="02070309020205020404" pitchFamily="49" charset="0"/>
              </a:rPr>
              <a:t>caggtgagt</a:t>
            </a:r>
            <a:endParaRPr lang="en-US" sz="1700"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a:p>
            <a:endParaRPr lang="es-ES" b="1" dirty="0">
              <a:latin typeface="Courier New" panose="02070309020205020404" pitchFamily="49" charset="0"/>
              <a:cs typeface="Courier New" panose="02070309020205020404" pitchFamily="49" charset="0"/>
            </a:endParaRPr>
          </a:p>
          <a:p>
            <a:endParaRPr lang="es-ES" b="1" dirty="0">
              <a:latin typeface="Courier New" panose="02070309020205020404" pitchFamily="49" charset="0"/>
              <a:cs typeface="Courier New" panose="02070309020205020404" pitchFamily="49" charset="0"/>
            </a:endParaRPr>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155</a:t>
            </a:fld>
            <a:endParaRPr lang="es-ES"/>
          </a:p>
        </p:txBody>
      </p:sp>
      <p:sp>
        <p:nvSpPr>
          <p:cNvPr id="8"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Búsqueda de la señal de iniciación de la traducción y del donante del </a:t>
            </a:r>
            <a:r>
              <a:rPr lang="es-ES_tradnl" sz="4000" i="1" dirty="0" err="1" smtClean="0">
                <a:solidFill>
                  <a:srgbClr val="0000CC"/>
                </a:solidFill>
              </a:rPr>
              <a:t>splicing</a:t>
            </a:r>
            <a:r>
              <a:rPr lang="es-ES_tradnl" sz="4000" dirty="0" smtClean="0">
                <a:solidFill>
                  <a:srgbClr val="0000CC"/>
                </a:solidFill>
              </a:rPr>
              <a:t> </a:t>
            </a:r>
            <a:endParaRPr lang="es-ES" sz="4000" dirty="0">
              <a:solidFill>
                <a:srgbClr val="0000CC"/>
              </a:solidFill>
            </a:endParaRPr>
          </a:p>
        </p:txBody>
      </p:sp>
    </p:spTree>
    <p:extLst>
      <p:ext uri="{BB962C8B-B14F-4D97-AF65-F5344CB8AC3E}">
        <p14:creationId xmlns:p14="http://schemas.microsoft.com/office/powerpoint/2010/main" val="295195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bwMode="auto">
          <a:xfrm>
            <a:off x="0" y="1214438"/>
            <a:ext cx="9144000" cy="54292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700" b="1" dirty="0" smtClean="0">
                <a:latin typeface="Courier New" panose="02070309020205020404" pitchFamily="49" charset="0"/>
                <a:cs typeface="Courier New" panose="02070309020205020404" pitchFamily="49" charset="0"/>
              </a:rPr>
              <a:t>DNA </a:t>
            </a:r>
            <a:r>
              <a:rPr lang="en-US" sz="1700" b="1" dirty="0">
                <a:latin typeface="Courier New" panose="02070309020205020404" pitchFamily="49" charset="0"/>
                <a:cs typeface="Courier New" panose="02070309020205020404" pitchFamily="49" charset="0"/>
              </a:rPr>
              <a:t>Pattern Find results</a:t>
            </a:r>
          </a:p>
          <a:p>
            <a:r>
              <a:rPr lang="en-US" sz="1700" b="1" dirty="0">
                <a:latin typeface="Courier New" panose="02070309020205020404" pitchFamily="49" charset="0"/>
                <a:cs typeface="Courier New" panose="02070309020205020404" pitchFamily="49" charset="0"/>
              </a:rPr>
              <a:t>Results for 2003 residue sequence "Problemas19y20.txt" starting "</a:t>
            </a:r>
            <a:r>
              <a:rPr lang="en-US" sz="1700" b="1" dirty="0" err="1">
                <a:latin typeface="Courier New" panose="02070309020205020404" pitchFamily="49" charset="0"/>
                <a:cs typeface="Courier New" panose="02070309020205020404" pitchFamily="49" charset="0"/>
              </a:rPr>
              <a:t>agtggtctcg</a:t>
            </a:r>
            <a:r>
              <a:rPr lang="en-US" sz="1700" b="1" dirty="0">
                <a:latin typeface="Courier New" panose="02070309020205020404" pitchFamily="49" charset="0"/>
                <a:cs typeface="Courier New" panose="02070309020205020404" pitchFamily="49" charset="0"/>
              </a:rPr>
              <a:t>"</a:t>
            </a:r>
          </a:p>
          <a:p>
            <a:endParaRPr lang="en-US" sz="1700" b="1" dirty="0" smtClean="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1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start=299 end=302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2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start=499 end=502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3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start=653 end=656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4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start=809 end=812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5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start=856 end=859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6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start=1087 end=1090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7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start=1388 end=1391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r>
              <a:rPr lang="en-US" sz="1700" b="1" dirty="0" smtClean="0">
                <a:latin typeface="Courier New" panose="02070309020205020404" pitchFamily="49" charset="0"/>
                <a:cs typeface="Courier New" panose="02070309020205020404" pitchFamily="49" charset="0"/>
              </a:rPr>
              <a:t>&gt;</a:t>
            </a:r>
            <a:r>
              <a:rPr lang="en-US" sz="1700" b="1" dirty="0">
                <a:latin typeface="Courier New" panose="02070309020205020404" pitchFamily="49" charset="0"/>
                <a:cs typeface="Courier New" panose="02070309020205020404" pitchFamily="49" charset="0"/>
              </a:rPr>
              <a:t>match number 8 to "</a:t>
            </a:r>
            <a:r>
              <a:rPr lang="en-US" sz="1700" b="1" dirty="0" err="1">
                <a:latin typeface="Courier New" panose="02070309020205020404" pitchFamily="49" charset="0"/>
                <a:cs typeface="Courier New" panose="02070309020205020404" pitchFamily="49" charset="0"/>
              </a:rPr>
              <a:t>cagG</a:t>
            </a:r>
            <a:r>
              <a:rPr lang="en-US" sz="1700" b="1" dirty="0">
                <a:latin typeface="Courier New" panose="02070309020205020404" pitchFamily="49" charset="0"/>
                <a:cs typeface="Courier New" panose="02070309020205020404" pitchFamily="49" charset="0"/>
              </a:rPr>
              <a:t>" start=1527 end=1530 on the direct strand</a:t>
            </a:r>
          </a:p>
          <a:p>
            <a:r>
              <a:rPr lang="en-US" sz="1700" b="1" dirty="0" smtClean="0">
                <a:latin typeface="Courier New" panose="02070309020205020404" pitchFamily="49" charset="0"/>
                <a:cs typeface="Courier New" panose="02070309020205020404" pitchFamily="49" charset="0"/>
              </a:rPr>
              <a:t>   </a:t>
            </a:r>
            <a:r>
              <a:rPr lang="en-US" sz="1700" b="1" dirty="0" err="1" smtClean="0">
                <a:latin typeface="Courier New" panose="02070309020205020404" pitchFamily="49" charset="0"/>
                <a:cs typeface="Courier New" panose="02070309020205020404" pitchFamily="49" charset="0"/>
              </a:rPr>
              <a:t>cagg</a:t>
            </a:r>
            <a:endParaRPr lang="en-US" sz="1700"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a:p>
            <a:endParaRPr lang="es-ES" b="1" dirty="0">
              <a:latin typeface="Courier New" panose="02070309020205020404" pitchFamily="49" charset="0"/>
              <a:cs typeface="Courier New" panose="02070309020205020404" pitchFamily="49" charset="0"/>
            </a:endParaRPr>
          </a:p>
          <a:p>
            <a:endParaRPr lang="es-ES" b="1" dirty="0">
              <a:latin typeface="Courier New" panose="02070309020205020404" pitchFamily="49" charset="0"/>
              <a:cs typeface="Courier New" panose="02070309020205020404" pitchFamily="49" charset="0"/>
            </a:endParaRPr>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156</a:t>
            </a:fld>
            <a:endParaRPr lang="es-ES"/>
          </a:p>
        </p:txBody>
      </p:sp>
      <p:sp>
        <p:nvSpPr>
          <p:cNvPr id="5"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Búsqueda del aceptor del </a:t>
            </a:r>
            <a:r>
              <a:rPr lang="es-ES_tradnl" sz="4000" i="1" dirty="0" err="1" smtClean="0">
                <a:solidFill>
                  <a:srgbClr val="0000CC"/>
                </a:solidFill>
              </a:rPr>
              <a:t>splicing</a:t>
            </a:r>
            <a:endParaRPr lang="es-ES" sz="4000" i="1" dirty="0">
              <a:solidFill>
                <a:srgbClr val="0000CC"/>
              </a:solidFill>
            </a:endParaRPr>
          </a:p>
        </p:txBody>
      </p:sp>
    </p:spTree>
    <p:extLst>
      <p:ext uri="{BB962C8B-B14F-4D97-AF65-F5344CB8AC3E}">
        <p14:creationId xmlns:p14="http://schemas.microsoft.com/office/powerpoint/2010/main" val="283665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157</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3900" dirty="0" err="1" smtClean="0">
                <a:solidFill>
                  <a:srgbClr val="0000CC"/>
                </a:solidFill>
              </a:rPr>
              <a:t>Intrones</a:t>
            </a:r>
            <a:r>
              <a:rPr lang="es-ES_tradnl" sz="3900" dirty="0" smtClean="0">
                <a:solidFill>
                  <a:srgbClr val="0000CC"/>
                </a:solidFill>
              </a:rPr>
              <a:t> en “</a:t>
            </a:r>
            <a:r>
              <a:rPr lang="es-ES" sz="3900" dirty="0" smtClean="0">
                <a:solidFill>
                  <a:srgbClr val="0000CC"/>
                </a:solidFill>
              </a:rPr>
              <a:t>Problemas19y20.txt”</a:t>
            </a:r>
            <a:endParaRPr lang="es-ES" sz="3900" dirty="0">
              <a:solidFill>
                <a:srgbClr val="0000CC"/>
              </a:solidFill>
            </a:endParaRPr>
          </a:p>
        </p:txBody>
      </p:sp>
      <p:sp>
        <p:nvSpPr>
          <p:cNvPr id="22" name="Rectángulo 21"/>
          <p:cNvSpPr/>
          <p:nvPr/>
        </p:nvSpPr>
        <p:spPr>
          <a:xfrm>
            <a:off x="55417" y="1290698"/>
            <a:ext cx="9033164" cy="5478423"/>
          </a:xfrm>
          <a:prstGeom prst="rect">
            <a:avLst/>
          </a:prstGeom>
        </p:spPr>
        <p:txBody>
          <a:bodyPr wrap="square">
            <a:spAutoFit/>
          </a:bodyPr>
          <a:lstStyle/>
          <a:p>
            <a:pPr algn="just"/>
            <a:r>
              <a:rPr lang="es-ES" sz="1400" b="1" dirty="0" smtClean="0">
                <a:latin typeface="Courier New" panose="02070309020205020404" pitchFamily="49" charset="0"/>
                <a:cs typeface="Courier New" panose="02070309020205020404" pitchFamily="49" charset="0"/>
              </a:rPr>
              <a:t>agttttctcttggacccagtgggcgtcctggcgtccactgcttttgagtacgattactcgtggactggcagatagtgacaatacagtactccccgccccagcccatattccccttcgagaaaaaatcgaatgcagcttgtgcaatcgaccccgaaagtaaagcctcgatgaggcttacgacatctgagtgtcagcatggagggtcttcctgcgcgtagcaatatgcgatcaccccagtgctaaattatacgtgctggtgcaatgcatcacacgcagaacggcaaatcgtcccgggaggcagggcatgcccgttcaaac</a:t>
            </a:r>
            <a:r>
              <a:rPr lang="es-ES" sz="1400" b="1" u="sng" dirty="0" smtClean="0">
                <a:latin typeface="Courier New" panose="02070309020205020404" pitchFamily="49" charset="0"/>
                <a:cs typeface="Courier New" panose="02070309020205020404" pitchFamily="49" charset="0"/>
              </a:rPr>
              <a:t>cc</a:t>
            </a:r>
            <a:r>
              <a:rPr lang="es-ES" sz="1400" b="1" u="sng" dirty="0" smtClean="0">
                <a:solidFill>
                  <a:srgbClr val="FF0000"/>
                </a:solidFill>
                <a:latin typeface="Courier New" panose="02070309020205020404" pitchFamily="49" charset="0"/>
                <a:cs typeface="Courier New" panose="02070309020205020404" pitchFamily="49" charset="0"/>
              </a:rPr>
              <a:t>atg</a:t>
            </a:r>
            <a:r>
              <a:rPr lang="es-ES" sz="1400" b="1" u="sng" dirty="0" smtClean="0">
                <a:latin typeface="Courier New" panose="02070309020205020404" pitchFamily="49" charset="0"/>
                <a:cs typeface="Courier New" panose="02070309020205020404" pitchFamily="49" charset="0"/>
              </a:rPr>
              <a:t>g</a:t>
            </a:r>
            <a:r>
              <a:rPr lang="es-ES" sz="1400" b="1" dirty="0" smtClean="0">
                <a:latin typeface="Courier New" panose="02070309020205020404" pitchFamily="49" charset="0"/>
                <a:cs typeface="Courier New" panose="02070309020205020404" pitchFamily="49" charset="0"/>
              </a:rPr>
              <a:t>ctgttgctattaggagatgccaacggagtgaactaagtccaccattatttctaaagaccccttacatttcgcctgaagcgtccactgtagttcgttcattacaaaaaactctgtgtattgggtcagtgcatagactcttcgggcacgactatattctacaactcacgttagggtcaggagcctgcgggtggcctgctcgcacggatgacaacaatggattagtatttctgacagaacttatcaaatccgagaagtggatccaccttaaaaaagtgaacccactcgttggagtgtgtctccgtgcaaatggcgcgggacaaattcgcttcaggccgtcaacgcggggagttgcgcccagcgatggggagaggaagagcagtcctaagcctttgttaaatactaaccccctcccttggcgtataccgggcgtttcccttatatgtgatcatgtaagctctgttagtgggccctacggattcgaactcaggatcagtgccgatagcagcgattcttgtagtcgccaattcagaacaggcaccctttcgagaacgtcaatactagccaagtttgcaaacgtaggaagcggaccgaccgaagggatttactctttgtctcggtgtatcactaaattcagtatccacggctctaaaa</a:t>
            </a:r>
            <a:r>
              <a:rPr lang="es-ES" sz="1400" b="1" u="sng" dirty="0" smtClean="0">
                <a:latin typeface="Courier New" panose="02070309020205020404" pitchFamily="49" charset="0"/>
                <a:cs typeface="Courier New" panose="02070309020205020404" pitchFamily="49" charset="0"/>
              </a:rPr>
              <a:t>ag</a:t>
            </a:r>
            <a:r>
              <a:rPr lang="es-ES" sz="1400" b="1" u="sng" dirty="0" smtClean="0">
                <a:solidFill>
                  <a:srgbClr val="FF0000"/>
                </a:solidFill>
                <a:latin typeface="Courier New" panose="02070309020205020404" pitchFamily="49" charset="0"/>
                <a:cs typeface="Courier New" panose="02070309020205020404" pitchFamily="49" charset="0"/>
              </a:rPr>
              <a:t>gtgagt</a:t>
            </a:r>
            <a:r>
              <a:rPr lang="es-ES" sz="1400" b="1" dirty="0" smtClean="0">
                <a:solidFill>
                  <a:srgbClr val="FF0000"/>
                </a:solidFill>
                <a:latin typeface="Courier New" panose="02070309020205020404" pitchFamily="49" charset="0"/>
                <a:cs typeface="Courier New" panose="02070309020205020404" pitchFamily="49" charset="0"/>
              </a:rPr>
              <a:t>ctactgtcgatacatttctggttagatgcatttgggggccaatgttgcaagcggcacatccgttagacttacactgtaacgccggtattgcggcctctatgtg</a:t>
            </a:r>
            <a:r>
              <a:rPr lang="es-ES" sz="1400" b="1" u="sng" dirty="0" smtClean="0">
                <a:solidFill>
                  <a:srgbClr val="FF0000"/>
                </a:solidFill>
                <a:latin typeface="Courier New" panose="02070309020205020404" pitchFamily="49" charset="0"/>
                <a:cs typeface="Courier New" panose="02070309020205020404" pitchFamily="49" charset="0"/>
              </a:rPr>
              <a:t>cag</a:t>
            </a:r>
            <a:r>
              <a:rPr lang="es-ES" sz="1400" b="1" u="sng" dirty="0" smtClean="0">
                <a:latin typeface="Courier New" panose="02070309020205020404" pitchFamily="49" charset="0"/>
                <a:cs typeface="Courier New" panose="02070309020205020404" pitchFamily="49" charset="0"/>
              </a:rPr>
              <a:t>g</a:t>
            </a:r>
            <a:r>
              <a:rPr lang="es-ES" sz="1400" b="1" dirty="0" smtClean="0">
                <a:latin typeface="Courier New" panose="02070309020205020404" pitchFamily="49" charset="0"/>
                <a:cs typeface="Courier New" panose="02070309020205020404" pitchFamily="49" charset="0"/>
              </a:rPr>
              <a:t>gggagtgtctgaaacgcatatcccccaccacacgcctatccggccgtggatatccccaacagtttttgaggcacagccgatctaacggacatgcttaccagctgtacatgtacccttctttgaatgagcgtctcgtcggagactgggacctttcaactgaacccatagtgaagaagtacggggcgggggtcgcggatagatgggctattctagtaatcgtaatgctcaaatttcgatctagtttggccacatcggaagatttcggttcgcttaattatccactacggcagacgaccac</a:t>
            </a:r>
            <a:r>
              <a:rPr lang="es-ES" sz="1400" b="1" u="sng" dirty="0" smtClean="0">
                <a:latin typeface="Courier New" panose="02070309020205020404" pitchFamily="49" charset="0"/>
                <a:cs typeface="Courier New" panose="02070309020205020404" pitchFamily="49" charset="0"/>
              </a:rPr>
              <a:t>ag</a:t>
            </a:r>
            <a:r>
              <a:rPr lang="es-ES" sz="1400" b="1" u="sng" dirty="0" smtClean="0">
                <a:solidFill>
                  <a:srgbClr val="FF0000"/>
                </a:solidFill>
                <a:latin typeface="Courier New" panose="02070309020205020404" pitchFamily="49" charset="0"/>
                <a:cs typeface="Courier New" panose="02070309020205020404" pitchFamily="49" charset="0"/>
              </a:rPr>
              <a:t>gtgagt</a:t>
            </a:r>
            <a:r>
              <a:rPr lang="es-ES" sz="1400" b="1" dirty="0" smtClean="0">
                <a:solidFill>
                  <a:srgbClr val="FF0000"/>
                </a:solidFill>
                <a:latin typeface="Courier New" panose="02070309020205020404" pitchFamily="49" charset="0"/>
                <a:cs typeface="Courier New" panose="02070309020205020404" pitchFamily="49" charset="0"/>
              </a:rPr>
              <a:t>ctggggcacggtcgtgatcgcttttctcaaggaaaaatacactaatggcttaaaaggctgtggagtaaagggttaaacgaggtctccggtaagtgagcttataccccttatgagtggcggcctgtgattc</a:t>
            </a:r>
            <a:r>
              <a:rPr lang="es-ES" sz="1400" b="1" u="sng" dirty="0" smtClean="0">
                <a:solidFill>
                  <a:srgbClr val="FF0000"/>
                </a:solidFill>
                <a:latin typeface="Courier New" panose="02070309020205020404" pitchFamily="49" charset="0"/>
                <a:cs typeface="Courier New" panose="02070309020205020404" pitchFamily="49" charset="0"/>
              </a:rPr>
              <a:t>cag</a:t>
            </a:r>
            <a:r>
              <a:rPr lang="es-ES" sz="1400" b="1" u="sng" dirty="0" smtClean="0">
                <a:latin typeface="Courier New" panose="02070309020205020404" pitchFamily="49" charset="0"/>
                <a:cs typeface="Courier New" panose="02070309020205020404" pitchFamily="49" charset="0"/>
              </a:rPr>
              <a:t>g</a:t>
            </a:r>
            <a:r>
              <a:rPr lang="es-ES" sz="1400" b="1" dirty="0" smtClean="0">
                <a:latin typeface="Courier New" panose="02070309020205020404" pitchFamily="49" charset="0"/>
                <a:cs typeface="Courier New" panose="02070309020205020404" pitchFamily="49" charset="0"/>
              </a:rPr>
              <a:t>actttgtatctccgataatattgaccaaacgggtcgtatcttagcacgtccgaggtgtcgtagcaactccgatgggtttacgatccgtgctcacgaacacacaacttatccgttggatttgcgcaacacagagagtctcataagctatatgaccccccggcacaagggcacgcgagttctaaacttaattaacggcgaaaacattgaacgcattgcgggcgaaaacgaaaccatttgcgcgtaaaggtaatcaaaacggttcgcctgataggcgcagcttattcaaagttccgcagttagcagtgcttaattagtacggtcgccgaagtaattgagaggggtacatccccgcataatcacatcagatgcatcatcacta</a:t>
            </a:r>
            <a:r>
              <a:rPr lang="es-ES" sz="1400" b="1" dirty="0">
                <a:latin typeface="Courier New" panose="02070309020205020404" pitchFamily="49" charset="0"/>
                <a:cs typeface="Courier New" panose="02070309020205020404" pitchFamily="49" charset="0"/>
              </a:rPr>
              <a:t>cttctatctccaacgttgctagtccgacggagcattgtaaaattacggtcagtgttgtagcacccgttatgttggtgtatctcttggctcggg</a:t>
            </a:r>
            <a:r>
              <a:rPr lang="es-ES" sz="1400" b="1" dirty="0" smtClean="0">
                <a:latin typeface="Courier New" panose="02070309020205020404" pitchFamily="49" charset="0"/>
                <a:cs typeface="Courier New" panose="02070309020205020404" pitchFamily="49" charset="0"/>
              </a:rPr>
              <a:t>g</a:t>
            </a:r>
            <a:endParaRPr lang="es-E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7401382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158</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3900" dirty="0" smtClean="0">
                <a:solidFill>
                  <a:srgbClr val="0000CC"/>
                </a:solidFill>
              </a:rPr>
              <a:t>“</a:t>
            </a:r>
            <a:r>
              <a:rPr lang="es-ES" sz="3900" dirty="0" smtClean="0">
                <a:solidFill>
                  <a:srgbClr val="0000CC"/>
                </a:solidFill>
              </a:rPr>
              <a:t>Problemas19y20.txt” sin líder ni </a:t>
            </a:r>
            <a:r>
              <a:rPr lang="es-ES" sz="3900" dirty="0" err="1" smtClean="0">
                <a:solidFill>
                  <a:srgbClr val="0000CC"/>
                </a:solidFill>
              </a:rPr>
              <a:t>intrones</a:t>
            </a:r>
            <a:endParaRPr lang="es-ES" sz="3900" dirty="0">
              <a:solidFill>
                <a:srgbClr val="0000CC"/>
              </a:solidFill>
            </a:endParaRPr>
          </a:p>
        </p:txBody>
      </p:sp>
      <p:sp>
        <p:nvSpPr>
          <p:cNvPr id="22" name="Rectángulo 21"/>
          <p:cNvSpPr/>
          <p:nvPr/>
        </p:nvSpPr>
        <p:spPr>
          <a:xfrm>
            <a:off x="55417" y="1290698"/>
            <a:ext cx="9033164" cy="3970318"/>
          </a:xfrm>
          <a:prstGeom prst="rect">
            <a:avLst/>
          </a:prstGeom>
        </p:spPr>
        <p:txBody>
          <a:bodyPr wrap="square">
            <a:spAutoFit/>
          </a:bodyPr>
          <a:lstStyle/>
          <a:p>
            <a:pPr algn="just"/>
            <a:r>
              <a:rPr lang="es-ES" sz="1400" b="1" dirty="0" smtClean="0">
                <a:latin typeface="Courier New" panose="02070309020205020404" pitchFamily="49" charset="0"/>
                <a:cs typeface="Courier New" panose="02070309020205020404" pitchFamily="49" charset="0"/>
              </a:rPr>
              <a:t>atggctgttgctattaggagatgccaacggagtgaactaagtccaccattatttctaaagaccccttacatttcgcctgaagcgtccactgtagttcgttcattacaaaaaactctgtgtattgggtcagtgcatagactcttcgggcacgactatattctacaactcacgttagggtcaggagcctgcgggtggcctgctcgcacggatgacaacaatggattagtatttctgacagaacttatcaaatccgagaagtggatccaccttaaaaaagtgaacccactcgttggagtgtgtctccgtgcaaatggcgcgggacaaattcgcttcaggccgtcaacgcggggagttgcgcccagcgatggggagaggaagagcagtcctaagcctttgttaaatactaaccccctcccttggcgtataccgggcgtttcccttatatgtgatcatgtaagctctgttagtgggccctacggattcgaactcaggatcagtgccgatagcagcgattcttgtagtcgccaattcagaacaggcaccctttcgagaacgtcaatactagccaagtttgcaaacgtaggaagcggaccgaccgaagggatttactctttgtctcggtgtatcactaaattcagtatccacggctctaaaaagggggagtgtctgaaacgcatatcccccaccacacgcctatccggccgtggatatccccaacagtttttgaggcacagccgatctaacggacatgcttaccagctgtacatgtacccttctttgaatgagcgtctcgtcggagactgggacctttcaactgaacccatagtgaagaagtacggggcgggggtcgcggatagatgggctattctagtaatcgtaatgctcaaatttcgatctagtttggccacatcggaagatttcggttcgcttaattatccactacggcagacgaccacaggactttgtatctccgataatattgaccaaacgggtcgtatcttagcacgtccgaggtgtcgtagcaactccgatgggtttacgatccgtgctcacgaacacacaacttatccgttggatttgcgcaacacagagagtctcataagctatatgaccccccggcacaagggcacgcgagttctaaacttaattaacggcgaaaacattgaacgcattgcgggcgaaaacgaaaccatttgcgcgtaaaggtaatcaaaacggttcgcctgataggcgcagcttattcaaagttccgcagttagcagtgcttaattagtacggtcgccgaagtaattgagaggggtacatccccgcataatcacatcagatgcatcatcactacttctatctccaacgttgctagtccgacggagcattgtaaaattacggtcagtgttgtagcacccgttatgttggtgtatctcttggctcgggg</a:t>
            </a:r>
            <a:endParaRPr lang="es-E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287974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159</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3900" dirty="0" smtClean="0">
                <a:solidFill>
                  <a:srgbClr val="0000CC"/>
                </a:solidFill>
              </a:rPr>
              <a:t>Traducción de “</a:t>
            </a:r>
            <a:r>
              <a:rPr lang="es-ES" sz="3900" dirty="0" smtClean="0">
                <a:solidFill>
                  <a:srgbClr val="0000CC"/>
                </a:solidFill>
              </a:rPr>
              <a:t>Problemas19y20.txt”</a:t>
            </a:r>
          </a:p>
          <a:p>
            <a:pPr algn="ctr">
              <a:lnSpc>
                <a:spcPts val="3800"/>
              </a:lnSpc>
            </a:pPr>
            <a:r>
              <a:rPr lang="es-ES" sz="3900" dirty="0" smtClean="0">
                <a:solidFill>
                  <a:srgbClr val="0000CC"/>
                </a:solidFill>
              </a:rPr>
              <a:t>sin líder ni </a:t>
            </a:r>
            <a:r>
              <a:rPr lang="es-ES" sz="3900" dirty="0" err="1" smtClean="0">
                <a:solidFill>
                  <a:srgbClr val="0000CC"/>
                </a:solidFill>
              </a:rPr>
              <a:t>intrones</a:t>
            </a:r>
            <a:endParaRPr lang="es-ES" sz="3900" dirty="0">
              <a:solidFill>
                <a:srgbClr val="0000CC"/>
              </a:solidFill>
            </a:endParaRPr>
          </a:p>
        </p:txBody>
      </p:sp>
      <p:sp>
        <p:nvSpPr>
          <p:cNvPr id="22" name="Rectángulo 21"/>
          <p:cNvSpPr/>
          <p:nvPr/>
        </p:nvSpPr>
        <p:spPr>
          <a:xfrm>
            <a:off x="55417" y="1290698"/>
            <a:ext cx="9033164" cy="5586145"/>
          </a:xfrm>
          <a:prstGeom prst="rect">
            <a:avLst/>
          </a:prstGeom>
        </p:spPr>
        <p:txBody>
          <a:bodyPr wrap="square">
            <a:spAutoFit/>
          </a:bodyPr>
          <a:lstStyle/>
          <a:p>
            <a:r>
              <a:rPr lang="es-ES" sz="1700" b="1" dirty="0" err="1">
                <a:latin typeface="Courier New" panose="02070309020205020404" pitchFamily="49" charset="0"/>
                <a:cs typeface="Courier New" panose="02070309020205020404" pitchFamily="49" charset="0"/>
              </a:rPr>
              <a:t>Translate</a:t>
            </a:r>
            <a:r>
              <a:rPr lang="es-ES" sz="1700" b="1" dirty="0">
                <a:latin typeface="Courier New" panose="02070309020205020404" pitchFamily="49" charset="0"/>
                <a:cs typeface="Courier New" panose="02070309020205020404" pitchFamily="49" charset="0"/>
              </a:rPr>
              <a:t> </a:t>
            </a:r>
            <a:r>
              <a:rPr lang="es-ES" sz="1700" b="1" dirty="0" err="1">
                <a:latin typeface="Courier New" panose="02070309020205020404" pitchFamily="49" charset="0"/>
                <a:cs typeface="Courier New" panose="02070309020205020404" pitchFamily="49" charset="0"/>
              </a:rPr>
              <a:t>results</a:t>
            </a:r>
            <a:endParaRPr lang="es-ES" sz="1700" b="1" dirty="0">
              <a:latin typeface="Courier New" panose="02070309020205020404" pitchFamily="49" charset="0"/>
              <a:cs typeface="Courier New" panose="02070309020205020404" pitchFamily="49" charset="0"/>
            </a:endParaRPr>
          </a:p>
          <a:p>
            <a:r>
              <a:rPr lang="es-ES" sz="1700" b="1" dirty="0">
                <a:latin typeface="Courier New" panose="02070309020205020404" pitchFamily="49" charset="0"/>
                <a:cs typeface="Courier New" panose="02070309020205020404" pitchFamily="49" charset="0"/>
              </a:rPr>
              <a:t> </a:t>
            </a:r>
          </a:p>
          <a:p>
            <a:r>
              <a:rPr lang="es-ES" sz="1700" b="1" dirty="0">
                <a:latin typeface="Courier New" panose="02070309020205020404" pitchFamily="49" charset="0"/>
                <a:cs typeface="Courier New" panose="02070309020205020404" pitchFamily="49" charset="0"/>
              </a:rPr>
              <a:t>&gt;</a:t>
            </a:r>
            <a:r>
              <a:rPr lang="es-ES" sz="1700" b="1" dirty="0" err="1">
                <a:latin typeface="Courier New" panose="02070309020205020404" pitchFamily="49" charset="0"/>
                <a:cs typeface="Courier New" panose="02070309020205020404" pitchFamily="49" charset="0"/>
              </a:rPr>
              <a:t>rf</a:t>
            </a:r>
            <a:r>
              <a:rPr lang="es-ES" sz="1700" b="1" dirty="0">
                <a:latin typeface="Courier New" panose="02070309020205020404" pitchFamily="49" charset="0"/>
                <a:cs typeface="Courier New" panose="02070309020205020404" pitchFamily="49" charset="0"/>
              </a:rPr>
              <a:t> 1 Problemas19y20.txt sin líder ni </a:t>
            </a:r>
            <a:r>
              <a:rPr lang="es-ES" sz="1700" b="1" dirty="0" err="1">
                <a:latin typeface="Courier New" panose="02070309020205020404" pitchFamily="49" charset="0"/>
                <a:cs typeface="Courier New" panose="02070309020205020404" pitchFamily="49" charset="0"/>
              </a:rPr>
              <a:t>intrones</a:t>
            </a:r>
            <a:endParaRPr lang="es-ES" sz="1700" b="1" dirty="0">
              <a:latin typeface="Courier New" panose="02070309020205020404" pitchFamily="49" charset="0"/>
              <a:cs typeface="Courier New" panose="02070309020205020404" pitchFamily="49" charset="0"/>
            </a:endParaRPr>
          </a:p>
          <a:p>
            <a:r>
              <a:rPr lang="es-ES" sz="1700" b="1" dirty="0">
                <a:solidFill>
                  <a:srgbClr val="FF0000"/>
                </a:solidFill>
                <a:latin typeface="Courier New" panose="02070309020205020404" pitchFamily="49" charset="0"/>
                <a:cs typeface="Courier New" panose="02070309020205020404" pitchFamily="49" charset="0"/>
              </a:rPr>
              <a:t>MAVAIRRCQRSELSPPLFLKTPYISPEASTVVRSLQKTLCIGSVHRLFGHDYILQLTLGS</a:t>
            </a:r>
          </a:p>
          <a:p>
            <a:r>
              <a:rPr lang="es-ES" sz="1700" b="1" dirty="0">
                <a:solidFill>
                  <a:srgbClr val="FF0000"/>
                </a:solidFill>
                <a:latin typeface="Courier New" panose="02070309020205020404" pitchFamily="49" charset="0"/>
                <a:cs typeface="Courier New" panose="02070309020205020404" pitchFamily="49" charset="0"/>
              </a:rPr>
              <a:t>GACGWPARTDDNNGLVFLTELIKSEKWIHLKKVNPLVGVCLRANGAGQIRFRPSTRGVAP</a:t>
            </a:r>
          </a:p>
          <a:p>
            <a:r>
              <a:rPr lang="es-ES" sz="1700" b="1" dirty="0">
                <a:solidFill>
                  <a:srgbClr val="FF0000"/>
                </a:solidFill>
                <a:latin typeface="Courier New" panose="02070309020205020404" pitchFamily="49" charset="0"/>
                <a:cs typeface="Courier New" panose="02070309020205020404" pitchFamily="49" charset="0"/>
              </a:rPr>
              <a:t>SDGERKSSPKPLLNTNPLPWRIPGVSLICDHVSSVSGPYGFELRISADSSDSCSRQFRTG</a:t>
            </a:r>
          </a:p>
          <a:p>
            <a:r>
              <a:rPr lang="es-ES" sz="1700" b="1" dirty="0">
                <a:solidFill>
                  <a:srgbClr val="FF0000"/>
                </a:solidFill>
                <a:latin typeface="Courier New" panose="02070309020205020404" pitchFamily="49" charset="0"/>
                <a:cs typeface="Courier New" panose="02070309020205020404" pitchFamily="49" charset="0"/>
              </a:rPr>
              <a:t>TLSRTSILAKFANVGSGPTEGIYSLSRCITKFSIHGSKKGECLKRISPTTRLSGRGYPQQ</a:t>
            </a:r>
          </a:p>
          <a:p>
            <a:r>
              <a:rPr lang="es-ES" sz="1700" b="1" dirty="0">
                <a:solidFill>
                  <a:srgbClr val="FF0000"/>
                </a:solidFill>
                <a:latin typeface="Courier New" panose="02070309020205020404" pitchFamily="49" charset="0"/>
                <a:cs typeface="Courier New" panose="02070309020205020404" pitchFamily="49" charset="0"/>
              </a:rPr>
              <a:t>FLRHSRSNGHAYQLYMYPSLNERLVGDWDLSTEPIVKKYGAGVADRWAILVIVMLKFRSS</a:t>
            </a:r>
          </a:p>
          <a:p>
            <a:r>
              <a:rPr lang="es-ES" sz="1700" b="1" dirty="0">
                <a:solidFill>
                  <a:srgbClr val="FF0000"/>
                </a:solidFill>
                <a:latin typeface="Courier New" panose="02070309020205020404" pitchFamily="49" charset="0"/>
                <a:cs typeface="Courier New" panose="02070309020205020404" pitchFamily="49" charset="0"/>
              </a:rPr>
              <a:t>LATSEDFGSLNYPLRQTTTGLCISDNIDQTGRILARPRCRSNSDGFTIRAHEHTTYPLDL</a:t>
            </a:r>
          </a:p>
          <a:p>
            <a:r>
              <a:rPr lang="es-ES" sz="1700" b="1" dirty="0">
                <a:solidFill>
                  <a:srgbClr val="FF0000"/>
                </a:solidFill>
                <a:latin typeface="Courier New" panose="02070309020205020404" pitchFamily="49" charset="0"/>
                <a:cs typeface="Courier New" panose="02070309020205020404" pitchFamily="49" charset="0"/>
              </a:rPr>
              <a:t>RNTESLISYMTPRHKGTRVLNL</a:t>
            </a:r>
            <a:r>
              <a:rPr lang="es-ES" sz="1700" b="1" u="sng" dirty="0">
                <a:solidFill>
                  <a:srgbClr val="FF0000"/>
                </a:solidFill>
                <a:latin typeface="Courier New" panose="02070309020205020404" pitchFamily="49" charset="0"/>
                <a:cs typeface="Courier New" panose="02070309020205020404" pitchFamily="49" charset="0"/>
              </a:rPr>
              <a:t>INGENIERIAGENETICA</a:t>
            </a:r>
            <a:r>
              <a:rPr lang="es-ES" sz="1700" b="1" dirty="0">
                <a:latin typeface="Courier New" panose="02070309020205020404" pitchFamily="49" charset="0"/>
                <a:cs typeface="Courier New" panose="02070309020205020404" pitchFamily="49" charset="0"/>
              </a:rPr>
              <a:t>*R*SKRFA**AQLIQSSAVS</a:t>
            </a:r>
          </a:p>
          <a:p>
            <a:r>
              <a:rPr lang="es-ES" sz="1700" b="1" dirty="0">
                <a:latin typeface="Courier New" panose="02070309020205020404" pitchFamily="49" charset="0"/>
                <a:cs typeface="Courier New" panose="02070309020205020404" pitchFamily="49" charset="0"/>
              </a:rPr>
              <a:t>SA*LVRSPK*LRGVHPRIITSDASSLLLSPTLLVRRSIVKLRSVL*HPLCWCISWLG</a:t>
            </a:r>
          </a:p>
          <a:p>
            <a:r>
              <a:rPr lang="es-ES" sz="1700" b="1" dirty="0">
                <a:latin typeface="Courier New" panose="02070309020205020404" pitchFamily="49" charset="0"/>
                <a:cs typeface="Courier New" panose="02070309020205020404" pitchFamily="49" charset="0"/>
              </a:rPr>
              <a:t> </a:t>
            </a:r>
          </a:p>
          <a:p>
            <a:r>
              <a:rPr lang="es-ES" sz="1700" b="1" dirty="0">
                <a:latin typeface="Courier New" panose="02070309020205020404" pitchFamily="49" charset="0"/>
                <a:cs typeface="Courier New" panose="02070309020205020404" pitchFamily="49" charset="0"/>
              </a:rPr>
              <a:t>&gt;</a:t>
            </a:r>
            <a:r>
              <a:rPr lang="es-ES" sz="1700" b="1" dirty="0" err="1">
                <a:latin typeface="Courier New" panose="02070309020205020404" pitchFamily="49" charset="0"/>
                <a:cs typeface="Courier New" panose="02070309020205020404" pitchFamily="49" charset="0"/>
              </a:rPr>
              <a:t>rf</a:t>
            </a:r>
            <a:r>
              <a:rPr lang="es-ES" sz="1700" b="1" dirty="0">
                <a:latin typeface="Courier New" panose="02070309020205020404" pitchFamily="49" charset="0"/>
                <a:cs typeface="Courier New" panose="02070309020205020404" pitchFamily="49" charset="0"/>
              </a:rPr>
              <a:t> 2 Problemas19y20.txt sin líder ni </a:t>
            </a:r>
            <a:r>
              <a:rPr lang="es-ES" sz="1700" b="1" dirty="0" err="1">
                <a:latin typeface="Courier New" panose="02070309020205020404" pitchFamily="49" charset="0"/>
                <a:cs typeface="Courier New" panose="02070309020205020404" pitchFamily="49" charset="0"/>
              </a:rPr>
              <a:t>intrones</a:t>
            </a:r>
            <a:endParaRPr lang="es-ES" sz="1700" b="1" dirty="0">
              <a:latin typeface="Courier New" panose="02070309020205020404" pitchFamily="49" charset="0"/>
              <a:cs typeface="Courier New" panose="02070309020205020404" pitchFamily="49" charset="0"/>
            </a:endParaRPr>
          </a:p>
          <a:p>
            <a:r>
              <a:rPr lang="es-ES" sz="1700" b="1" dirty="0">
                <a:latin typeface="Courier New" panose="02070309020205020404" pitchFamily="49" charset="0"/>
                <a:cs typeface="Courier New" panose="02070309020205020404" pitchFamily="49" charset="0"/>
              </a:rPr>
              <a:t>WLLLLGDANGVN*VHHYF*RPLTFRLKRPL*FVHYKKLCVLGQCIDSSGTTIFYNSR*GQ</a:t>
            </a:r>
          </a:p>
          <a:p>
            <a:r>
              <a:rPr lang="es-ES" sz="1700" b="1" dirty="0">
                <a:latin typeface="Courier New" panose="02070309020205020404" pitchFamily="49" charset="0"/>
                <a:cs typeface="Courier New" panose="02070309020205020404" pitchFamily="49" charset="0"/>
              </a:rPr>
              <a:t>EPAGGLLARMTTMD*YF*QNLSNPRSGSTLKK*THSLECVSVQMARDKFASGRQRGELRP</a:t>
            </a:r>
          </a:p>
          <a:p>
            <a:r>
              <a:rPr lang="es-ES" sz="1700" b="1" dirty="0">
                <a:latin typeface="Courier New" panose="02070309020205020404" pitchFamily="49" charset="0"/>
                <a:cs typeface="Courier New" panose="02070309020205020404" pitchFamily="49" charset="0"/>
              </a:rPr>
              <a:t>AMGRGRAVLSLC*ILTPSLGVYRAFPLYVIM*ALLVGPTDSNSGSVPIAAILVVANSEQA</a:t>
            </a:r>
          </a:p>
          <a:p>
            <a:r>
              <a:rPr lang="es-ES" sz="1700" b="1" dirty="0">
                <a:latin typeface="Courier New" panose="02070309020205020404" pitchFamily="49" charset="0"/>
                <a:cs typeface="Courier New" panose="02070309020205020404" pitchFamily="49" charset="0"/>
              </a:rPr>
              <a:t>PFRERQY*PSLQT*EADRPKGFTLCLGVSLNSVSTALKRGSV*NAYPPPHAYPAVDIPNS</a:t>
            </a:r>
          </a:p>
          <a:p>
            <a:r>
              <a:rPr lang="es-ES" sz="1700" b="1" dirty="0">
                <a:latin typeface="Courier New" panose="02070309020205020404" pitchFamily="49" charset="0"/>
                <a:cs typeface="Courier New" panose="02070309020205020404" pitchFamily="49" charset="0"/>
              </a:rPr>
              <a:t>F*GTADLTDMLTSCTCTLL*MSVSSETGTFQLNP**RSTGRGSRIDGLF**S*CSNFDLV</a:t>
            </a:r>
          </a:p>
          <a:p>
            <a:r>
              <a:rPr lang="es-ES" sz="1700" b="1" dirty="0">
                <a:latin typeface="Courier New" panose="02070309020205020404" pitchFamily="49" charset="0"/>
                <a:cs typeface="Courier New" panose="02070309020205020404" pitchFamily="49" charset="0"/>
              </a:rPr>
              <a:t>WPHRKISVRLIIHYGRRPQDFVSPIILTKRVVS*HVRGVVATPMGLRSVLTNTQLIRWIC</a:t>
            </a:r>
          </a:p>
          <a:p>
            <a:r>
              <a:rPr lang="es-ES" sz="1700" b="1" dirty="0">
                <a:latin typeface="Courier New" panose="02070309020205020404" pitchFamily="49" charset="0"/>
                <a:cs typeface="Courier New" panose="02070309020205020404" pitchFamily="49" charset="0"/>
              </a:rPr>
              <a:t>ATQRVS*AI*PPGTRAREF*T*LTAKTLNALRAKTKPFARKGNQNGSPDRRSLFKVPQLA</a:t>
            </a:r>
          </a:p>
          <a:p>
            <a:r>
              <a:rPr lang="es-ES" sz="1700" b="1" dirty="0" smtClean="0">
                <a:latin typeface="Courier New" panose="02070309020205020404" pitchFamily="49" charset="0"/>
                <a:cs typeface="Courier New" panose="02070309020205020404" pitchFamily="49" charset="0"/>
              </a:rPr>
              <a:t>VLN*YGRRSN*EGYIPA*SHQMHHHYFYLQRC*SDGAL*NYGQCCSTRYVGVSLGSG</a:t>
            </a:r>
            <a:endParaRPr lang="es-ES" sz="17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81169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4763"/>
            <a:ext cx="9144000" cy="1143000"/>
          </a:xfrm>
          <a:prstGeom prst="rect">
            <a:avLst/>
          </a:prstGeom>
          <a:noFill/>
          <a:ln w="9525">
            <a:noFill/>
            <a:miter lim="800000"/>
            <a:headEnd/>
            <a:tailEnd/>
          </a:ln>
        </p:spPr>
        <p:txBody>
          <a:bodyPr lIns="92075" tIns="46038" rIns="92075" bIns="46038" anchor="ctr"/>
          <a:lstStyle/>
          <a:p>
            <a:pPr algn="ctr">
              <a:lnSpc>
                <a:spcPts val="4000"/>
              </a:lnSpc>
            </a:pPr>
            <a:r>
              <a:rPr lang="es-ES_tradnl" sz="4000" smtClean="0">
                <a:solidFill>
                  <a:srgbClr val="0000CC"/>
                </a:solidFill>
              </a:rPr>
              <a:t>La doble </a:t>
            </a:r>
            <a:r>
              <a:rPr lang="es-ES_tradnl" sz="4000">
                <a:solidFill>
                  <a:srgbClr val="0000CC"/>
                </a:solidFill>
              </a:rPr>
              <a:t>hélice</a:t>
            </a:r>
          </a:p>
        </p:txBody>
      </p:sp>
      <p:sp>
        <p:nvSpPr>
          <p:cNvPr id="121861" name="Rectangle 5"/>
          <p:cNvSpPr>
            <a:spLocks noChangeArrowheads="1"/>
          </p:cNvSpPr>
          <p:nvPr/>
        </p:nvSpPr>
        <p:spPr bwMode="auto">
          <a:xfrm>
            <a:off x="235821" y="1406312"/>
            <a:ext cx="3986930" cy="3678872"/>
          </a:xfrm>
          <a:prstGeom prst="rect">
            <a:avLst/>
          </a:prstGeom>
          <a:noFill/>
          <a:ln w="9525">
            <a:noFill/>
            <a:miter lim="800000"/>
            <a:headEnd/>
            <a:tailEnd/>
          </a:ln>
        </p:spPr>
        <p:txBody>
          <a:bodyPr lIns="92075" tIns="46038" rIns="92075" bIns="46038"/>
          <a:lstStyle/>
          <a:p>
            <a:pPr marL="358775" indent="-358775" defTabSz="762000" eaLnBrk="0" hangingPunct="0">
              <a:spcBef>
                <a:spcPct val="20000"/>
              </a:spcBef>
              <a:buClr>
                <a:srgbClr val="FF0000"/>
              </a:buClr>
              <a:buSzPct val="100000"/>
              <a:buFont typeface="Wingdings" pitchFamily="2" charset="2"/>
              <a:buChar char="4"/>
              <a:defRPr/>
            </a:pPr>
            <a:r>
              <a:rPr lang="es-ES_tradnl" sz="2600" dirty="0">
                <a:solidFill>
                  <a:srgbClr val="000000"/>
                </a:solidFill>
                <a:cs typeface="Calibri" pitchFamily="34" charset="0"/>
              </a:rPr>
              <a:t>un modelo de estructura secundaria para el ADN en el que dos cadenas </a:t>
            </a:r>
            <a:r>
              <a:rPr lang="es-ES_tradnl" sz="2600" dirty="0" err="1">
                <a:solidFill>
                  <a:srgbClr val="000000"/>
                </a:solidFill>
                <a:cs typeface="Calibri" pitchFamily="34" charset="0"/>
              </a:rPr>
              <a:t>polinucleotídicas</a:t>
            </a:r>
            <a:r>
              <a:rPr lang="es-ES_tradnl" sz="2600" dirty="0">
                <a:solidFill>
                  <a:srgbClr val="000000"/>
                </a:solidFill>
                <a:cs typeface="Calibri" pitchFamily="34" charset="0"/>
              </a:rPr>
              <a:t> </a:t>
            </a:r>
            <a:r>
              <a:rPr lang="es-ES_tradnl" sz="2600" dirty="0" smtClean="0">
                <a:solidFill>
                  <a:srgbClr val="000000"/>
                </a:solidFill>
                <a:cs typeface="Calibri" pitchFamily="34" charset="0"/>
              </a:rPr>
              <a:t>se</a:t>
            </a:r>
            <a:br>
              <a:rPr lang="es-ES_tradnl" sz="2600" dirty="0" smtClean="0">
                <a:solidFill>
                  <a:srgbClr val="000000"/>
                </a:solidFill>
                <a:cs typeface="Calibri" pitchFamily="34" charset="0"/>
              </a:rPr>
            </a:br>
            <a:r>
              <a:rPr lang="es-ES_tradnl" sz="2600" dirty="0" smtClean="0">
                <a:solidFill>
                  <a:srgbClr val="000000"/>
                </a:solidFill>
                <a:cs typeface="Calibri" pitchFamily="34" charset="0"/>
              </a:rPr>
              <a:t>entrelazan </a:t>
            </a:r>
            <a:r>
              <a:rPr lang="es-ES_tradnl" sz="2600" dirty="0">
                <a:solidFill>
                  <a:srgbClr val="000000"/>
                </a:solidFill>
                <a:cs typeface="Calibri" pitchFamily="34" charset="0"/>
              </a:rPr>
              <a:t>en una </a:t>
            </a:r>
            <a:r>
              <a:rPr lang="es-ES_tradnl" sz="2600" dirty="0" smtClean="0">
                <a:solidFill>
                  <a:srgbClr val="000000"/>
                </a:solidFill>
                <a:cs typeface="Calibri" pitchFamily="34" charset="0"/>
              </a:rPr>
              <a:t>doble</a:t>
            </a:r>
            <a:br>
              <a:rPr lang="es-ES_tradnl" sz="2600" dirty="0" smtClean="0">
                <a:solidFill>
                  <a:srgbClr val="000000"/>
                </a:solidFill>
                <a:cs typeface="Calibri" pitchFamily="34" charset="0"/>
              </a:rPr>
            </a:br>
            <a:r>
              <a:rPr lang="es-ES_tradnl" sz="2600" dirty="0" smtClean="0">
                <a:solidFill>
                  <a:srgbClr val="000000"/>
                </a:solidFill>
                <a:cs typeface="Calibri" pitchFamily="34" charset="0"/>
              </a:rPr>
              <a:t>hélice </a:t>
            </a:r>
            <a:r>
              <a:rPr lang="es-ES_tradnl" sz="2600" dirty="0">
                <a:solidFill>
                  <a:srgbClr val="000000"/>
                </a:solidFill>
                <a:cs typeface="Calibri" pitchFamily="34" charset="0"/>
              </a:rPr>
              <a:t>estabilizada </a:t>
            </a:r>
            <a:r>
              <a:rPr lang="es-ES_tradnl" sz="2600" dirty="0" smtClean="0">
                <a:solidFill>
                  <a:srgbClr val="000000"/>
                </a:solidFill>
                <a:cs typeface="Calibri" pitchFamily="34" charset="0"/>
              </a:rPr>
              <a:t>por</a:t>
            </a:r>
            <a:br>
              <a:rPr lang="es-ES_tradnl" sz="2600" dirty="0" smtClean="0">
                <a:solidFill>
                  <a:srgbClr val="000000"/>
                </a:solidFill>
                <a:cs typeface="Calibri" pitchFamily="34" charset="0"/>
              </a:rPr>
            </a:br>
            <a:r>
              <a:rPr lang="es-ES_tradnl" sz="2600" dirty="0" smtClean="0">
                <a:solidFill>
                  <a:srgbClr val="000000"/>
                </a:solidFill>
                <a:cs typeface="Calibri" pitchFamily="34" charset="0"/>
              </a:rPr>
              <a:t>puentes </a:t>
            </a:r>
            <a:r>
              <a:rPr lang="es-ES_tradnl" sz="2600" dirty="0">
                <a:solidFill>
                  <a:srgbClr val="000000"/>
                </a:solidFill>
                <a:cs typeface="Calibri" pitchFamily="34" charset="0"/>
              </a:rPr>
              <a:t>de </a:t>
            </a:r>
            <a:r>
              <a:rPr lang="es-ES_tradnl" sz="2600" dirty="0" smtClean="0">
                <a:solidFill>
                  <a:srgbClr val="000000"/>
                </a:solidFill>
                <a:cs typeface="Calibri" pitchFamily="34" charset="0"/>
              </a:rPr>
              <a:t>hidrógeno, que se establecen entre </a:t>
            </a:r>
            <a:r>
              <a:rPr lang="es-ES_tradnl" sz="2600" dirty="0">
                <a:solidFill>
                  <a:srgbClr val="000000"/>
                </a:solidFill>
                <a:cs typeface="Calibri" pitchFamily="34" charset="0"/>
              </a:rPr>
              <a:t>pares de bases enfrentadas de forma específica (A=T, G</a:t>
            </a:r>
            <a:r>
              <a:rPr lang="en-US" sz="2600" dirty="0">
                <a:solidFill>
                  <a:srgbClr val="000000"/>
                </a:solidFill>
                <a:cs typeface="Calibri" pitchFamily="34" charset="0"/>
                <a:sym typeface="Symbol"/>
              </a:rPr>
              <a:t></a:t>
            </a:r>
            <a:r>
              <a:rPr lang="es-ES_tradnl" sz="2600" dirty="0">
                <a:solidFill>
                  <a:srgbClr val="000000"/>
                </a:solidFill>
                <a:cs typeface="Calibri" pitchFamily="34" charset="0"/>
              </a:rPr>
              <a:t>C).</a:t>
            </a:r>
            <a:endParaRPr lang="es-ES_tradnl" sz="2600" dirty="0">
              <a:solidFill>
                <a:srgbClr val="FFFFFF"/>
              </a:solidFill>
              <a:cs typeface="Calibri" pitchFamily="34" charset="0"/>
            </a:endParaRPr>
          </a:p>
          <a:p>
            <a:pPr defTabSz="762000" eaLnBrk="0" hangingPunct="0">
              <a:spcBef>
                <a:spcPct val="20000"/>
              </a:spcBef>
              <a:buClr>
                <a:srgbClr val="FF33CC"/>
              </a:buClr>
              <a:buSzPct val="75000"/>
              <a:defRPr/>
            </a:pPr>
            <a:endParaRPr lang="es-ES_tradnl" sz="2800" dirty="0">
              <a:solidFill>
                <a:srgbClr val="FFFFFF"/>
              </a:solidFill>
            </a:endParaRPr>
          </a:p>
          <a:p>
            <a:pPr defTabSz="762000" eaLnBrk="0" hangingPunct="0">
              <a:spcBef>
                <a:spcPct val="20000"/>
              </a:spcBef>
              <a:buClr>
                <a:srgbClr val="FF33CC"/>
              </a:buClr>
              <a:buSzPct val="75000"/>
              <a:buFont typeface="Monotype Sorts" pitchFamily="2" charset="2"/>
              <a:buNone/>
              <a:defRPr/>
            </a:pPr>
            <a:endParaRPr lang="es-ES_tradnl" sz="2800" dirty="0">
              <a:solidFill>
                <a:srgbClr val="FFFFFF"/>
              </a:solidFill>
            </a:endParaRPr>
          </a:p>
          <a:p>
            <a:pPr marL="179388" lvl="1" defTabSz="762000" eaLnBrk="0" hangingPunct="0">
              <a:spcBef>
                <a:spcPct val="20000"/>
              </a:spcBef>
              <a:buClr>
                <a:srgbClr val="FF33CC"/>
              </a:buClr>
              <a:buSzPct val="75000"/>
              <a:buFont typeface="Monotype Sorts" pitchFamily="2" charset="2"/>
              <a:buNone/>
              <a:defRPr/>
            </a:pPr>
            <a:endParaRPr lang="es-ES_tradnl" sz="2800" dirty="0">
              <a:solidFill>
                <a:srgbClr val="FFFFFF"/>
              </a:solidFill>
            </a:endParaRPr>
          </a:p>
        </p:txBody>
      </p:sp>
      <p:pic>
        <p:nvPicPr>
          <p:cNvPr id="51205" name="Picture 2"/>
          <p:cNvPicPr>
            <a:picLocks noChangeAspect="1" noChangeArrowheads="1"/>
          </p:cNvPicPr>
          <p:nvPr/>
        </p:nvPicPr>
        <p:blipFill>
          <a:blip r:embed="rId3" cstate="print"/>
          <a:srcRect l="16936" t="23166" r="32574" b="11119"/>
          <a:stretch>
            <a:fillRect/>
          </a:stretch>
        </p:blipFill>
        <p:spPr bwMode="auto">
          <a:xfrm>
            <a:off x="4324350" y="1311275"/>
            <a:ext cx="4819650" cy="3921125"/>
          </a:xfrm>
          <a:prstGeom prst="rect">
            <a:avLst/>
          </a:prstGeom>
          <a:noFill/>
          <a:ln w="9525">
            <a:noFill/>
            <a:miter lim="800000"/>
            <a:headEnd/>
            <a:tailEnd/>
          </a:ln>
        </p:spPr>
      </p:pic>
      <p:pic>
        <p:nvPicPr>
          <p:cNvPr id="377859" name="Picture 3"/>
          <p:cNvPicPr>
            <a:picLocks noChangeAspect="1" noChangeArrowheads="1"/>
          </p:cNvPicPr>
          <p:nvPr/>
        </p:nvPicPr>
        <p:blipFill>
          <a:blip r:embed="rId4" cstate="print"/>
          <a:srcRect l="13422" t="37952" r="28735" b="26453"/>
          <a:stretch>
            <a:fillRect/>
          </a:stretch>
        </p:blipFill>
        <p:spPr bwMode="auto">
          <a:xfrm>
            <a:off x="4572000" y="5106442"/>
            <a:ext cx="4673600" cy="1797050"/>
          </a:xfrm>
          <a:prstGeom prst="rect">
            <a:avLst/>
          </a:prstGeom>
          <a:noFill/>
          <a:ln w="9525">
            <a:noFill/>
            <a:miter lim="800000"/>
            <a:headEnd/>
            <a:tailEnd/>
          </a:ln>
        </p:spPr>
      </p:pic>
      <p:sp>
        <p:nvSpPr>
          <p:cNvPr id="7" name="2 Marcador de número de diapositiva"/>
          <p:cNvSpPr>
            <a:spLocks noGrp="1"/>
          </p:cNvSpPr>
          <p:nvPr>
            <p:ph type="sldNum" sz="quarter" idx="12"/>
          </p:nvPr>
        </p:nvSpPr>
        <p:spPr>
          <a:xfrm>
            <a:off x="7021002" y="6597352"/>
            <a:ext cx="2121168" cy="260648"/>
          </a:xfrm>
        </p:spPr>
        <p:txBody>
          <a:bodyPr/>
          <a:lstStyle/>
          <a:p>
            <a:pPr>
              <a:defRPr/>
            </a:pPr>
            <a:r>
              <a:rPr lang="es-ES" dirty="0"/>
              <a:t>D</a:t>
            </a:r>
            <a:r>
              <a:rPr lang="es-ES" dirty="0" smtClean="0">
                <a:solidFill>
                  <a:srgbClr val="000000"/>
                </a:solidFill>
              </a:rPr>
              <a:t>iapositiva 18 del Tema 1</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160</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3900" dirty="0" smtClean="0">
                <a:solidFill>
                  <a:srgbClr val="0000CC"/>
                </a:solidFill>
              </a:rPr>
              <a:t>Traducción de “</a:t>
            </a:r>
            <a:r>
              <a:rPr lang="es-ES" sz="3900" dirty="0" smtClean="0">
                <a:solidFill>
                  <a:srgbClr val="0000CC"/>
                </a:solidFill>
              </a:rPr>
              <a:t>Problemas19y20.txt”</a:t>
            </a:r>
          </a:p>
          <a:p>
            <a:pPr algn="ctr">
              <a:lnSpc>
                <a:spcPts val="3800"/>
              </a:lnSpc>
            </a:pPr>
            <a:r>
              <a:rPr lang="es-ES" sz="3900" smtClean="0">
                <a:solidFill>
                  <a:srgbClr val="0000CC"/>
                </a:solidFill>
              </a:rPr>
              <a:t>sin </a:t>
            </a:r>
            <a:r>
              <a:rPr lang="es-ES" sz="3900" dirty="0" smtClean="0">
                <a:solidFill>
                  <a:srgbClr val="0000CC"/>
                </a:solidFill>
              </a:rPr>
              <a:t>líder ni </a:t>
            </a:r>
            <a:r>
              <a:rPr lang="es-ES" sz="3900" dirty="0" err="1" smtClean="0">
                <a:solidFill>
                  <a:srgbClr val="0000CC"/>
                </a:solidFill>
              </a:rPr>
              <a:t>intrones</a:t>
            </a:r>
            <a:endParaRPr lang="es-ES" sz="3900" dirty="0">
              <a:solidFill>
                <a:srgbClr val="0000CC"/>
              </a:solidFill>
            </a:endParaRPr>
          </a:p>
        </p:txBody>
      </p:sp>
      <p:sp>
        <p:nvSpPr>
          <p:cNvPr id="22" name="Rectángulo 21"/>
          <p:cNvSpPr/>
          <p:nvPr/>
        </p:nvSpPr>
        <p:spPr>
          <a:xfrm>
            <a:off x="55417" y="1290698"/>
            <a:ext cx="9033164" cy="2970044"/>
          </a:xfrm>
          <a:prstGeom prst="rect">
            <a:avLst/>
          </a:prstGeom>
        </p:spPr>
        <p:txBody>
          <a:bodyPr wrap="square">
            <a:spAutoFit/>
          </a:bodyPr>
          <a:lstStyle/>
          <a:p>
            <a:r>
              <a:rPr lang="es-ES" sz="1700" b="1" dirty="0" err="1">
                <a:latin typeface="Courier New" panose="02070309020205020404" pitchFamily="49" charset="0"/>
                <a:cs typeface="Courier New" panose="02070309020205020404" pitchFamily="49" charset="0"/>
              </a:rPr>
              <a:t>Translate</a:t>
            </a:r>
            <a:r>
              <a:rPr lang="es-ES" sz="1700" b="1" dirty="0">
                <a:latin typeface="Courier New" panose="02070309020205020404" pitchFamily="49" charset="0"/>
                <a:cs typeface="Courier New" panose="02070309020205020404" pitchFamily="49" charset="0"/>
              </a:rPr>
              <a:t> </a:t>
            </a:r>
            <a:r>
              <a:rPr lang="es-ES" sz="1700" b="1" dirty="0" err="1">
                <a:latin typeface="Courier New" panose="02070309020205020404" pitchFamily="49" charset="0"/>
                <a:cs typeface="Courier New" panose="02070309020205020404" pitchFamily="49" charset="0"/>
              </a:rPr>
              <a:t>results</a:t>
            </a:r>
            <a:endParaRPr lang="es-ES" sz="1700" b="1" dirty="0">
              <a:latin typeface="Courier New" panose="02070309020205020404" pitchFamily="49" charset="0"/>
              <a:cs typeface="Courier New" panose="02070309020205020404" pitchFamily="49" charset="0"/>
            </a:endParaRPr>
          </a:p>
          <a:p>
            <a:r>
              <a:rPr lang="es-ES" sz="1700" b="1" dirty="0">
                <a:latin typeface="Courier New" panose="02070309020205020404" pitchFamily="49" charset="0"/>
                <a:cs typeface="Courier New" panose="02070309020205020404" pitchFamily="49" charset="0"/>
              </a:rPr>
              <a:t> </a:t>
            </a:r>
          </a:p>
          <a:p>
            <a:r>
              <a:rPr lang="es-ES" sz="1700" b="1" dirty="0">
                <a:latin typeface="Courier New" panose="02070309020205020404" pitchFamily="49" charset="0"/>
                <a:cs typeface="Courier New" panose="02070309020205020404" pitchFamily="49" charset="0"/>
              </a:rPr>
              <a:t>&gt;</a:t>
            </a:r>
            <a:r>
              <a:rPr lang="es-ES" sz="1700" b="1" dirty="0" err="1">
                <a:latin typeface="Courier New" panose="02070309020205020404" pitchFamily="49" charset="0"/>
                <a:cs typeface="Courier New" panose="02070309020205020404" pitchFamily="49" charset="0"/>
              </a:rPr>
              <a:t>rf</a:t>
            </a:r>
            <a:r>
              <a:rPr lang="es-ES" sz="1700" b="1" dirty="0">
                <a:latin typeface="Courier New" panose="02070309020205020404" pitchFamily="49" charset="0"/>
                <a:cs typeface="Courier New" panose="02070309020205020404" pitchFamily="49" charset="0"/>
              </a:rPr>
              <a:t> 3 Problemas19y20.txt sin líder ni </a:t>
            </a:r>
            <a:r>
              <a:rPr lang="es-ES" sz="1700" b="1" dirty="0" err="1">
                <a:latin typeface="Courier New" panose="02070309020205020404" pitchFamily="49" charset="0"/>
                <a:cs typeface="Courier New" panose="02070309020205020404" pitchFamily="49" charset="0"/>
              </a:rPr>
              <a:t>intrones</a:t>
            </a:r>
            <a:endParaRPr lang="es-ES" sz="1700" b="1" dirty="0">
              <a:latin typeface="Courier New" panose="02070309020205020404" pitchFamily="49" charset="0"/>
              <a:cs typeface="Courier New" panose="02070309020205020404" pitchFamily="49" charset="0"/>
            </a:endParaRPr>
          </a:p>
          <a:p>
            <a:r>
              <a:rPr lang="es-ES" sz="1700" b="1" dirty="0">
                <a:latin typeface="Courier New" panose="02070309020205020404" pitchFamily="49" charset="0"/>
                <a:cs typeface="Courier New" panose="02070309020205020404" pitchFamily="49" charset="0"/>
              </a:rPr>
              <a:t>GCCY*EMPTE*TKSTIISKDPLHFA*SVHCSSFITKNSVYWVSA*TLRARLYSTTHVRVR</a:t>
            </a:r>
          </a:p>
          <a:p>
            <a:r>
              <a:rPr lang="es-ES" sz="1700" b="1" dirty="0">
                <a:latin typeface="Courier New" panose="02070309020205020404" pitchFamily="49" charset="0"/>
                <a:cs typeface="Courier New" panose="02070309020205020404" pitchFamily="49" charset="0"/>
              </a:rPr>
              <a:t>SLRVACSHG*QQWISISDRTYQIREVDPP*KSEPTRWSVSPCKWRGTNSLQAVNAGSCAQ</a:t>
            </a:r>
          </a:p>
          <a:p>
            <a:r>
              <a:rPr lang="es-ES" sz="1700" b="1" dirty="0">
                <a:latin typeface="Courier New" panose="02070309020205020404" pitchFamily="49" charset="0"/>
                <a:cs typeface="Courier New" panose="02070309020205020404" pitchFamily="49" charset="0"/>
              </a:rPr>
              <a:t>RWGEEEQS*AFVKY*PPPLAYTGRFPYM*SCKLC*WALRIRTQDQCR*QRFL*SPIQNRH</a:t>
            </a:r>
          </a:p>
          <a:p>
            <a:r>
              <a:rPr lang="es-ES" sz="1700" b="1" dirty="0">
                <a:latin typeface="Courier New" panose="02070309020205020404" pitchFamily="49" charset="0"/>
                <a:cs typeface="Courier New" panose="02070309020205020404" pitchFamily="49" charset="0"/>
              </a:rPr>
              <a:t>PFENVNTSQVCKRRKRTDRRDLLFVSVYH*IQYPRL*KGGVSETHIPHHTPIRPWISPTV</a:t>
            </a:r>
          </a:p>
          <a:p>
            <a:r>
              <a:rPr lang="es-ES" sz="1700" b="1" dirty="0">
                <a:latin typeface="Courier New" panose="02070309020205020404" pitchFamily="49" charset="0"/>
                <a:cs typeface="Courier New" panose="02070309020205020404" pitchFamily="49" charset="0"/>
              </a:rPr>
              <a:t>FEAQPI*RTCLPAVHVPFFE*ASRRRLGPFN*THSEEVRGGGRG*MGYSSNRNAQISI*F</a:t>
            </a:r>
          </a:p>
          <a:p>
            <a:r>
              <a:rPr lang="es-ES" sz="1700" b="1" dirty="0">
                <a:latin typeface="Courier New" panose="02070309020205020404" pitchFamily="49" charset="0"/>
                <a:cs typeface="Courier New" panose="02070309020205020404" pitchFamily="49" charset="0"/>
              </a:rPr>
              <a:t>GHIGRFRFA*LSTTADDHRTLYLR*Y*PNGSYLSTSEVS*QLRWVYDPCSRTHNLSVGFA</a:t>
            </a:r>
          </a:p>
          <a:p>
            <a:r>
              <a:rPr lang="es-ES" sz="1700" b="1" dirty="0">
                <a:latin typeface="Courier New" panose="02070309020205020404" pitchFamily="49" charset="0"/>
                <a:cs typeface="Courier New" panose="02070309020205020404" pitchFamily="49" charset="0"/>
              </a:rPr>
              <a:t>QHRESHKLYDPPAQGHASSKLN*RRKH*THCGRKRNHLRVKVIKTVRLIGAAYSKFRS*Q</a:t>
            </a:r>
          </a:p>
          <a:p>
            <a:r>
              <a:rPr lang="es-ES" sz="1700" b="1" dirty="0">
                <a:latin typeface="Courier New" panose="02070309020205020404" pitchFamily="49" charset="0"/>
                <a:cs typeface="Courier New" panose="02070309020205020404" pitchFamily="49" charset="0"/>
              </a:rPr>
              <a:t>CLISTVAEVIERGTSPHNHIRCIITTSISNVASPTEHCKITVSVVAPVMLVYLLAR</a:t>
            </a:r>
          </a:p>
        </p:txBody>
      </p:sp>
    </p:spTree>
    <p:extLst>
      <p:ext uri="{BB962C8B-B14F-4D97-AF65-F5344CB8AC3E}">
        <p14:creationId xmlns:p14="http://schemas.microsoft.com/office/powerpoint/2010/main" val="278281415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19</a:t>
            </a:r>
          </a:p>
        </p:txBody>
      </p:sp>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161</a:t>
            </a:fld>
            <a:endParaRPr lang="es-ES">
              <a:solidFill>
                <a:srgbClr val="000000"/>
              </a:solidFill>
            </a:endParaRPr>
          </a:p>
        </p:txBody>
      </p:sp>
      <p:pic>
        <p:nvPicPr>
          <p:cNvPr id="3" name="Imagen 2"/>
          <p:cNvPicPr>
            <a:picLocks noChangeAspect="1"/>
          </p:cNvPicPr>
          <p:nvPr/>
        </p:nvPicPr>
        <p:blipFill rotWithShape="1">
          <a:blip r:embed="rId3"/>
          <a:srcRect l="12303" t="33772" r="8750" b="30789"/>
          <a:stretch/>
        </p:blipFill>
        <p:spPr>
          <a:xfrm>
            <a:off x="3176" y="2888347"/>
            <a:ext cx="9136062" cy="2306856"/>
          </a:xfrm>
          <a:prstGeom prst="rect">
            <a:avLst/>
          </a:prstGeom>
        </p:spPr>
      </p:pic>
    </p:spTree>
    <p:extLst>
      <p:ext uri="{BB962C8B-B14F-4D97-AF65-F5344CB8AC3E}">
        <p14:creationId xmlns:p14="http://schemas.microsoft.com/office/powerpoint/2010/main" val="873957039"/>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231D36B3-79F1-4CB2-B935-66A3D1FB45F1}" type="slidenum">
              <a:rPr lang="es-ES" smtClean="0">
                <a:solidFill>
                  <a:srgbClr val="000000"/>
                </a:solidFill>
              </a:rPr>
              <a:pPr>
                <a:defRPr/>
              </a:pPr>
              <a:t>162</a:t>
            </a:fld>
            <a:endParaRPr lang="es-ES">
              <a:solidFill>
                <a:srgbClr val="000000"/>
              </a:solidFill>
            </a:endParaRPr>
          </a:p>
        </p:txBody>
      </p:sp>
      <p:sp>
        <p:nvSpPr>
          <p:cNvPr id="20" name="Rectangle 11"/>
          <p:cNvSpPr>
            <a:spLocks noChangeArrowheads="1"/>
          </p:cNvSpPr>
          <p:nvPr/>
        </p:nvSpPr>
        <p:spPr bwMode="auto">
          <a:xfrm>
            <a:off x="-1" y="0"/>
            <a:ext cx="9144001" cy="1143000"/>
          </a:xfrm>
          <a:prstGeom prst="rect">
            <a:avLst/>
          </a:prstGeom>
          <a:noFill/>
          <a:ln w="9525">
            <a:noFill/>
            <a:miter lim="800000"/>
            <a:headEnd/>
            <a:tailEnd/>
          </a:ln>
        </p:spPr>
        <p:txBody>
          <a:bodyPr anchor="ctr"/>
          <a:lstStyle/>
          <a:p>
            <a:pPr algn="ctr">
              <a:lnSpc>
                <a:spcPts val="3800"/>
              </a:lnSpc>
            </a:pPr>
            <a:r>
              <a:rPr lang="es-ES_tradnl" sz="4000" dirty="0" smtClean="0">
                <a:solidFill>
                  <a:srgbClr val="0000CC"/>
                </a:solidFill>
              </a:rPr>
              <a:t>Enunciado del problema 20</a:t>
            </a:r>
            <a:endParaRPr lang="es-ES" sz="4000" dirty="0">
              <a:solidFill>
                <a:srgbClr val="0000CC"/>
              </a:solidFill>
            </a:endParaRPr>
          </a:p>
        </p:txBody>
      </p:sp>
      <p:sp>
        <p:nvSpPr>
          <p:cNvPr id="22" name="Rectángulo 21"/>
          <p:cNvSpPr/>
          <p:nvPr/>
        </p:nvSpPr>
        <p:spPr>
          <a:xfrm>
            <a:off x="287337" y="1520825"/>
            <a:ext cx="8569325" cy="2862322"/>
          </a:xfrm>
          <a:prstGeom prst="rect">
            <a:avLst/>
          </a:prstGeom>
        </p:spPr>
        <p:txBody>
          <a:bodyPr wrap="square">
            <a:spAutoFit/>
          </a:bodyPr>
          <a:lstStyle/>
          <a:p>
            <a:pPr algn="just"/>
            <a:r>
              <a:rPr lang="es-ES" b="1" dirty="0"/>
              <a:t>20.-</a:t>
            </a:r>
            <a:r>
              <a:rPr lang="es-ES" dirty="0"/>
              <a:t> Diseña oligonucleótidos sintéticos en base a los nucleótidos 1-20 (Oli1), 2-21 (Oli2), 3-22 (Oli3), 1982-2001 (Oli4), 1983-2002 (Oli5) y 1984-2003 (Oli6) de la secuencia del gen de “Problemas19y20.txt” para su amplificación mediante PCR. Escribe en 20A a 20F las secuencias de estos oligonucleótidos (Oli1 a Oli6, respectivamente), en el formato 5'-NUCLEÓTIDOS-3'. Analiza estos oligonucleótidos con los programas de la SMS que correspondan; copia y pega en 20A a 20F la parte de los resultados del análisis de cada uno de ellos que sugiera en su caso que deben ser descartados para su uso como cebadores. Elige la mejor pareja de cebadores e indica sus nombres y las razones de su elección en 20G. Indica en 20H las denominaciones de los programas de la SMS que has empleado para resolver este problema.</a:t>
            </a:r>
          </a:p>
        </p:txBody>
      </p:sp>
    </p:spTree>
    <p:extLst>
      <p:ext uri="{BB962C8B-B14F-4D97-AF65-F5344CB8AC3E}">
        <p14:creationId xmlns:p14="http://schemas.microsoft.com/office/powerpoint/2010/main" val="34539647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700" b="1" dirty="0">
                <a:latin typeface="Courier New" panose="02070309020205020404" pitchFamily="49" charset="0"/>
                <a:cs typeface="Courier New" panose="02070309020205020404" pitchFamily="49" charset="0"/>
              </a:rPr>
              <a:t>------------------------------------------------------------</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General properties: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Primer name: Oli1</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Primer sequence: </a:t>
            </a:r>
            <a:r>
              <a:rPr lang="en-US" sz="1700" b="1" dirty="0" err="1">
                <a:latin typeface="Courier New" panose="02070309020205020404" pitchFamily="49" charset="0"/>
                <a:cs typeface="Courier New" panose="02070309020205020404" pitchFamily="49" charset="0"/>
              </a:rPr>
              <a:t>agttttctcttggacccagt</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Sequence length: 20</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Base counts: G=4; A=3; T=8; C=5; Other=0;</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GC content (%): 45.00</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Molecular weight (Daltons): 6074.01</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a:t>
            </a:r>
            <a:r>
              <a:rPr lang="en-US" sz="1700" b="1" dirty="0" err="1">
                <a:latin typeface="Courier New" panose="02070309020205020404" pitchFamily="49" charset="0"/>
                <a:cs typeface="Courier New" panose="02070309020205020404" pitchFamily="49" charset="0"/>
              </a:rPr>
              <a:t>nmol</a:t>
            </a:r>
            <a:r>
              <a:rPr lang="en-US" sz="1700" b="1" dirty="0">
                <a:latin typeface="Courier New" panose="02070309020205020404" pitchFamily="49" charset="0"/>
                <a:cs typeface="Courier New" panose="02070309020205020404" pitchFamily="49" charset="0"/>
              </a:rPr>
              <a:t>/A260: 5.47</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micrograms/A260: 33.25</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Basic Tm (degrees C): 50</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Salt adjusted Tm (degrees C): 45</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Nearest neighbor Tm (degrees C): 61.72</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PCR suitability tests (Pass / Warning):</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Single base runs: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Dinucleotide base runs: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Length: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Percent GC: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Tm (Nearest neighbor): Warning: Tm is greater than 58; </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GC clamp: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Self-annealing: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              Hairpin formation: Pass</a:t>
            </a:r>
            <a:endParaRPr lang="es-ES" sz="1700" b="1" dirty="0">
              <a:latin typeface="Courier New" panose="02070309020205020404" pitchFamily="49" charset="0"/>
              <a:cs typeface="Courier New" panose="02070309020205020404" pitchFamily="49" charset="0"/>
            </a:endParaRPr>
          </a:p>
          <a:p>
            <a:r>
              <a:rPr lang="en-US" sz="1700" b="1" dirty="0">
                <a:latin typeface="Courier New" panose="02070309020205020404" pitchFamily="49" charset="0"/>
                <a:cs typeface="Courier New" panose="02070309020205020404" pitchFamily="49" charset="0"/>
              </a:rPr>
              <a:t>------------------------------------------------------------</a:t>
            </a:r>
            <a:endParaRPr lang="es-ES" sz="1700" b="1" dirty="0">
              <a:latin typeface="Courier New" panose="02070309020205020404" pitchFamily="49" charset="0"/>
              <a:cs typeface="Courier New" panose="02070309020205020404" pitchFamily="49" charset="0"/>
            </a:endParaRPr>
          </a:p>
          <a:p>
            <a:endParaRPr lang="es-ES" b="1" dirty="0">
              <a:latin typeface="Courier New" panose="02070309020205020404" pitchFamily="49" charset="0"/>
              <a:cs typeface="Courier New" panose="02070309020205020404" pitchFamily="49" charset="0"/>
            </a:endParaRPr>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163</a:t>
            </a:fld>
            <a:endParaRPr lang="es-ES"/>
          </a:p>
        </p:txBody>
      </p:sp>
    </p:spTree>
    <p:extLst>
      <p:ext uri="{BB962C8B-B14F-4D97-AF65-F5344CB8AC3E}">
        <p14:creationId xmlns:p14="http://schemas.microsoft.com/office/powerpoint/2010/main" val="247577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a:t>
            </a:r>
            <a:r>
              <a:rPr lang="es-ES_tradnl" dirty="0" smtClean="0"/>
              <a:t>20</a:t>
            </a:r>
            <a:endParaRPr lang="es-ES_tradnl" sz="4000" dirty="0" smtClean="0">
              <a:solidFill>
                <a:srgbClr val="0000CC"/>
              </a:solidFill>
              <a:latin typeface="Calibri" pitchFamily="34" charset="0"/>
            </a:endParaRPr>
          </a:p>
        </p:txBody>
      </p:sp>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164</a:t>
            </a:fld>
            <a:endParaRPr lang="es-ES">
              <a:solidFill>
                <a:srgbClr val="000000"/>
              </a:solidFill>
            </a:endParaRPr>
          </a:p>
        </p:txBody>
      </p:sp>
      <p:pic>
        <p:nvPicPr>
          <p:cNvPr id="2" name="Imagen 1"/>
          <p:cNvPicPr>
            <a:picLocks noChangeAspect="1"/>
          </p:cNvPicPr>
          <p:nvPr/>
        </p:nvPicPr>
        <p:blipFill rotWithShape="1">
          <a:blip r:embed="rId3"/>
          <a:srcRect l="19474" t="11667" r="17171" b="14649"/>
          <a:stretch/>
        </p:blipFill>
        <p:spPr>
          <a:xfrm>
            <a:off x="403343" y="1287001"/>
            <a:ext cx="8337313" cy="5454316"/>
          </a:xfrm>
          <a:prstGeom prst="rect">
            <a:avLst/>
          </a:prstGeom>
        </p:spPr>
      </p:pic>
    </p:spTree>
    <p:extLst>
      <p:ext uri="{BB962C8B-B14F-4D97-AF65-F5344CB8AC3E}">
        <p14:creationId xmlns:p14="http://schemas.microsoft.com/office/powerpoint/2010/main" val="172845475"/>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lnSpc>
                <a:spcPts val="4000"/>
              </a:lnSpc>
              <a:defRPr/>
            </a:pPr>
            <a:r>
              <a:rPr lang="es-ES_tradnl" sz="4000" dirty="0">
                <a:solidFill>
                  <a:srgbClr val="0000CC"/>
                </a:solidFill>
                <a:cs typeface="+mn-cs"/>
              </a:rPr>
              <a:t>2.10.2.- </a:t>
            </a:r>
            <a:r>
              <a:rPr lang="es-ES_tradnl" sz="4000" dirty="0" smtClean="0">
                <a:solidFill>
                  <a:srgbClr val="0000CC"/>
                </a:solidFill>
                <a:cs typeface="+mn-cs"/>
              </a:rPr>
              <a:t>Criterios para el diseño de cebadores para la PCR</a:t>
            </a:r>
            <a:endParaRPr lang="es-ES_tradnl" sz="4000" dirty="0">
              <a:solidFill>
                <a:srgbClr val="0000CC"/>
              </a:solidFill>
              <a:cs typeface="+mn-cs"/>
            </a:endParaRPr>
          </a:p>
        </p:txBody>
      </p:sp>
      <p:sp>
        <p:nvSpPr>
          <p:cNvPr id="22532" name="Rectangle 5"/>
          <p:cNvSpPr>
            <a:spLocks noChangeArrowheads="1"/>
          </p:cNvSpPr>
          <p:nvPr/>
        </p:nvSpPr>
        <p:spPr bwMode="auto">
          <a:xfrm>
            <a:off x="252028" y="1412874"/>
            <a:ext cx="889197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63525" indent="-263525" defTabSz="762000" eaLnBrk="0" hangingPunct="0">
              <a:spcBef>
                <a:spcPts val="0"/>
              </a:spcBef>
              <a:buClr>
                <a:srgbClr val="FF0000"/>
              </a:buClr>
              <a:buFont typeface="Wingdings" pitchFamily="2" charset="2"/>
              <a:buChar char="§"/>
            </a:pPr>
            <a:r>
              <a:rPr lang="es-ES_tradnl" sz="2600" dirty="0">
                <a:solidFill>
                  <a:srgbClr val="000000"/>
                </a:solidFill>
                <a:cs typeface="+mn-cs"/>
              </a:rPr>
              <a:t>De secuencia complementaria a los extremos del segmento que se desea </a:t>
            </a:r>
            <a:r>
              <a:rPr lang="es-ES_tradnl" sz="2600" dirty="0" smtClean="0">
                <a:solidFill>
                  <a:srgbClr val="000000"/>
                </a:solidFill>
                <a:cs typeface="+mn-cs"/>
              </a:rPr>
              <a:t>amplificar (</a:t>
            </a:r>
            <a:r>
              <a:rPr lang="es-ES_tradnl" sz="2600" dirty="0" err="1" smtClean="0">
                <a:solidFill>
                  <a:srgbClr val="0000CC"/>
                </a:solidFill>
                <a:cs typeface="+mn-cs"/>
              </a:rPr>
              <a:t>amplicón</a:t>
            </a:r>
            <a:r>
              <a:rPr lang="es-ES_tradnl" sz="2600" dirty="0" smtClean="0">
                <a:solidFill>
                  <a:srgbClr val="000000"/>
                </a:solidFill>
                <a:cs typeface="+mn-cs"/>
              </a:rPr>
              <a:t>)</a:t>
            </a:r>
            <a:endParaRPr lang="es-ES_tradnl" sz="2600" dirty="0">
              <a:solidFill>
                <a:srgbClr val="000000"/>
              </a:solidFill>
              <a:cs typeface="+mn-cs"/>
            </a:endParaRPr>
          </a:p>
          <a:p>
            <a:pPr marL="263525" indent="-263525" defTabSz="762000" eaLnBrk="0" hangingPunct="0">
              <a:spcBef>
                <a:spcPts val="0"/>
              </a:spcBef>
              <a:buClr>
                <a:srgbClr val="FF0000"/>
              </a:buClr>
              <a:buFont typeface="Wingdings" pitchFamily="2" charset="2"/>
              <a:buChar char="§"/>
            </a:pPr>
            <a:r>
              <a:rPr lang="es-ES_tradnl" sz="2600" dirty="0" smtClean="0">
                <a:solidFill>
                  <a:srgbClr val="000000"/>
                </a:solidFill>
                <a:cs typeface="+mn-cs"/>
              </a:rPr>
              <a:t>De entre </a:t>
            </a:r>
            <a:r>
              <a:rPr lang="es-ES_tradnl" sz="2600" dirty="0">
                <a:solidFill>
                  <a:srgbClr val="000000"/>
                </a:solidFill>
                <a:cs typeface="+mn-cs"/>
              </a:rPr>
              <a:t>18 y 30 </a:t>
            </a:r>
            <a:r>
              <a:rPr lang="es-ES_tradnl" sz="2600" dirty="0" err="1">
                <a:solidFill>
                  <a:srgbClr val="000000"/>
                </a:solidFill>
                <a:cs typeface="+mn-cs"/>
              </a:rPr>
              <a:t>nt</a:t>
            </a:r>
            <a:r>
              <a:rPr lang="es-ES_tradnl" sz="2600" dirty="0">
                <a:solidFill>
                  <a:srgbClr val="000000"/>
                </a:solidFill>
                <a:cs typeface="+mn-cs"/>
              </a:rPr>
              <a:t> de </a:t>
            </a:r>
            <a:r>
              <a:rPr lang="es-ES_tradnl" sz="2600" dirty="0" smtClean="0">
                <a:solidFill>
                  <a:srgbClr val="000000"/>
                </a:solidFill>
                <a:cs typeface="+mn-cs"/>
              </a:rPr>
              <a:t>longitud</a:t>
            </a:r>
          </a:p>
          <a:p>
            <a:pPr marL="263525" indent="-263525">
              <a:spcBef>
                <a:spcPts val="0"/>
              </a:spcBef>
              <a:buClr>
                <a:srgbClr val="FF0000"/>
              </a:buClr>
              <a:buFont typeface="Wingdings" pitchFamily="2" charset="2"/>
              <a:buChar char="§"/>
            </a:pPr>
            <a:r>
              <a:rPr lang="es-ES" sz="2600" dirty="0">
                <a:solidFill>
                  <a:srgbClr val="000000"/>
                </a:solidFill>
                <a:cs typeface="+mn-cs"/>
              </a:rPr>
              <a:t>El tamaño del genoma </a:t>
            </a:r>
            <a:r>
              <a:rPr lang="es-ES" sz="2600" dirty="0" smtClean="0">
                <a:solidFill>
                  <a:srgbClr val="000000"/>
                </a:solidFill>
                <a:cs typeface="+mn-cs"/>
              </a:rPr>
              <a:t>humano es </a:t>
            </a:r>
            <a:r>
              <a:rPr lang="es-ES" sz="2600" dirty="0">
                <a:solidFill>
                  <a:srgbClr val="000000"/>
                </a:solidFill>
                <a:cs typeface="+mn-cs"/>
              </a:rPr>
              <a:t>3.300 </a:t>
            </a:r>
            <a:r>
              <a:rPr lang="es-ES" sz="2600" dirty="0" smtClean="0">
                <a:solidFill>
                  <a:srgbClr val="000000"/>
                </a:solidFill>
                <a:cs typeface="+mn-cs"/>
              </a:rPr>
              <a:t>Mb. </a:t>
            </a:r>
            <a:r>
              <a:rPr lang="es-ES_tradnl" sz="2600" dirty="0" smtClean="0">
                <a:solidFill>
                  <a:srgbClr val="000000"/>
                </a:solidFill>
                <a:cs typeface="+mn-cs"/>
              </a:rPr>
              <a:t>Una </a:t>
            </a:r>
            <a:r>
              <a:rPr lang="es-ES_tradnl" sz="2600" dirty="0">
                <a:solidFill>
                  <a:srgbClr val="000000"/>
                </a:solidFill>
                <a:cs typeface="+mn-cs"/>
              </a:rPr>
              <a:t>secuencia de 8 </a:t>
            </a:r>
            <a:r>
              <a:rPr lang="es-ES_tradnl" sz="2600" dirty="0" err="1">
                <a:solidFill>
                  <a:srgbClr val="000000"/>
                </a:solidFill>
                <a:cs typeface="+mn-cs"/>
              </a:rPr>
              <a:t>nt</a:t>
            </a:r>
            <a:r>
              <a:rPr lang="es-ES_tradnl" sz="2600" dirty="0">
                <a:solidFill>
                  <a:srgbClr val="000000"/>
                </a:solidFill>
                <a:cs typeface="+mn-cs"/>
              </a:rPr>
              <a:t> </a:t>
            </a:r>
            <a:r>
              <a:rPr lang="es-ES_tradnl" sz="2600" dirty="0" smtClean="0">
                <a:solidFill>
                  <a:srgbClr val="000000"/>
                </a:solidFill>
                <a:cs typeface="+mn-cs"/>
              </a:rPr>
              <a:t>debería aparecer </a:t>
            </a:r>
            <a:r>
              <a:rPr lang="es-ES_tradnl" sz="2600" dirty="0">
                <a:solidFill>
                  <a:srgbClr val="000000"/>
                </a:solidFill>
                <a:cs typeface="+mn-cs"/>
              </a:rPr>
              <a:t>una vez cada 65.536 </a:t>
            </a:r>
            <a:r>
              <a:rPr lang="es-ES_tradnl" sz="2600" dirty="0" err="1">
                <a:solidFill>
                  <a:srgbClr val="000000"/>
                </a:solidFill>
                <a:cs typeface="+mn-cs"/>
              </a:rPr>
              <a:t>pb</a:t>
            </a:r>
            <a:r>
              <a:rPr lang="es-ES_tradnl" sz="2600" dirty="0">
                <a:solidFill>
                  <a:srgbClr val="000000"/>
                </a:solidFill>
                <a:cs typeface="+mn-cs"/>
              </a:rPr>
              <a:t> (VR</a:t>
            </a:r>
            <a:r>
              <a:rPr lang="es-ES_tradnl" sz="2600" baseline="-25000" dirty="0">
                <a:solidFill>
                  <a:srgbClr val="000000"/>
                </a:solidFill>
                <a:cs typeface="+mn-cs"/>
              </a:rPr>
              <a:t>4,8</a:t>
            </a:r>
            <a:r>
              <a:rPr lang="es-ES_tradnl" sz="2600" dirty="0">
                <a:solidFill>
                  <a:srgbClr val="000000"/>
                </a:solidFill>
                <a:cs typeface="+mn-cs"/>
              </a:rPr>
              <a:t> = 4</a:t>
            </a:r>
            <a:r>
              <a:rPr lang="es-ES_tradnl" sz="2600" baseline="30000" dirty="0">
                <a:solidFill>
                  <a:srgbClr val="000000"/>
                </a:solidFill>
                <a:cs typeface="+mn-cs"/>
              </a:rPr>
              <a:t>8</a:t>
            </a:r>
            <a:r>
              <a:rPr lang="es-ES_tradnl" sz="2600" dirty="0">
                <a:solidFill>
                  <a:srgbClr val="000000"/>
                </a:solidFill>
                <a:cs typeface="+mn-cs"/>
              </a:rPr>
              <a:t>). La encontraríamos </a:t>
            </a:r>
            <a:r>
              <a:rPr lang="es-ES_tradnl" sz="2600" dirty="0" smtClean="0">
                <a:solidFill>
                  <a:srgbClr val="000000"/>
                </a:solidFill>
                <a:cs typeface="+mn-cs"/>
              </a:rPr>
              <a:t>unas 3,3·10</a:t>
            </a:r>
            <a:r>
              <a:rPr lang="es-ES_tradnl" sz="2600" baseline="30000" dirty="0" smtClean="0">
                <a:solidFill>
                  <a:srgbClr val="000000"/>
                </a:solidFill>
                <a:cs typeface="+mn-cs"/>
              </a:rPr>
              <a:t>9</a:t>
            </a:r>
            <a:r>
              <a:rPr lang="es-ES_tradnl" sz="2600" dirty="0" smtClean="0">
                <a:solidFill>
                  <a:srgbClr val="000000"/>
                </a:solidFill>
                <a:cs typeface="+mn-cs"/>
              </a:rPr>
              <a:t>/65.536  </a:t>
            </a:r>
            <a:r>
              <a:rPr lang="es-ES_tradnl" sz="2600" dirty="0">
                <a:solidFill>
                  <a:srgbClr val="000000"/>
                </a:solidFill>
                <a:cs typeface="+mn-cs"/>
              </a:rPr>
              <a:t>= 50.354 </a:t>
            </a:r>
            <a:r>
              <a:rPr lang="es-ES_tradnl" sz="2600" dirty="0" smtClean="0">
                <a:solidFill>
                  <a:srgbClr val="000000"/>
                </a:solidFill>
                <a:cs typeface="+mn-cs"/>
              </a:rPr>
              <a:t>veces.</a:t>
            </a:r>
          </a:p>
          <a:p>
            <a:pPr marL="263525" indent="-263525">
              <a:spcBef>
                <a:spcPts val="0"/>
              </a:spcBef>
              <a:buClr>
                <a:srgbClr val="FF0000"/>
              </a:buClr>
              <a:buFont typeface="Wingdings" pitchFamily="2" charset="2"/>
              <a:buChar char="§"/>
            </a:pPr>
            <a:r>
              <a:rPr lang="es-ES_tradnl" sz="2600" dirty="0" smtClean="0">
                <a:solidFill>
                  <a:srgbClr val="000000"/>
                </a:solidFill>
                <a:cs typeface="+mn-cs"/>
              </a:rPr>
              <a:t>Esperaríamos encontrar 3,3·10</a:t>
            </a:r>
            <a:r>
              <a:rPr lang="es-ES_tradnl" sz="2600" baseline="30000" dirty="0" smtClean="0">
                <a:solidFill>
                  <a:srgbClr val="000000"/>
                </a:solidFill>
                <a:cs typeface="+mn-cs"/>
              </a:rPr>
              <a:t>9</a:t>
            </a:r>
            <a:r>
              <a:rPr lang="es-ES_tradnl" sz="2600" dirty="0" smtClean="0">
                <a:solidFill>
                  <a:srgbClr val="000000"/>
                </a:solidFill>
                <a:cs typeface="+mn-cs"/>
              </a:rPr>
              <a:t>/4</a:t>
            </a:r>
            <a:r>
              <a:rPr lang="es-ES_tradnl" sz="2600" baseline="30000" dirty="0" smtClean="0">
                <a:solidFill>
                  <a:srgbClr val="000000"/>
                </a:solidFill>
                <a:cs typeface="+mn-cs"/>
              </a:rPr>
              <a:t>17</a:t>
            </a:r>
            <a:r>
              <a:rPr lang="es-ES_tradnl" sz="2600" dirty="0" smtClean="0">
                <a:solidFill>
                  <a:srgbClr val="000000"/>
                </a:solidFill>
                <a:cs typeface="+mn-cs"/>
              </a:rPr>
              <a:t> = 0,19 </a:t>
            </a:r>
            <a:r>
              <a:rPr lang="es-ES_tradnl" sz="2600" dirty="0">
                <a:solidFill>
                  <a:srgbClr val="000000"/>
                </a:solidFill>
                <a:cs typeface="+mn-cs"/>
              </a:rPr>
              <a:t>veces una secuencia de 17 </a:t>
            </a:r>
            <a:r>
              <a:rPr lang="es-ES_tradnl" sz="2600" dirty="0" err="1" smtClean="0">
                <a:solidFill>
                  <a:srgbClr val="000000"/>
                </a:solidFill>
                <a:cs typeface="+mn-cs"/>
              </a:rPr>
              <a:t>nt</a:t>
            </a:r>
            <a:r>
              <a:rPr lang="es-ES_tradnl" sz="2600" dirty="0" smtClean="0">
                <a:solidFill>
                  <a:srgbClr val="000000"/>
                </a:solidFill>
                <a:cs typeface="+mn-cs"/>
              </a:rPr>
              <a:t>.</a:t>
            </a:r>
            <a:endParaRPr lang="es-ES_tradnl" sz="2600" dirty="0">
              <a:solidFill>
                <a:srgbClr val="000000"/>
              </a:solidFill>
              <a:cs typeface="+mn-cs"/>
            </a:endParaRPr>
          </a:p>
          <a:p>
            <a:pPr marL="263525" indent="-263525" defTabSz="762000" eaLnBrk="0" hangingPunct="0">
              <a:spcBef>
                <a:spcPct val="20000"/>
              </a:spcBef>
              <a:buClr>
                <a:srgbClr val="FF0000"/>
              </a:buClr>
              <a:buFont typeface="Wingdings" pitchFamily="2" charset="2"/>
              <a:buChar char="§"/>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a:buClr>
                <a:srgbClr val="FF0000"/>
              </a:buClr>
              <a:buFont typeface="Wingdings" pitchFamily="2" charset="2"/>
              <a:buChar char="Ø"/>
            </a:pPr>
            <a:endParaRPr lang="es-ES_tradnl" sz="2400" dirty="0">
              <a:solidFill>
                <a:srgbClr val="000000"/>
              </a:solidFill>
              <a:cs typeface="+mn-cs"/>
            </a:endParaRPr>
          </a:p>
          <a:p>
            <a:pPr marL="261938" indent="-261938" defTabSz="762000"/>
            <a:endParaRPr lang="es-ES"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33CC"/>
              </a:buClr>
              <a:buSzPct val="75000"/>
              <a:buFont typeface="Monotype Sorts"/>
              <a:buChar char="u"/>
            </a:pPr>
            <a:endParaRPr lang="es-ES_tradnl" sz="2800" dirty="0">
              <a:solidFill>
                <a:srgbClr val="FFFFFF"/>
              </a:solidFill>
              <a:cs typeface="+mn-cs"/>
            </a:endParaRPr>
          </a:p>
        </p:txBody>
      </p:sp>
      <p:grpSp>
        <p:nvGrpSpPr>
          <p:cNvPr id="22534" name="Group 23"/>
          <p:cNvGrpSpPr>
            <a:grpSpLocks/>
          </p:cNvGrpSpPr>
          <p:nvPr/>
        </p:nvGrpSpPr>
        <p:grpSpPr bwMode="auto">
          <a:xfrm>
            <a:off x="4860032" y="4831715"/>
            <a:ext cx="3894137" cy="1738313"/>
            <a:chOff x="3088" y="3106"/>
            <a:chExt cx="2453" cy="1095"/>
          </a:xfrm>
        </p:grpSpPr>
        <p:pic>
          <p:nvPicPr>
            <p:cNvPr id="22538" name="Picture 12" descr="Explorar0002"/>
            <p:cNvPicPr>
              <a:picLocks noChangeAspect="1" noChangeArrowheads="1"/>
            </p:cNvPicPr>
            <p:nvPr/>
          </p:nvPicPr>
          <p:blipFill>
            <a:blip r:embed="rId3">
              <a:extLst>
                <a:ext uri="{28A0092B-C50C-407E-A947-70E740481C1C}">
                  <a14:useLocalDpi xmlns:a14="http://schemas.microsoft.com/office/drawing/2010/main" val="0"/>
                </a:ext>
              </a:extLst>
            </a:blip>
            <a:srcRect l="6700" t="56732" r="56293" b="36627"/>
            <a:stretch>
              <a:fillRect/>
            </a:stretch>
          </p:blipFill>
          <p:spPr bwMode="auto">
            <a:xfrm>
              <a:off x="3166" y="3106"/>
              <a:ext cx="22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1" descr="Explorar0002"/>
            <p:cNvPicPr>
              <a:picLocks noChangeAspect="1" noChangeArrowheads="1"/>
            </p:cNvPicPr>
            <p:nvPr/>
          </p:nvPicPr>
          <p:blipFill>
            <a:blip r:embed="rId3">
              <a:extLst>
                <a:ext uri="{28A0092B-C50C-407E-A947-70E740481C1C}">
                  <a14:useLocalDpi xmlns:a14="http://schemas.microsoft.com/office/drawing/2010/main" val="0"/>
                </a:ext>
              </a:extLst>
            </a:blip>
            <a:srcRect l="10985" t="74573" r="43121" b="5687"/>
            <a:stretch>
              <a:fillRect/>
            </a:stretch>
          </p:blipFill>
          <p:spPr bwMode="auto">
            <a:xfrm>
              <a:off x="3088" y="3443"/>
              <a:ext cx="2453"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5" name="Group 24"/>
          <p:cNvGrpSpPr>
            <a:grpSpLocks/>
          </p:cNvGrpSpPr>
          <p:nvPr/>
        </p:nvGrpSpPr>
        <p:grpSpPr bwMode="auto">
          <a:xfrm>
            <a:off x="473868" y="4676720"/>
            <a:ext cx="3660775" cy="2163763"/>
            <a:chOff x="3233" y="1691"/>
            <a:chExt cx="2306" cy="1363"/>
          </a:xfrm>
        </p:grpSpPr>
        <p:pic>
          <p:nvPicPr>
            <p:cNvPr id="22536" name="Picture 20" descr="Explorar0002"/>
            <p:cNvPicPr>
              <a:picLocks noChangeAspect="1" noChangeArrowheads="1"/>
            </p:cNvPicPr>
            <p:nvPr/>
          </p:nvPicPr>
          <p:blipFill>
            <a:blip r:embed="rId3">
              <a:extLst>
                <a:ext uri="{28A0092B-C50C-407E-A947-70E740481C1C}">
                  <a14:useLocalDpi xmlns:a14="http://schemas.microsoft.com/office/drawing/2010/main" val="0"/>
                </a:ext>
              </a:extLst>
            </a:blip>
            <a:srcRect l="6334" t="3792" r="57962" b="90169"/>
            <a:stretch>
              <a:fillRect/>
            </a:stretch>
          </p:blipFill>
          <p:spPr bwMode="auto">
            <a:xfrm>
              <a:off x="3233" y="1691"/>
              <a:ext cx="211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2" descr="Explorar0002"/>
            <p:cNvPicPr>
              <a:picLocks noChangeAspect="1" noChangeArrowheads="1"/>
            </p:cNvPicPr>
            <p:nvPr/>
          </p:nvPicPr>
          <p:blipFill>
            <a:blip r:embed="rId3">
              <a:extLst>
                <a:ext uri="{28A0092B-C50C-407E-A947-70E740481C1C}">
                  <a14:useLocalDpi xmlns:a14="http://schemas.microsoft.com/office/drawing/2010/main" val="0"/>
                </a:ext>
              </a:extLst>
            </a:blip>
            <a:srcRect l="10466" t="10861" r="43121" b="59003"/>
            <a:stretch>
              <a:fillRect/>
            </a:stretch>
          </p:blipFill>
          <p:spPr bwMode="auto">
            <a:xfrm>
              <a:off x="3281" y="2001"/>
              <a:ext cx="2258"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Marcador de número de diapositiva"/>
          <p:cNvSpPr>
            <a:spLocks noGrp="1"/>
          </p:cNvSpPr>
          <p:nvPr>
            <p:ph type="sldNum" sz="quarter" idx="12"/>
          </p:nvPr>
        </p:nvSpPr>
        <p:spPr>
          <a:xfrm>
            <a:off x="6332220" y="6561348"/>
            <a:ext cx="2811780" cy="476250"/>
          </a:xfrm>
        </p:spPr>
        <p:txBody>
          <a:bodyPr/>
          <a:lstStyle/>
          <a:p>
            <a:pPr>
              <a:defRPr/>
            </a:pPr>
            <a:r>
              <a:rPr lang="es-ES" dirty="0"/>
              <a:t>D</a:t>
            </a:r>
            <a:r>
              <a:rPr lang="es-ES" dirty="0" smtClean="0">
                <a:solidFill>
                  <a:srgbClr val="000000"/>
                </a:solidFill>
              </a:rPr>
              <a:t>iapositivas 92-95 del Tema 2</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6.1.2.2.- Secuenciación semiautomatizada</a:t>
            </a:r>
            <a:b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b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mediante detección fluorescente</a:t>
            </a:r>
            <a:endPar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sp>
        <p:nvSpPr>
          <p:cNvPr id="25604" name="Rectangle 4"/>
          <p:cNvSpPr>
            <a:spLocks noChangeArrowheads="1"/>
          </p:cNvSpPr>
          <p:nvPr/>
        </p:nvSpPr>
        <p:spPr bwMode="auto">
          <a:xfrm>
            <a:off x="246571" y="1412776"/>
            <a:ext cx="8897937"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l" defTabSz="762000" rtl="0" eaLnBrk="0" fontAlgn="base" latinLnBrk="0" hangingPunct="0">
              <a:lnSpc>
                <a:spcPct val="100000"/>
              </a:lnSpc>
              <a:spcBef>
                <a:spcPct val="2000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En la versión clásica del método de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mn-cs"/>
              </a:rPr>
              <a:t>Sanger</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se realizan por separado cuatro reacciones de síntesis de ADN, cuyos ingredientes comunes son una polimerasa de ADN (usualmente, la ADN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mn-cs"/>
              </a:rPr>
              <a:t>pol</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I de </a:t>
            </a:r>
            <a:r>
              <a:rPr kumimoji="0" lang="es-ES_tradnl" sz="2400" b="0" i="1" u="none" strike="noStrike" kern="1200" cap="none" spc="0" normalizeH="0" baseline="0" noProof="0" dirty="0" err="1" smtClean="0">
                <a:ln>
                  <a:noFill/>
                </a:ln>
                <a:solidFill>
                  <a:srgbClr val="000000"/>
                </a:solidFill>
                <a:effectLst/>
                <a:uLnTx/>
                <a:uFillTx/>
                <a:latin typeface="Calibri" pitchFamily="34" charset="0"/>
                <a:ea typeface="+mn-ea"/>
                <a:cs typeface="+mn-cs"/>
              </a:rPr>
              <a:t>Escherichia</a:t>
            </a:r>
            <a:r>
              <a:rPr kumimoji="0" lang="es-ES_tradnl" sz="2400" b="0" i="1" u="none" strike="noStrike" kern="1200" cap="none" spc="0" normalizeH="0" baseline="0" noProof="0" dirty="0" smtClean="0">
                <a:ln>
                  <a:noFill/>
                </a:ln>
                <a:solidFill>
                  <a:srgbClr val="000000"/>
                </a:solidFill>
                <a:effectLst/>
                <a:uLnTx/>
                <a:uFillTx/>
                <a:latin typeface="Calibri" pitchFamily="34" charset="0"/>
                <a:ea typeface="+mn-ea"/>
                <a:cs typeface="+mn-cs"/>
              </a:rPr>
              <a:t> </a:t>
            </a:r>
            <a:r>
              <a:rPr kumimoji="0" lang="es-ES_tradnl" sz="2400" b="0" i="1" u="none" strike="noStrike" kern="1200" cap="none" spc="0" normalizeH="0" baseline="0" noProof="0" dirty="0" err="1" smtClean="0">
                <a:ln>
                  <a:noFill/>
                </a:ln>
                <a:solidFill>
                  <a:srgbClr val="000000"/>
                </a:solidFill>
                <a:effectLst/>
                <a:uLnTx/>
                <a:uFillTx/>
                <a:latin typeface="Calibri" pitchFamily="34" charset="0"/>
                <a:ea typeface="+mn-ea"/>
                <a:cs typeface="+mn-cs"/>
              </a:rPr>
              <a:t>coli</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un oligonucleótido adecuado (</a:t>
            </a:r>
            <a:r>
              <a:rPr kumimoji="0" lang="es-ES_tradnl" sz="2400" b="0" i="0" u="none" strike="noStrike" kern="1200" cap="none" spc="0" normalizeH="0" baseline="0" noProof="0" dirty="0" smtClean="0">
                <a:ln>
                  <a:noFill/>
                </a:ln>
                <a:solidFill>
                  <a:srgbClr val="3333FF"/>
                </a:solidFill>
                <a:effectLst/>
                <a:uLnTx/>
                <a:uFillTx/>
                <a:latin typeface="Calibri" pitchFamily="34" charset="0"/>
                <a:ea typeface="+mn-ea"/>
                <a:cs typeface="+mn-cs"/>
              </a:rPr>
              <a:t>cebador de secuenciación</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y los cuatro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mn-cs"/>
              </a:rPr>
              <a:t>desoxinucleótidos</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uno de los cuales está marcado radiactivamente con </a:t>
            </a:r>
            <a:r>
              <a:rPr kumimoji="0" lang="es-ES_tradnl" sz="2400" b="0" i="0" u="none" strike="noStrike" kern="1200" cap="none" spc="0" normalizeH="0" baseline="30000" noProof="0" dirty="0" smtClean="0">
                <a:ln>
                  <a:noFill/>
                </a:ln>
                <a:solidFill>
                  <a:srgbClr val="000000"/>
                </a:solidFill>
                <a:effectLst/>
                <a:uLnTx/>
                <a:uFillTx/>
                <a:latin typeface="Calibri" pitchFamily="34" charset="0"/>
                <a:ea typeface="+mn-ea"/>
                <a:cs typeface="+mn-cs"/>
              </a:rPr>
              <a:t>35</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S. Cada una de las cuatro mezclas de reacción contiene un </a:t>
            </a:r>
            <a:r>
              <a:rPr kumimoji="0" lang="es-ES_tradnl" sz="2400" b="0" i="0" u="none" strike="noStrike" kern="1200" cap="none" spc="0" normalizeH="0" baseline="0" noProof="0" dirty="0" err="1" smtClean="0">
                <a:ln>
                  <a:noFill/>
                </a:ln>
                <a:solidFill>
                  <a:srgbClr val="000000"/>
                </a:solidFill>
                <a:effectLst/>
                <a:uLnTx/>
                <a:uFillTx/>
                <a:latin typeface="Calibri" pitchFamily="34" charset="0"/>
                <a:ea typeface="+mn-ea"/>
                <a:cs typeface="+mn-cs"/>
              </a:rPr>
              <a:t>didesoxinucleótido</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 terminador, que puede ser incorporado a una cadena de ADN naciente pero impide la ulterior extensión de ésta.</a:t>
            </a:r>
          </a:p>
          <a:p>
            <a:pPr marL="342900" marR="0" lvl="0" indent="-342900" algn="l" defTabSz="762000" rtl="0" eaLnBrk="0" fontAlgn="base" latinLnBrk="0" hangingPunct="0">
              <a:lnSpc>
                <a:spcPct val="100000"/>
              </a:lnSpc>
              <a:spcBef>
                <a:spcPct val="2000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El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procedimiento de secuenciación más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utilizado hasta ahora,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el de </a:t>
            </a:r>
            <a:r>
              <a:rPr kumimoji="0" lang="es-ES_tradnl" sz="2400" b="0" i="0" u="none" strike="noStrike" kern="1200" cap="none" spc="0" normalizeH="0" baseline="0" noProof="0" dirty="0">
                <a:ln>
                  <a:noFill/>
                </a:ln>
                <a:solidFill>
                  <a:srgbClr val="3333FF"/>
                </a:solidFill>
                <a:effectLst/>
                <a:uLnTx/>
                <a:uFillTx/>
                <a:latin typeface="Calibri" pitchFamily="34" charset="0"/>
                <a:ea typeface="+mn-ea"/>
                <a:cs typeface="+mn-cs"/>
              </a:rPr>
              <a:t>secuenciación semiautomatizada mediante detección fluorescente</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 se basa en el método de </a:t>
            </a:r>
            <a:r>
              <a:rPr kumimoji="0" lang="es-ES_tradnl" sz="2400" b="0" i="0" u="none" strike="noStrike" kern="1200" cap="none" spc="0" normalizeH="0" baseline="0" noProof="0" dirty="0" err="1">
                <a:ln>
                  <a:noFill/>
                </a:ln>
                <a:solidFill>
                  <a:srgbClr val="000000"/>
                </a:solidFill>
                <a:effectLst/>
                <a:uLnTx/>
                <a:uFillTx/>
                <a:latin typeface="Calibri" pitchFamily="34" charset="0"/>
                <a:ea typeface="+mn-ea"/>
                <a:cs typeface="+mn-cs"/>
              </a:rPr>
              <a:t>Sanger</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 aunque se requiere una sola mezcla de reacción por muestra, que es incubada en un </a:t>
            </a:r>
            <a:r>
              <a:rPr kumimoji="0" lang="es-ES_tradnl" sz="2400" b="0" i="0" u="none" strike="noStrike" kern="1200" cap="none" spc="0" normalizeH="0" baseline="0" noProof="0" dirty="0" err="1">
                <a:ln>
                  <a:noFill/>
                </a:ln>
                <a:solidFill>
                  <a:srgbClr val="000000"/>
                </a:solidFill>
                <a:effectLst/>
                <a:uLnTx/>
                <a:uFillTx/>
                <a:latin typeface="Calibri" pitchFamily="34" charset="0"/>
                <a:ea typeface="+mn-ea"/>
                <a:cs typeface="+mn-cs"/>
              </a:rPr>
              <a:t>termociclador</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a:t>
            </a:r>
          </a:p>
          <a:p>
            <a:pPr marL="342900" marR="0" lvl="0" indent="-342900" algn="l" defTabSz="762000" rtl="0" eaLnBrk="0" fontAlgn="base" latinLnBrk="0" hangingPunct="0">
              <a:lnSpc>
                <a:spcPct val="100000"/>
              </a:lnSpc>
              <a:spcBef>
                <a:spcPct val="20000"/>
              </a:spcBef>
              <a:spcAft>
                <a:spcPct val="0"/>
              </a:spcAft>
              <a:buClr>
                <a:srgbClr val="FF33CC"/>
              </a:buClr>
              <a:buSzPct val="75000"/>
              <a:buFont typeface="Monotype Sorts"/>
              <a:buNone/>
              <a:tabLst/>
              <a:defRPr/>
            </a:pPr>
            <a:endParaRPr kumimoji="0" lang="es-ES_tradnl"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1 Marcador de número de diapositiva"/>
          <p:cNvSpPr>
            <a:spLocks noGrp="1"/>
          </p:cNvSpPr>
          <p:nvPr>
            <p:ph type="sldNum" sz="quarter" idx="12"/>
          </p:nvPr>
        </p:nvSpPr>
        <p:spPr>
          <a:xfrm>
            <a:off x="6814268" y="6553200"/>
            <a:ext cx="2339257" cy="476250"/>
          </a:xfrm>
        </p:spPr>
        <p:txBody>
          <a:bodyPr/>
          <a:lstStyle/>
          <a:p>
            <a:pPr>
              <a:defRPr/>
            </a:pPr>
            <a:r>
              <a:rPr lang="es-ES" dirty="0"/>
              <a:t>D</a:t>
            </a:r>
            <a:r>
              <a:rPr lang="es-ES" dirty="0" smtClean="0">
                <a:solidFill>
                  <a:srgbClr val="000000"/>
                </a:solidFill>
              </a:rPr>
              <a:t>iapositivas 11-14 del Tema 6</a:t>
            </a:r>
            <a:endParaRPr lang="es-ES" dirty="0">
              <a:solidFill>
                <a:srgbClr val="000000"/>
              </a:solidFill>
            </a:endParaRPr>
          </a:p>
        </p:txBody>
      </p:sp>
    </p:spTree>
    <p:extLst>
      <p:ext uri="{BB962C8B-B14F-4D97-AF65-F5344CB8AC3E}">
        <p14:creationId xmlns:p14="http://schemas.microsoft.com/office/powerpoint/2010/main" val="3892996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ChangeArrowheads="1"/>
          </p:cNvSpPr>
          <p:nvPr/>
        </p:nvSpPr>
        <p:spPr bwMode="auto">
          <a:xfrm>
            <a:off x="0" y="-1"/>
            <a:ext cx="914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dirty="0" smtClean="0">
                <a:solidFill>
                  <a:srgbClr val="0000CC"/>
                </a:solidFill>
                <a:cs typeface="+mn-cs"/>
              </a:rPr>
              <a:t>6.5.- Análisis </a:t>
            </a:r>
            <a:r>
              <a:rPr lang="es-ES_tradnl" sz="4000" dirty="0" err="1">
                <a:solidFill>
                  <a:srgbClr val="0000CC"/>
                </a:solidFill>
                <a:cs typeface="+mn-cs"/>
              </a:rPr>
              <a:t>bioinformático</a:t>
            </a:r>
            <a:r>
              <a:rPr lang="es-ES_tradnl" sz="4000" dirty="0">
                <a:solidFill>
                  <a:srgbClr val="0000CC"/>
                </a:solidFill>
                <a:cs typeface="+mn-cs"/>
              </a:rPr>
              <a:t> de secuencias</a:t>
            </a:r>
          </a:p>
        </p:txBody>
      </p:sp>
      <p:sp>
        <p:nvSpPr>
          <p:cNvPr id="68612" name="Rectangle 5"/>
          <p:cNvSpPr>
            <a:spLocks noChangeArrowheads="1"/>
          </p:cNvSpPr>
          <p:nvPr/>
        </p:nvSpPr>
        <p:spPr bwMode="auto">
          <a:xfrm>
            <a:off x="254000" y="1406649"/>
            <a:ext cx="8926512" cy="55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69875" indent="-269875" defTabSz="762000" eaLnBrk="0" hangingPunct="0">
              <a:spcBef>
                <a:spcPct val="20000"/>
              </a:spcBef>
              <a:buClr>
                <a:srgbClr val="FF0000"/>
              </a:buClr>
              <a:buFont typeface="Wingdings" pitchFamily="2" charset="2"/>
              <a:buChar char="§"/>
              <a:defRPr/>
            </a:pPr>
            <a:r>
              <a:rPr lang="es-ES_tradnl" sz="2400" dirty="0">
                <a:solidFill>
                  <a:srgbClr val="000000"/>
                </a:solidFill>
                <a:cs typeface="+mn-cs"/>
              </a:rPr>
              <a:t>Los proyectos Genoma generan una gran cantidad de datos (secuencias de ADN)</a:t>
            </a:r>
          </a:p>
          <a:p>
            <a:pPr marL="342900" indent="-342900" defTabSz="762000" eaLnBrk="0" hangingPunct="0">
              <a:spcBef>
                <a:spcPct val="20000"/>
              </a:spcBef>
              <a:buClr>
                <a:srgbClr val="FF0000"/>
              </a:buClr>
              <a:buFont typeface="Wingdings" pitchFamily="2" charset="2"/>
              <a:buChar char="4"/>
              <a:defRPr/>
            </a:pPr>
            <a:r>
              <a:rPr lang="es-ES_tradnl" sz="2400" dirty="0">
                <a:solidFill>
                  <a:srgbClr val="000000"/>
                </a:solidFill>
                <a:cs typeface="+mn-cs"/>
              </a:rPr>
              <a:t>El análisis de secuencias </a:t>
            </a:r>
            <a:r>
              <a:rPr lang="es-ES_tradnl" sz="2400" dirty="0" err="1">
                <a:solidFill>
                  <a:srgbClr val="000000"/>
                </a:solidFill>
                <a:cs typeface="+mn-cs"/>
              </a:rPr>
              <a:t>nucleotídicas</a:t>
            </a:r>
            <a:r>
              <a:rPr lang="es-ES_tradnl" sz="2400" dirty="0">
                <a:solidFill>
                  <a:srgbClr val="000000"/>
                </a:solidFill>
                <a:cs typeface="+mn-cs"/>
              </a:rPr>
              <a:t> </a:t>
            </a:r>
            <a:r>
              <a:rPr lang="es-ES_tradnl" sz="2400" dirty="0" smtClean="0">
                <a:solidFill>
                  <a:srgbClr val="000000"/>
                </a:solidFill>
                <a:cs typeface="+mn-cs"/>
              </a:rPr>
              <a:t>por ordenador </a:t>
            </a:r>
            <a:r>
              <a:rPr lang="es-ES_tradnl" sz="2400" dirty="0">
                <a:solidFill>
                  <a:srgbClr val="000000"/>
                </a:solidFill>
                <a:cs typeface="+mn-cs"/>
              </a:rPr>
              <a:t>permite la determinación rápida de muchas de sus características estructurales, como la deducción de la secuencia proteica correspondiente y la constatación de la presencia de dianas de restricción y de pautas de lectura abiertas, así como de señales de iniciación de la traducción, </a:t>
            </a:r>
            <a:r>
              <a:rPr lang="es-ES_tradnl" sz="2400" dirty="0" smtClean="0">
                <a:solidFill>
                  <a:srgbClr val="000000"/>
                </a:solidFill>
                <a:cs typeface="+mn-cs"/>
              </a:rPr>
              <a:t>poliadenilación</a:t>
            </a:r>
            <a:r>
              <a:rPr lang="es-ES_tradnl" sz="2400" dirty="0">
                <a:solidFill>
                  <a:srgbClr val="000000"/>
                </a:solidFill>
                <a:cs typeface="+mn-cs"/>
              </a:rPr>
              <a:t>, etc. Las bases de datos de ácidos nucleicos (</a:t>
            </a:r>
            <a:r>
              <a:rPr lang="es-ES_tradnl" sz="2400" dirty="0">
                <a:solidFill>
                  <a:srgbClr val="3333FF"/>
                </a:solidFill>
                <a:cs typeface="+mn-cs"/>
              </a:rPr>
              <a:t>EMBL</a:t>
            </a:r>
            <a:r>
              <a:rPr lang="es-ES_tradnl" sz="2400" dirty="0">
                <a:solidFill>
                  <a:srgbClr val="000000"/>
                </a:solidFill>
                <a:cs typeface="+mn-cs"/>
              </a:rPr>
              <a:t>, </a:t>
            </a:r>
            <a:r>
              <a:rPr lang="es-ES_tradnl" sz="2400" dirty="0" err="1" smtClean="0">
                <a:solidFill>
                  <a:srgbClr val="3333FF"/>
                </a:solidFill>
                <a:cs typeface="+mn-cs"/>
              </a:rPr>
              <a:t>GenBank</a:t>
            </a:r>
            <a:r>
              <a:rPr lang="es-ES_tradnl" sz="2400" dirty="0" smtClean="0">
                <a:solidFill>
                  <a:srgbClr val="3333FF"/>
                </a:solidFill>
                <a:cs typeface="+mn-cs"/>
              </a:rPr>
              <a:t>…</a:t>
            </a:r>
            <a:r>
              <a:rPr lang="es-ES_tradnl" sz="2400" dirty="0" smtClean="0">
                <a:solidFill>
                  <a:srgbClr val="000000"/>
                </a:solidFill>
                <a:cs typeface="+mn-cs"/>
              </a:rPr>
              <a:t>) </a:t>
            </a:r>
            <a:r>
              <a:rPr lang="es-ES_tradnl" sz="2400" dirty="0">
                <a:solidFill>
                  <a:srgbClr val="000000"/>
                </a:solidFill>
                <a:cs typeface="+mn-cs"/>
              </a:rPr>
              <a:t>hacen posible el estudio de </a:t>
            </a:r>
            <a:r>
              <a:rPr lang="es-ES_tradnl" sz="2400" dirty="0">
                <a:solidFill>
                  <a:srgbClr val="3333FF"/>
                </a:solidFill>
                <a:cs typeface="+mn-cs"/>
              </a:rPr>
              <a:t>semejanzas</a:t>
            </a:r>
            <a:r>
              <a:rPr lang="es-ES_tradnl" sz="2400" dirty="0">
                <a:solidFill>
                  <a:srgbClr val="000000"/>
                </a:solidFill>
                <a:cs typeface="+mn-cs"/>
              </a:rPr>
              <a:t>, </a:t>
            </a:r>
            <a:r>
              <a:rPr lang="es-ES_tradnl" sz="2400" dirty="0">
                <a:solidFill>
                  <a:srgbClr val="3333FF"/>
                </a:solidFill>
                <a:cs typeface="+mn-cs"/>
              </a:rPr>
              <a:t>homologías </a:t>
            </a:r>
            <a:r>
              <a:rPr lang="es-ES_tradnl" sz="2400" dirty="0">
                <a:solidFill>
                  <a:srgbClr val="000000"/>
                </a:solidFill>
                <a:cs typeface="+mn-cs"/>
              </a:rPr>
              <a:t>y relaciones filogenéticas entre </a:t>
            </a:r>
            <a:r>
              <a:rPr lang="es-ES_tradnl" sz="2400" dirty="0" smtClean="0">
                <a:solidFill>
                  <a:srgbClr val="000000"/>
                </a:solidFill>
                <a:cs typeface="+mn-cs"/>
              </a:rPr>
              <a:t>genes.</a:t>
            </a:r>
            <a:endParaRPr lang="es-ES_tradnl" sz="2400" dirty="0">
              <a:solidFill>
                <a:srgbClr val="000000"/>
              </a:solidFill>
              <a:cs typeface="+mn-cs"/>
            </a:endParaRPr>
          </a:p>
          <a:p>
            <a:pPr marL="269875" indent="-212725">
              <a:buClr>
                <a:srgbClr val="FF0000"/>
              </a:buClr>
              <a:buFont typeface="Wingdings" pitchFamily="2" charset="2"/>
              <a:buChar char="§"/>
              <a:defRPr/>
            </a:pPr>
            <a:r>
              <a:rPr lang="es-ES_tradnl" sz="2400" dirty="0">
                <a:solidFill>
                  <a:srgbClr val="000000"/>
                </a:solidFill>
                <a:cs typeface="+mn-cs"/>
              </a:rPr>
              <a:t>La </a:t>
            </a:r>
            <a:r>
              <a:rPr lang="es-ES_tradnl" sz="2400" dirty="0">
                <a:solidFill>
                  <a:srgbClr val="3333FF"/>
                </a:solidFill>
                <a:cs typeface="+mn-cs"/>
              </a:rPr>
              <a:t>Bioinformática</a:t>
            </a:r>
            <a:r>
              <a:rPr lang="es-ES_tradnl" sz="2400" dirty="0">
                <a:solidFill>
                  <a:srgbClr val="000000"/>
                </a:solidFill>
                <a:cs typeface="+mn-cs"/>
              </a:rPr>
              <a:t> es </a:t>
            </a:r>
            <a:r>
              <a:rPr lang="es-ES" sz="2400" dirty="0">
                <a:solidFill>
                  <a:srgbClr val="000000"/>
                </a:solidFill>
                <a:cs typeface="+mn-cs"/>
              </a:rPr>
              <a:t>la aplicación de herramientas computacionales a la gestión y análisis de datos </a:t>
            </a:r>
            <a:r>
              <a:rPr lang="es-ES" sz="2400" dirty="0" smtClean="0">
                <a:solidFill>
                  <a:srgbClr val="000000"/>
                </a:solidFill>
                <a:cs typeface="+mn-cs"/>
              </a:rPr>
              <a:t>biológicos: </a:t>
            </a:r>
            <a:r>
              <a:rPr lang="es-ES_tradnl" sz="2400" dirty="0" smtClean="0">
                <a:solidFill>
                  <a:srgbClr val="000000"/>
                </a:solidFill>
                <a:cs typeface="+mn-cs"/>
              </a:rPr>
              <a:t>Es </a:t>
            </a:r>
            <a:r>
              <a:rPr lang="es-ES_tradnl" sz="2400" dirty="0">
                <a:solidFill>
                  <a:srgbClr val="000000"/>
                </a:solidFill>
                <a:cs typeface="+mn-cs"/>
              </a:rPr>
              <a:t>un </a:t>
            </a:r>
            <a:r>
              <a:rPr lang="es-ES_tradnl" sz="2400" dirty="0" smtClean="0">
                <a:solidFill>
                  <a:srgbClr val="000000"/>
                </a:solidFill>
                <a:cs typeface="+mn-cs"/>
              </a:rPr>
              <a:t>ámbito interdisciplinar </a:t>
            </a:r>
            <a:r>
              <a:rPr lang="es-ES_tradnl" sz="2400" dirty="0">
                <a:solidFill>
                  <a:srgbClr val="000000"/>
                </a:solidFill>
                <a:cs typeface="+mn-cs"/>
              </a:rPr>
              <a:t>en el que están implicadas la biología, </a:t>
            </a:r>
            <a:r>
              <a:rPr lang="es-ES_tradnl" sz="2400" dirty="0" smtClean="0">
                <a:solidFill>
                  <a:srgbClr val="000000"/>
                </a:solidFill>
                <a:cs typeface="+mn-cs"/>
              </a:rPr>
              <a:t>la </a:t>
            </a:r>
            <a:br>
              <a:rPr lang="es-ES_tradnl" sz="2400" dirty="0" smtClean="0">
                <a:solidFill>
                  <a:srgbClr val="000000"/>
                </a:solidFill>
                <a:cs typeface="+mn-cs"/>
              </a:rPr>
            </a:br>
            <a:r>
              <a:rPr lang="es-ES_tradnl" sz="2400" dirty="0" smtClean="0">
                <a:solidFill>
                  <a:srgbClr val="000000"/>
                </a:solidFill>
                <a:cs typeface="+mn-cs"/>
              </a:rPr>
              <a:t>informática</a:t>
            </a:r>
            <a:r>
              <a:rPr lang="es-ES_tradnl" sz="2400" dirty="0">
                <a:solidFill>
                  <a:srgbClr val="000000"/>
                </a:solidFill>
                <a:cs typeface="+mn-cs"/>
              </a:rPr>
              <a:t>, </a:t>
            </a:r>
            <a:r>
              <a:rPr lang="es-ES_tradnl" sz="2400" dirty="0" smtClean="0">
                <a:solidFill>
                  <a:srgbClr val="000000"/>
                </a:solidFill>
                <a:cs typeface="+mn-cs"/>
              </a:rPr>
              <a:t>las matemáticas </a:t>
            </a:r>
            <a:r>
              <a:rPr lang="es-ES_tradnl" sz="2400" dirty="0">
                <a:solidFill>
                  <a:srgbClr val="000000"/>
                </a:solidFill>
                <a:cs typeface="+mn-cs"/>
              </a:rPr>
              <a:t>y </a:t>
            </a:r>
            <a:r>
              <a:rPr lang="es-ES_tradnl" sz="2400" dirty="0" smtClean="0">
                <a:solidFill>
                  <a:srgbClr val="000000"/>
                </a:solidFill>
                <a:cs typeface="+mn-cs"/>
              </a:rPr>
              <a:t>la estadística.</a:t>
            </a:r>
            <a:endParaRPr lang="es-ES" sz="2400" dirty="0">
              <a:solidFill>
                <a:srgbClr val="000000"/>
              </a:solidFill>
              <a:cs typeface="+mn-cs"/>
            </a:endParaRPr>
          </a:p>
          <a:p>
            <a:pPr marL="342900" indent="-342900" defTabSz="762000" eaLnBrk="0" hangingPunct="0">
              <a:spcBef>
                <a:spcPct val="20000"/>
              </a:spcBef>
              <a:buClr>
                <a:srgbClr val="FF0000"/>
              </a:buClr>
              <a:buFont typeface="Wingdings" pitchFamily="2" charset="2"/>
              <a:buChar char="v"/>
              <a:defRPr/>
            </a:pPr>
            <a:endParaRPr lang="es-ES_tradnl" sz="2400" dirty="0">
              <a:solidFill>
                <a:srgbClr val="000000"/>
              </a:solidFill>
              <a:cs typeface="+mn-cs"/>
            </a:endParaRPr>
          </a:p>
          <a:p>
            <a:pPr marL="342900" indent="-342900" defTabSz="762000" eaLnBrk="0" hangingPunct="0">
              <a:spcBef>
                <a:spcPct val="20000"/>
              </a:spcBef>
              <a:buClr>
                <a:srgbClr val="FF0000"/>
              </a:buClr>
              <a:buFont typeface="Wingdings" pitchFamily="2" charset="2"/>
              <a:buChar char="v"/>
              <a:defRPr/>
            </a:pPr>
            <a:endParaRPr lang="es-ES_tradnl" sz="2400" dirty="0">
              <a:solidFill>
                <a:srgbClr val="000000"/>
              </a:solidFill>
              <a:latin typeface="Arial" pitchFamily="34" charset="0"/>
              <a:cs typeface="+mn-cs"/>
            </a:endParaRPr>
          </a:p>
          <a:p>
            <a:pPr marL="342900" indent="-342900" defTabSz="762000" eaLnBrk="0" hangingPunct="0">
              <a:spcBef>
                <a:spcPct val="20000"/>
              </a:spcBef>
              <a:buClr>
                <a:srgbClr val="FF0000"/>
              </a:buClr>
              <a:buFont typeface="Wingdings" pitchFamily="2" charset="2"/>
              <a:buChar char="v"/>
              <a:defRPr/>
            </a:pPr>
            <a:endParaRPr lang="es-ES_tradnl" sz="2400" dirty="0">
              <a:solidFill>
                <a:srgbClr val="000000"/>
              </a:solidFill>
              <a:latin typeface="Arial" pitchFamily="34" charset="0"/>
              <a:cs typeface="+mn-cs"/>
            </a:endParaRPr>
          </a:p>
        </p:txBody>
      </p:sp>
      <p:sp>
        <p:nvSpPr>
          <p:cNvPr id="2" name="1 Marcador de número de diapositiva"/>
          <p:cNvSpPr>
            <a:spLocks noGrp="1"/>
          </p:cNvSpPr>
          <p:nvPr>
            <p:ph type="sldNum" sz="quarter" idx="12"/>
          </p:nvPr>
        </p:nvSpPr>
        <p:spPr>
          <a:xfrm>
            <a:off x="6782463" y="6553200"/>
            <a:ext cx="2371062" cy="476250"/>
          </a:xfrm>
        </p:spPr>
        <p:txBody>
          <a:bodyPr/>
          <a:lstStyle/>
          <a:p>
            <a:pPr>
              <a:defRPr/>
            </a:pPr>
            <a:r>
              <a:rPr lang="es-ES" dirty="0"/>
              <a:t>D</a:t>
            </a:r>
            <a:r>
              <a:rPr lang="es-ES" dirty="0" smtClean="0">
                <a:solidFill>
                  <a:srgbClr val="000000"/>
                </a:solidFill>
              </a:rPr>
              <a:t>iapositivas 52-74 del Tema 6</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5364163" y="2492375"/>
            <a:ext cx="3527425" cy="1143000"/>
          </a:xfrm>
        </p:spPr>
        <p:txBody>
          <a:bodyPr/>
          <a:lstStyle/>
          <a:p>
            <a:pPr algn="l" eaLnBrk="1" hangingPunct="1"/>
            <a:r>
              <a:rPr lang="es-ES_tradnl" sz="2800" smtClean="0">
                <a:solidFill>
                  <a:schemeClr val="bg1"/>
                </a:solidFill>
                <a:latin typeface="Comic Sans MS" pitchFamily="66" charset="0"/>
              </a:rPr>
              <a:t/>
            </a:r>
            <a:br>
              <a:rPr lang="es-ES_tradnl" sz="2800" smtClean="0">
                <a:solidFill>
                  <a:schemeClr val="bg1"/>
                </a:solidFill>
                <a:latin typeface="Comic Sans MS" pitchFamily="66" charset="0"/>
              </a:rPr>
            </a:br>
            <a:r>
              <a:rPr lang="es-ES_tradnl" sz="2400" smtClean="0">
                <a:solidFill>
                  <a:schemeClr val="bg1"/>
                </a:solidFill>
                <a:latin typeface="Comic Sans MS" pitchFamily="66" charset="0"/>
              </a:rPr>
              <a:t>Permite pasar de un lenguaje de nucleótidos en el ARN a uno de aminoácidos en la proteína</a:t>
            </a:r>
            <a:endParaRPr lang="es-ES" sz="2400" smtClean="0">
              <a:solidFill>
                <a:schemeClr val="bg1"/>
              </a:solidFill>
              <a:latin typeface="Comic Sans MS" pitchFamily="66" charset="0"/>
            </a:endParaRPr>
          </a:p>
        </p:txBody>
      </p:sp>
      <p:graphicFrame>
        <p:nvGraphicFramePr>
          <p:cNvPr id="5122" name="Object 4"/>
          <p:cNvGraphicFramePr>
            <a:graphicFrameLocks noGrp="1" noChangeAspect="1"/>
          </p:cNvGraphicFramePr>
          <p:nvPr>
            <p:ph idx="1"/>
            <p:extLst>
              <p:ext uri="{D42A27DB-BD31-4B8C-83A1-F6EECF244321}">
                <p14:modId xmlns:p14="http://schemas.microsoft.com/office/powerpoint/2010/main" val="1049402423"/>
              </p:ext>
            </p:extLst>
          </p:nvPr>
        </p:nvGraphicFramePr>
        <p:xfrm>
          <a:off x="4809841" y="1412875"/>
          <a:ext cx="4210050" cy="4524375"/>
        </p:xfrm>
        <a:graphic>
          <a:graphicData uri="http://schemas.openxmlformats.org/presentationml/2006/ole">
            <mc:AlternateContent xmlns:mc="http://schemas.openxmlformats.org/markup-compatibility/2006">
              <mc:Choice xmlns:v="urn:schemas-microsoft-com:vml" Requires="v">
                <p:oleObj spid="_x0000_s102810" name="Documento de imagen" r:id="rId4" imgW="5353200" imgH="5753160" progId="">
                  <p:embed/>
                </p:oleObj>
              </mc:Choice>
              <mc:Fallback>
                <p:oleObj name="Documento de imagen" r:id="rId4" imgW="5353200" imgH="57531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841" y="1412875"/>
                        <a:ext cx="42100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2 Marcador de número de diapositiva"/>
          <p:cNvSpPr>
            <a:spLocks noGrp="1"/>
          </p:cNvSpPr>
          <p:nvPr>
            <p:ph type="sldNum" sz="quarter" idx="12"/>
          </p:nvPr>
        </p:nvSpPr>
        <p:spPr>
          <a:xfrm>
            <a:off x="7092563" y="6597352"/>
            <a:ext cx="2049607" cy="260648"/>
          </a:xfrm>
        </p:spPr>
        <p:txBody>
          <a:bodyPr/>
          <a:lstStyle/>
          <a:p>
            <a:pPr>
              <a:defRPr/>
            </a:pPr>
            <a:r>
              <a:rPr lang="es-ES" dirty="0"/>
              <a:t>D</a:t>
            </a:r>
            <a:r>
              <a:rPr lang="es-ES" dirty="0" smtClean="0">
                <a:solidFill>
                  <a:srgbClr val="000000"/>
                </a:solidFill>
              </a:rPr>
              <a:t>iapositiva 32 del Tema 1</a:t>
            </a:r>
            <a:endParaRPr lang="es-ES" dirty="0">
              <a:solidFill>
                <a:srgbClr val="000000"/>
              </a:solidFill>
            </a:endParaRPr>
          </a:p>
        </p:txBody>
      </p:sp>
      <p:sp>
        <p:nvSpPr>
          <p:cNvPr id="5125" name="Rectangle 5"/>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 sz="4000" dirty="0" smtClean="0">
                <a:solidFill>
                  <a:srgbClr val="0000CC"/>
                </a:solidFill>
              </a:rPr>
              <a:t>1.4.- El código genético</a:t>
            </a:r>
            <a:endParaRPr lang="es-ES" sz="4000" dirty="0">
              <a:solidFill>
                <a:srgbClr val="0000CC"/>
              </a:solidFill>
            </a:endParaRPr>
          </a:p>
        </p:txBody>
      </p:sp>
      <p:sp>
        <p:nvSpPr>
          <p:cNvPr id="8" name="Rectangle 14"/>
          <p:cNvSpPr>
            <a:spLocks noChangeArrowheads="1"/>
          </p:cNvSpPr>
          <p:nvPr/>
        </p:nvSpPr>
        <p:spPr bwMode="auto">
          <a:xfrm>
            <a:off x="250825" y="1407008"/>
            <a:ext cx="4564063" cy="4493538"/>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defRPr/>
            </a:pPr>
            <a:r>
              <a:rPr lang="es-ES" sz="2600" dirty="0">
                <a:solidFill>
                  <a:srgbClr val="000000"/>
                </a:solidFill>
              </a:rPr>
              <a:t>Un paso decisivo para la comprensión del flujo de la información genética fue el desciframiento del código genético, clave de la información contenida en los </a:t>
            </a:r>
            <a:r>
              <a:rPr lang="es-ES" sz="2600" dirty="0" smtClean="0">
                <a:solidFill>
                  <a:srgbClr val="000000"/>
                </a:solidFill>
              </a:rPr>
              <a:t>genes, </a:t>
            </a:r>
            <a:r>
              <a:rPr lang="es-ES" sz="2600" dirty="0">
                <a:solidFill>
                  <a:srgbClr val="000000"/>
                </a:solidFill>
              </a:rPr>
              <a:t>que permite pasar de un lenguaje de nucleótidos (en el ARN mensajero) a otro de aminoácidos (en la proteína)</a:t>
            </a:r>
            <a:endParaRPr lang="es-ES" sz="2600" kern="0" dirty="0">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a:xfrm>
            <a:off x="0" y="8619"/>
            <a:ext cx="9144000" cy="1151843"/>
          </a:xfrm>
        </p:spPr>
        <p:txBody>
          <a:bodyPr/>
          <a:lstStyle/>
          <a:p>
            <a:pPr eaLnBrk="1" hangingPunct="1">
              <a:lnSpc>
                <a:spcPts val="4000"/>
              </a:lnSpc>
            </a:pPr>
            <a:r>
              <a:rPr lang="es-ES" sz="4000" smtClean="0">
                <a:solidFill>
                  <a:srgbClr val="0000CC"/>
                </a:solidFill>
                <a:latin typeface="Calibri" pitchFamily="34" charset="0"/>
              </a:rPr>
              <a:t>2.3.4.- Visualización de ácidos nucleicos mediante electroforesis en gel</a:t>
            </a:r>
          </a:p>
        </p:txBody>
      </p:sp>
      <p:sp>
        <p:nvSpPr>
          <p:cNvPr id="62468" name="Rectangle 4"/>
          <p:cNvSpPr>
            <a:spLocks noGrp="1" noChangeArrowheads="1"/>
          </p:cNvSpPr>
          <p:nvPr>
            <p:ph idx="1"/>
          </p:nvPr>
        </p:nvSpPr>
        <p:spPr>
          <a:xfrm>
            <a:off x="251520" y="1420242"/>
            <a:ext cx="8866348" cy="1936750"/>
          </a:xfrm>
        </p:spPr>
        <p:txBody>
          <a:bodyPr/>
          <a:lstStyle/>
          <a:p>
            <a:pPr eaLnBrk="1" hangingPunct="1">
              <a:buClr>
                <a:srgbClr val="FF0000"/>
              </a:buClr>
            </a:pPr>
            <a:r>
              <a:rPr lang="es-ES" sz="2400" smtClean="0">
                <a:latin typeface="Calibri" pitchFamily="34" charset="0"/>
              </a:rPr>
              <a:t>Técnica de</a:t>
            </a:r>
            <a:r>
              <a:rPr lang="es-ES" sz="2400" smtClean="0">
                <a:latin typeface="Calibri" pitchFamily="34" charset="0"/>
                <a:cs typeface="Calibri" pitchFamily="34" charset="0"/>
              </a:rPr>
              <a:t> separación de ácidos nucleicos basada en la movilidad de los iones en un campo eléctrico, a través de una matriz porosa formada por agarosa o poliacrilamida</a:t>
            </a:r>
          </a:p>
          <a:p>
            <a:pPr eaLnBrk="1" hangingPunct="1"/>
            <a:endParaRPr lang="es-ES" sz="2400" smtClean="0"/>
          </a:p>
          <a:p>
            <a:pPr eaLnBrk="1" hangingPunct="1"/>
            <a:endParaRPr lang="es-ES" sz="2400" smtClean="0"/>
          </a:p>
        </p:txBody>
      </p:sp>
      <p:pic>
        <p:nvPicPr>
          <p:cNvPr id="62469" name="Picture 5" descr="electroforesis1"/>
          <p:cNvPicPr>
            <a:picLocks noChangeAspect="1" noChangeArrowheads="1"/>
          </p:cNvPicPr>
          <p:nvPr/>
        </p:nvPicPr>
        <p:blipFill>
          <a:blip r:embed="rId3">
            <a:extLst>
              <a:ext uri="{28A0092B-C50C-407E-A947-70E740481C1C}">
                <a14:useLocalDpi xmlns:a14="http://schemas.microsoft.com/office/drawing/2010/main" val="0"/>
              </a:ext>
            </a:extLst>
          </a:blip>
          <a:srcRect l="6372" t="1559" b="76407"/>
          <a:stretch>
            <a:fillRect/>
          </a:stretch>
        </p:blipFill>
        <p:spPr bwMode="auto">
          <a:xfrm>
            <a:off x="619125" y="4352925"/>
            <a:ext cx="30622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agarosa"/>
          <p:cNvPicPr>
            <a:picLocks noChangeAspect="1" noChangeArrowheads="1"/>
          </p:cNvPicPr>
          <p:nvPr/>
        </p:nvPicPr>
        <p:blipFill>
          <a:blip r:embed="rId4">
            <a:extLst>
              <a:ext uri="{28A0092B-C50C-407E-A947-70E740481C1C}">
                <a14:useLocalDpi xmlns:a14="http://schemas.microsoft.com/office/drawing/2010/main" val="0"/>
              </a:ext>
            </a:extLst>
          </a:blip>
          <a:srcRect l="9357" r="18961" b="29030"/>
          <a:stretch>
            <a:fillRect/>
          </a:stretch>
        </p:blipFill>
        <p:spPr bwMode="auto">
          <a:xfrm>
            <a:off x="360363" y="2551113"/>
            <a:ext cx="4067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1" descr="IMG_9413"/>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a:stretch>
            <a:fillRect/>
          </a:stretch>
        </p:blipFill>
        <p:spPr bwMode="auto">
          <a:xfrm>
            <a:off x="5583238" y="2638425"/>
            <a:ext cx="316388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número de diapositiva"/>
          <p:cNvSpPr>
            <a:spLocks noGrp="1"/>
          </p:cNvSpPr>
          <p:nvPr>
            <p:ph type="sldNum" sz="quarter" idx="12"/>
          </p:nvPr>
        </p:nvSpPr>
        <p:spPr>
          <a:xfrm>
            <a:off x="6671144" y="6543259"/>
            <a:ext cx="2466506" cy="211944"/>
          </a:xfrm>
        </p:spPr>
        <p:txBody>
          <a:bodyPr/>
          <a:lstStyle/>
          <a:p>
            <a:pPr>
              <a:defRPr/>
            </a:pPr>
            <a:r>
              <a:rPr lang="es-ES" dirty="0" smtClean="0">
                <a:solidFill>
                  <a:srgbClr val="000000"/>
                </a:solidFill>
              </a:rPr>
              <a:t>Diapositivas 32-40 del Tema 2</a:t>
            </a:r>
            <a:endParaRPr lang="es-ES" dirty="0">
              <a:solidFill>
                <a:srgbClr val="00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Fig 4"/>
          <p:cNvPicPr>
            <a:picLocks noChangeAspect="1" noChangeArrowheads="1"/>
          </p:cNvPicPr>
          <p:nvPr/>
        </p:nvPicPr>
        <p:blipFill>
          <a:blip r:embed="rId3">
            <a:extLst>
              <a:ext uri="{28A0092B-C50C-407E-A947-70E740481C1C}">
                <a14:useLocalDpi xmlns:a14="http://schemas.microsoft.com/office/drawing/2010/main" val="0"/>
              </a:ext>
            </a:extLst>
          </a:blip>
          <a:srcRect l="46663" t="5544" r="2768" b="8870"/>
          <a:stretch>
            <a:fillRect/>
          </a:stretch>
        </p:blipFill>
        <p:spPr bwMode="auto">
          <a:xfrm>
            <a:off x="5856288" y="2560638"/>
            <a:ext cx="32480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Rectángulo"/>
          <p:cNvSpPr/>
          <p:nvPr/>
        </p:nvSpPr>
        <p:spPr>
          <a:xfrm>
            <a:off x="6290733" y="4449236"/>
            <a:ext cx="2518834" cy="1958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71682" name="Rectangle 2"/>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smtClean="0">
                <a:solidFill>
                  <a:srgbClr val="0000CC"/>
                </a:solidFill>
              </a:rPr>
              <a:t>Un ejemplo de cartografía </a:t>
            </a:r>
            <a:r>
              <a:rPr lang="es-ES_tradnl" sz="4000">
                <a:solidFill>
                  <a:srgbClr val="0000CC"/>
                </a:solidFill>
              </a:rPr>
              <a:t>de restricción</a:t>
            </a:r>
          </a:p>
        </p:txBody>
      </p:sp>
      <p:sp>
        <p:nvSpPr>
          <p:cNvPr id="71685" name="Text Box 5"/>
          <p:cNvSpPr txBox="1">
            <a:spLocks noChangeArrowheads="1"/>
          </p:cNvSpPr>
          <p:nvPr/>
        </p:nvSpPr>
        <p:spPr bwMode="auto">
          <a:xfrm>
            <a:off x="6224588" y="2003425"/>
            <a:ext cx="2333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z="2400">
                <a:solidFill>
                  <a:srgbClr val="FFFFFF"/>
                </a:solidFill>
                <a:latin typeface="Calibri" pitchFamily="34" charset="0"/>
              </a:rPr>
              <a:t>Molécula circular</a:t>
            </a:r>
          </a:p>
        </p:txBody>
      </p:sp>
      <p:sp>
        <p:nvSpPr>
          <p:cNvPr id="71686" name="Line 6"/>
          <p:cNvSpPr>
            <a:spLocks noChangeShapeType="1"/>
          </p:cNvSpPr>
          <p:nvPr/>
        </p:nvSpPr>
        <p:spPr bwMode="auto">
          <a:xfrm>
            <a:off x="495300" y="1701800"/>
            <a:ext cx="4648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687" name="Text Box 7"/>
          <p:cNvSpPr txBox="1">
            <a:spLocks noChangeArrowheads="1"/>
          </p:cNvSpPr>
          <p:nvPr/>
        </p:nvSpPr>
        <p:spPr bwMode="auto">
          <a:xfrm>
            <a:off x="327025" y="1281113"/>
            <a:ext cx="296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688" name="Text Box 8"/>
          <p:cNvSpPr txBox="1">
            <a:spLocks noChangeArrowheads="1"/>
          </p:cNvSpPr>
          <p:nvPr/>
        </p:nvSpPr>
        <p:spPr bwMode="auto">
          <a:xfrm>
            <a:off x="2917825" y="1281113"/>
            <a:ext cx="296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689" name="Line 9"/>
          <p:cNvSpPr>
            <a:spLocks noChangeShapeType="1"/>
          </p:cNvSpPr>
          <p:nvPr/>
        </p:nvSpPr>
        <p:spPr bwMode="auto">
          <a:xfrm>
            <a:off x="482600" y="1612900"/>
            <a:ext cx="0" cy="203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690" name="Line 10"/>
          <p:cNvSpPr>
            <a:spLocks noChangeShapeType="1"/>
          </p:cNvSpPr>
          <p:nvPr/>
        </p:nvSpPr>
        <p:spPr bwMode="auto">
          <a:xfrm>
            <a:off x="3086100" y="1600200"/>
            <a:ext cx="0" cy="203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691" name="Text Box 11"/>
          <p:cNvSpPr txBox="1">
            <a:spLocks noChangeArrowheads="1"/>
          </p:cNvSpPr>
          <p:nvPr/>
        </p:nvSpPr>
        <p:spPr bwMode="auto">
          <a:xfrm>
            <a:off x="1584325" y="1725613"/>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6,5</a:t>
            </a:r>
          </a:p>
        </p:txBody>
      </p:sp>
      <p:sp>
        <p:nvSpPr>
          <p:cNvPr id="71692" name="Text Box 12"/>
          <p:cNvSpPr txBox="1">
            <a:spLocks noChangeArrowheads="1"/>
          </p:cNvSpPr>
          <p:nvPr/>
        </p:nvSpPr>
        <p:spPr bwMode="auto">
          <a:xfrm>
            <a:off x="4279900" y="1725613"/>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5,5</a:t>
            </a:r>
          </a:p>
        </p:txBody>
      </p:sp>
      <p:grpSp>
        <p:nvGrpSpPr>
          <p:cNvPr id="2" name="Group 13"/>
          <p:cNvGrpSpPr>
            <a:grpSpLocks/>
          </p:cNvGrpSpPr>
          <p:nvPr/>
        </p:nvGrpSpPr>
        <p:grpSpPr bwMode="auto">
          <a:xfrm>
            <a:off x="327025" y="1916113"/>
            <a:ext cx="4816475" cy="827087"/>
            <a:chOff x="206" y="1775"/>
            <a:chExt cx="3034" cy="521"/>
          </a:xfrm>
        </p:grpSpPr>
        <p:sp>
          <p:nvSpPr>
            <p:cNvPr id="71755" name="Text Box 14"/>
            <p:cNvSpPr txBox="1">
              <a:spLocks noChangeArrowheads="1"/>
            </p:cNvSpPr>
            <p:nvPr/>
          </p:nvSpPr>
          <p:spPr bwMode="auto">
            <a:xfrm>
              <a:off x="2788" y="206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3</a:t>
              </a:r>
            </a:p>
          </p:txBody>
        </p:sp>
        <p:sp>
          <p:nvSpPr>
            <p:cNvPr id="71756" name="Text Box 15"/>
            <p:cNvSpPr txBox="1">
              <a:spLocks noChangeArrowheads="1"/>
            </p:cNvSpPr>
            <p:nvPr/>
          </p:nvSpPr>
          <p:spPr bwMode="auto">
            <a:xfrm>
              <a:off x="2126" y="2063"/>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2,5</a:t>
              </a:r>
            </a:p>
          </p:txBody>
        </p:sp>
        <p:grpSp>
          <p:nvGrpSpPr>
            <p:cNvPr id="71757" name="Group 16"/>
            <p:cNvGrpSpPr>
              <a:grpSpLocks/>
            </p:cNvGrpSpPr>
            <p:nvPr/>
          </p:nvGrpSpPr>
          <p:grpSpPr bwMode="auto">
            <a:xfrm>
              <a:off x="206" y="1775"/>
              <a:ext cx="3034" cy="513"/>
              <a:chOff x="206" y="1775"/>
              <a:chExt cx="3034" cy="513"/>
            </a:xfrm>
          </p:grpSpPr>
          <p:sp>
            <p:nvSpPr>
              <p:cNvPr id="71758" name="Line 17"/>
              <p:cNvSpPr>
                <a:spLocks noChangeShapeType="1"/>
              </p:cNvSpPr>
              <p:nvPr/>
            </p:nvSpPr>
            <p:spPr bwMode="auto">
              <a:xfrm>
                <a:off x="312" y="2040"/>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59" name="Text Box 18"/>
              <p:cNvSpPr txBox="1">
                <a:spLocks noChangeArrowheads="1"/>
              </p:cNvSpPr>
              <p:nvPr/>
            </p:nvSpPr>
            <p:spPr bwMode="auto">
              <a:xfrm>
                <a:off x="206" y="1775"/>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60" name="Text Box 19"/>
              <p:cNvSpPr txBox="1">
                <a:spLocks noChangeArrowheads="1"/>
              </p:cNvSpPr>
              <p:nvPr/>
            </p:nvSpPr>
            <p:spPr bwMode="auto">
              <a:xfrm>
                <a:off x="1838" y="1775"/>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61" name="Line 20"/>
              <p:cNvSpPr>
                <a:spLocks noChangeShapeType="1"/>
              </p:cNvSpPr>
              <p:nvPr/>
            </p:nvSpPr>
            <p:spPr bwMode="auto">
              <a:xfrm>
                <a:off x="304" y="1984"/>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62" name="Line 21"/>
              <p:cNvSpPr>
                <a:spLocks noChangeShapeType="1"/>
              </p:cNvSpPr>
              <p:nvPr/>
            </p:nvSpPr>
            <p:spPr bwMode="auto">
              <a:xfrm>
                <a:off x="1944" y="1976"/>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63" name="Text Box 22"/>
              <p:cNvSpPr txBox="1">
                <a:spLocks noChangeArrowheads="1"/>
              </p:cNvSpPr>
              <p:nvPr/>
            </p:nvSpPr>
            <p:spPr bwMode="auto">
              <a:xfrm>
                <a:off x="998" y="2055"/>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6,5</a:t>
                </a:r>
              </a:p>
            </p:txBody>
          </p:sp>
          <p:sp>
            <p:nvSpPr>
              <p:cNvPr id="71764" name="Line 23"/>
              <p:cNvSpPr>
                <a:spLocks noChangeShapeType="1"/>
              </p:cNvSpPr>
              <p:nvPr/>
            </p:nvSpPr>
            <p:spPr bwMode="auto">
              <a:xfrm>
                <a:off x="2536" y="1984"/>
                <a:ext cx="0" cy="1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65" name="Text Box 24"/>
              <p:cNvSpPr txBox="1">
                <a:spLocks noChangeArrowheads="1"/>
              </p:cNvSpPr>
              <p:nvPr/>
            </p:nvSpPr>
            <p:spPr bwMode="auto">
              <a:xfrm>
                <a:off x="2422" y="1775"/>
                <a:ext cx="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000000"/>
                    </a:solidFill>
                    <a:latin typeface="Calibri" pitchFamily="34" charset="0"/>
                  </a:rPr>
                  <a:t>H</a:t>
                </a:r>
              </a:p>
            </p:txBody>
          </p:sp>
        </p:grpSp>
      </p:grpSp>
      <p:grpSp>
        <p:nvGrpSpPr>
          <p:cNvPr id="4" name="Group 25"/>
          <p:cNvGrpSpPr>
            <a:grpSpLocks/>
          </p:cNvGrpSpPr>
          <p:nvPr/>
        </p:nvGrpSpPr>
        <p:grpSpPr bwMode="auto">
          <a:xfrm>
            <a:off x="339725" y="2690813"/>
            <a:ext cx="4816475" cy="827087"/>
            <a:chOff x="214" y="2263"/>
            <a:chExt cx="3034" cy="521"/>
          </a:xfrm>
        </p:grpSpPr>
        <p:sp>
          <p:nvSpPr>
            <p:cNvPr id="71745" name="Line 26"/>
            <p:cNvSpPr>
              <a:spLocks noChangeShapeType="1"/>
            </p:cNvSpPr>
            <p:nvPr/>
          </p:nvSpPr>
          <p:spPr bwMode="auto">
            <a:xfrm>
              <a:off x="320" y="2528"/>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46" name="Text Box 27"/>
            <p:cNvSpPr txBox="1">
              <a:spLocks noChangeArrowheads="1"/>
            </p:cNvSpPr>
            <p:nvPr/>
          </p:nvSpPr>
          <p:spPr bwMode="auto">
            <a:xfrm>
              <a:off x="214" y="2263"/>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47" name="Text Box 28"/>
            <p:cNvSpPr txBox="1">
              <a:spLocks noChangeArrowheads="1"/>
            </p:cNvSpPr>
            <p:nvPr/>
          </p:nvSpPr>
          <p:spPr bwMode="auto">
            <a:xfrm>
              <a:off x="1846" y="2263"/>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48" name="Line 29"/>
            <p:cNvSpPr>
              <a:spLocks noChangeShapeType="1"/>
            </p:cNvSpPr>
            <p:nvPr/>
          </p:nvSpPr>
          <p:spPr bwMode="auto">
            <a:xfrm>
              <a:off x="312" y="2472"/>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49" name="Line 30"/>
            <p:cNvSpPr>
              <a:spLocks noChangeShapeType="1"/>
            </p:cNvSpPr>
            <p:nvPr/>
          </p:nvSpPr>
          <p:spPr bwMode="auto">
            <a:xfrm>
              <a:off x="1952" y="2464"/>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50" name="Text Box 31"/>
            <p:cNvSpPr txBox="1">
              <a:spLocks noChangeArrowheads="1"/>
            </p:cNvSpPr>
            <p:nvPr/>
          </p:nvSpPr>
          <p:spPr bwMode="auto">
            <a:xfrm>
              <a:off x="1006" y="2543"/>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6,5</a:t>
              </a:r>
            </a:p>
          </p:txBody>
        </p:sp>
        <p:sp>
          <p:nvSpPr>
            <p:cNvPr id="71751" name="Text Box 32"/>
            <p:cNvSpPr txBox="1">
              <a:spLocks noChangeArrowheads="1"/>
            </p:cNvSpPr>
            <p:nvPr/>
          </p:nvSpPr>
          <p:spPr bwMode="auto">
            <a:xfrm>
              <a:off x="2190" y="255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3</a:t>
              </a:r>
            </a:p>
          </p:txBody>
        </p:sp>
        <p:sp>
          <p:nvSpPr>
            <p:cNvPr id="71752" name="Line 33"/>
            <p:cNvSpPr>
              <a:spLocks noChangeShapeType="1"/>
            </p:cNvSpPr>
            <p:nvPr/>
          </p:nvSpPr>
          <p:spPr bwMode="auto">
            <a:xfrm>
              <a:off x="2670" y="2472"/>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53" name="Text Box 34"/>
            <p:cNvSpPr txBox="1">
              <a:spLocks noChangeArrowheads="1"/>
            </p:cNvSpPr>
            <p:nvPr/>
          </p:nvSpPr>
          <p:spPr bwMode="auto">
            <a:xfrm>
              <a:off x="2878" y="2551"/>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2,5</a:t>
              </a:r>
            </a:p>
          </p:txBody>
        </p:sp>
        <p:sp>
          <p:nvSpPr>
            <p:cNvPr id="71754" name="Text Box 35"/>
            <p:cNvSpPr txBox="1">
              <a:spLocks noChangeArrowheads="1"/>
            </p:cNvSpPr>
            <p:nvPr/>
          </p:nvSpPr>
          <p:spPr bwMode="auto">
            <a:xfrm>
              <a:off x="2556" y="2263"/>
              <a:ext cx="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H</a:t>
              </a:r>
            </a:p>
          </p:txBody>
        </p:sp>
      </p:grpSp>
      <p:grpSp>
        <p:nvGrpSpPr>
          <p:cNvPr id="5" name="Group 36"/>
          <p:cNvGrpSpPr>
            <a:grpSpLocks/>
          </p:cNvGrpSpPr>
          <p:nvPr/>
        </p:nvGrpSpPr>
        <p:grpSpPr bwMode="auto">
          <a:xfrm>
            <a:off x="314325" y="3402013"/>
            <a:ext cx="4816475" cy="827087"/>
            <a:chOff x="198" y="2711"/>
            <a:chExt cx="3034" cy="521"/>
          </a:xfrm>
        </p:grpSpPr>
        <p:sp>
          <p:nvSpPr>
            <p:cNvPr id="71735" name="Line 37"/>
            <p:cNvSpPr>
              <a:spLocks noChangeShapeType="1"/>
            </p:cNvSpPr>
            <p:nvPr/>
          </p:nvSpPr>
          <p:spPr bwMode="auto">
            <a:xfrm>
              <a:off x="304" y="2976"/>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36" name="Text Box 38"/>
            <p:cNvSpPr txBox="1">
              <a:spLocks noChangeArrowheads="1"/>
            </p:cNvSpPr>
            <p:nvPr/>
          </p:nvSpPr>
          <p:spPr bwMode="auto">
            <a:xfrm>
              <a:off x="198" y="2711"/>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37" name="Text Box 39"/>
            <p:cNvSpPr txBox="1">
              <a:spLocks noChangeArrowheads="1"/>
            </p:cNvSpPr>
            <p:nvPr/>
          </p:nvSpPr>
          <p:spPr bwMode="auto">
            <a:xfrm>
              <a:off x="1830" y="2711"/>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38" name="Line 40"/>
            <p:cNvSpPr>
              <a:spLocks noChangeShapeType="1"/>
            </p:cNvSpPr>
            <p:nvPr/>
          </p:nvSpPr>
          <p:spPr bwMode="auto">
            <a:xfrm>
              <a:off x="296" y="2920"/>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39" name="Line 41"/>
            <p:cNvSpPr>
              <a:spLocks noChangeShapeType="1"/>
            </p:cNvSpPr>
            <p:nvPr/>
          </p:nvSpPr>
          <p:spPr bwMode="auto">
            <a:xfrm>
              <a:off x="1936" y="2912"/>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40" name="Text Box 42"/>
            <p:cNvSpPr txBox="1">
              <a:spLocks noChangeArrowheads="1"/>
            </p:cNvSpPr>
            <p:nvPr/>
          </p:nvSpPr>
          <p:spPr bwMode="auto">
            <a:xfrm>
              <a:off x="2550" y="2991"/>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5,5</a:t>
              </a:r>
            </a:p>
          </p:txBody>
        </p:sp>
        <p:sp>
          <p:nvSpPr>
            <p:cNvPr id="71741" name="Text Box 43"/>
            <p:cNvSpPr txBox="1">
              <a:spLocks noChangeArrowheads="1"/>
            </p:cNvSpPr>
            <p:nvPr/>
          </p:nvSpPr>
          <p:spPr bwMode="auto">
            <a:xfrm>
              <a:off x="1126" y="2999"/>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4,5</a:t>
              </a:r>
            </a:p>
          </p:txBody>
        </p:sp>
        <p:sp>
          <p:nvSpPr>
            <p:cNvPr id="71742" name="Line 44"/>
            <p:cNvSpPr>
              <a:spLocks noChangeShapeType="1"/>
            </p:cNvSpPr>
            <p:nvPr/>
          </p:nvSpPr>
          <p:spPr bwMode="auto">
            <a:xfrm>
              <a:off x="808" y="2920"/>
              <a:ext cx="0" cy="128"/>
            </a:xfrm>
            <a:prstGeom prst="line">
              <a:avLst/>
            </a:prstGeom>
            <a:noFill/>
            <a:ln w="9525">
              <a:solidFill>
                <a:srgbClr val="7030A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43" name="Text Box 45"/>
            <p:cNvSpPr txBox="1">
              <a:spLocks noChangeArrowheads="1"/>
            </p:cNvSpPr>
            <p:nvPr/>
          </p:nvSpPr>
          <p:spPr bwMode="auto">
            <a:xfrm>
              <a:off x="486" y="299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a:t>
              </a:r>
            </a:p>
          </p:txBody>
        </p:sp>
        <p:sp>
          <p:nvSpPr>
            <p:cNvPr id="71744" name="Text Box 46"/>
            <p:cNvSpPr txBox="1">
              <a:spLocks noChangeArrowheads="1"/>
            </p:cNvSpPr>
            <p:nvPr/>
          </p:nvSpPr>
          <p:spPr bwMode="auto">
            <a:xfrm>
              <a:off x="710" y="2711"/>
              <a:ext cx="1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7030A0"/>
                  </a:solidFill>
                  <a:latin typeface="Calibri" pitchFamily="34" charset="0"/>
                </a:rPr>
                <a:t>B</a:t>
              </a:r>
            </a:p>
          </p:txBody>
        </p:sp>
      </p:grpSp>
      <p:grpSp>
        <p:nvGrpSpPr>
          <p:cNvPr id="6" name="Group 47"/>
          <p:cNvGrpSpPr>
            <a:grpSpLocks/>
          </p:cNvGrpSpPr>
          <p:nvPr/>
        </p:nvGrpSpPr>
        <p:grpSpPr bwMode="auto">
          <a:xfrm>
            <a:off x="314325" y="4164013"/>
            <a:ext cx="4816475" cy="827087"/>
            <a:chOff x="198" y="3191"/>
            <a:chExt cx="3034" cy="521"/>
          </a:xfrm>
        </p:grpSpPr>
        <p:sp>
          <p:nvSpPr>
            <p:cNvPr id="71725" name="Line 48"/>
            <p:cNvSpPr>
              <a:spLocks noChangeShapeType="1"/>
            </p:cNvSpPr>
            <p:nvPr/>
          </p:nvSpPr>
          <p:spPr bwMode="auto">
            <a:xfrm>
              <a:off x="304" y="3456"/>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26" name="Text Box 49"/>
            <p:cNvSpPr txBox="1">
              <a:spLocks noChangeArrowheads="1"/>
            </p:cNvSpPr>
            <p:nvPr/>
          </p:nvSpPr>
          <p:spPr bwMode="auto">
            <a:xfrm>
              <a:off x="198" y="3191"/>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27" name="Text Box 50"/>
            <p:cNvSpPr txBox="1">
              <a:spLocks noChangeArrowheads="1"/>
            </p:cNvSpPr>
            <p:nvPr/>
          </p:nvSpPr>
          <p:spPr bwMode="auto">
            <a:xfrm>
              <a:off x="1830" y="3191"/>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28" name="Line 51"/>
            <p:cNvSpPr>
              <a:spLocks noChangeShapeType="1"/>
            </p:cNvSpPr>
            <p:nvPr/>
          </p:nvSpPr>
          <p:spPr bwMode="auto">
            <a:xfrm>
              <a:off x="296" y="3400"/>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29" name="Line 52"/>
            <p:cNvSpPr>
              <a:spLocks noChangeShapeType="1"/>
            </p:cNvSpPr>
            <p:nvPr/>
          </p:nvSpPr>
          <p:spPr bwMode="auto">
            <a:xfrm>
              <a:off x="1936" y="3392"/>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30" name="Text Box 53"/>
            <p:cNvSpPr txBox="1">
              <a:spLocks noChangeArrowheads="1"/>
            </p:cNvSpPr>
            <p:nvPr/>
          </p:nvSpPr>
          <p:spPr bwMode="auto">
            <a:xfrm>
              <a:off x="2550" y="3471"/>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5,5</a:t>
              </a:r>
            </a:p>
          </p:txBody>
        </p:sp>
        <p:sp>
          <p:nvSpPr>
            <p:cNvPr id="71731" name="Text Box 54"/>
            <p:cNvSpPr txBox="1">
              <a:spLocks noChangeArrowheads="1"/>
            </p:cNvSpPr>
            <p:nvPr/>
          </p:nvSpPr>
          <p:spPr bwMode="auto">
            <a:xfrm>
              <a:off x="766" y="3479"/>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4,5</a:t>
              </a:r>
            </a:p>
          </p:txBody>
        </p:sp>
        <p:sp>
          <p:nvSpPr>
            <p:cNvPr id="66612" name="Line 55"/>
            <p:cNvSpPr>
              <a:spLocks noChangeShapeType="1"/>
            </p:cNvSpPr>
            <p:nvPr/>
          </p:nvSpPr>
          <p:spPr bwMode="auto">
            <a:xfrm>
              <a:off x="1432" y="3400"/>
              <a:ext cx="0" cy="128"/>
            </a:xfrm>
            <a:prstGeom prst="line">
              <a:avLst/>
            </a:prstGeom>
            <a:noFill/>
            <a:ln w="9525">
              <a:solidFill>
                <a:srgbClr val="7030A0"/>
              </a:solidFill>
              <a:round/>
              <a:headEnd/>
              <a:tailEnd/>
            </a:ln>
          </p:spPr>
          <p:txBody>
            <a:bodyPr/>
            <a:lstStyle/>
            <a:p>
              <a:pPr>
                <a:defRPr/>
              </a:pPr>
              <a:endParaRPr lang="es-ES">
                <a:ln>
                  <a:solidFill>
                    <a:srgbClr val="7030A0"/>
                  </a:solidFill>
                </a:ln>
                <a:solidFill>
                  <a:srgbClr val="000000"/>
                </a:solidFill>
              </a:endParaRPr>
            </a:p>
          </p:txBody>
        </p:sp>
        <p:sp>
          <p:nvSpPr>
            <p:cNvPr id="71733" name="Text Box 56"/>
            <p:cNvSpPr txBox="1">
              <a:spLocks noChangeArrowheads="1"/>
            </p:cNvSpPr>
            <p:nvPr/>
          </p:nvSpPr>
          <p:spPr bwMode="auto">
            <a:xfrm>
              <a:off x="1582" y="347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a:t>
              </a:r>
            </a:p>
          </p:txBody>
        </p:sp>
        <p:sp>
          <p:nvSpPr>
            <p:cNvPr id="71734" name="Text Box 57"/>
            <p:cNvSpPr txBox="1">
              <a:spLocks noChangeArrowheads="1"/>
            </p:cNvSpPr>
            <p:nvPr/>
          </p:nvSpPr>
          <p:spPr bwMode="auto">
            <a:xfrm>
              <a:off x="1334" y="3191"/>
              <a:ext cx="1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7030A0"/>
                  </a:solidFill>
                  <a:latin typeface="Calibri" pitchFamily="34" charset="0"/>
                </a:rPr>
                <a:t>B</a:t>
              </a:r>
            </a:p>
          </p:txBody>
        </p:sp>
      </p:grpSp>
      <p:sp>
        <p:nvSpPr>
          <p:cNvPr id="529466" name="Rectangle 58"/>
          <p:cNvSpPr>
            <a:spLocks noChangeArrowheads="1"/>
          </p:cNvSpPr>
          <p:nvPr/>
        </p:nvSpPr>
        <p:spPr bwMode="auto">
          <a:xfrm>
            <a:off x="3835400" y="1866900"/>
            <a:ext cx="381000" cy="6985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solidFill>
                <a:srgbClr val="000000"/>
              </a:solidFill>
            </a:endParaRPr>
          </a:p>
        </p:txBody>
      </p:sp>
      <p:sp>
        <p:nvSpPr>
          <p:cNvPr id="529467" name="Rectangle 59"/>
          <p:cNvSpPr>
            <a:spLocks noChangeArrowheads="1"/>
          </p:cNvSpPr>
          <p:nvPr/>
        </p:nvSpPr>
        <p:spPr bwMode="auto">
          <a:xfrm>
            <a:off x="1092200" y="3403600"/>
            <a:ext cx="381000" cy="6985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lvl="1" algn="ctr"/>
            <a:endParaRPr lang="es-ES">
              <a:solidFill>
                <a:srgbClr val="000000"/>
              </a:solidFill>
            </a:endParaRPr>
          </a:p>
        </p:txBody>
      </p:sp>
      <p:grpSp>
        <p:nvGrpSpPr>
          <p:cNvPr id="7" name="Group 60"/>
          <p:cNvGrpSpPr>
            <a:grpSpLocks/>
          </p:cNvGrpSpPr>
          <p:nvPr/>
        </p:nvGrpSpPr>
        <p:grpSpPr bwMode="auto">
          <a:xfrm>
            <a:off x="203200" y="5040313"/>
            <a:ext cx="5219700" cy="915987"/>
            <a:chOff x="128" y="3743"/>
            <a:chExt cx="3288" cy="577"/>
          </a:xfrm>
        </p:grpSpPr>
        <p:sp>
          <p:nvSpPr>
            <p:cNvPr id="71714" name="Text Box 61"/>
            <p:cNvSpPr txBox="1">
              <a:spLocks noChangeArrowheads="1"/>
            </p:cNvSpPr>
            <p:nvPr/>
          </p:nvSpPr>
          <p:spPr bwMode="auto">
            <a:xfrm>
              <a:off x="2942" y="408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3</a:t>
              </a:r>
            </a:p>
          </p:txBody>
        </p:sp>
        <p:sp>
          <p:nvSpPr>
            <p:cNvPr id="71715" name="Text Box 62"/>
            <p:cNvSpPr txBox="1">
              <a:spLocks noChangeArrowheads="1"/>
            </p:cNvSpPr>
            <p:nvPr/>
          </p:nvSpPr>
          <p:spPr bwMode="auto">
            <a:xfrm>
              <a:off x="686" y="3759"/>
              <a:ext cx="1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7030A0"/>
                  </a:solidFill>
                  <a:latin typeface="Calibri" pitchFamily="34" charset="0"/>
                </a:rPr>
                <a:t>B</a:t>
              </a:r>
            </a:p>
          </p:txBody>
        </p:sp>
        <p:sp>
          <p:nvSpPr>
            <p:cNvPr id="71716" name="Text Box 63"/>
            <p:cNvSpPr txBox="1">
              <a:spLocks noChangeArrowheads="1"/>
            </p:cNvSpPr>
            <p:nvPr/>
          </p:nvSpPr>
          <p:spPr bwMode="auto">
            <a:xfrm>
              <a:off x="2462" y="3743"/>
              <a:ext cx="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000000"/>
                  </a:solidFill>
                  <a:latin typeface="Calibri" pitchFamily="34" charset="0"/>
                </a:rPr>
                <a:t>H</a:t>
              </a:r>
            </a:p>
          </p:txBody>
        </p:sp>
        <p:grpSp>
          <p:nvGrpSpPr>
            <p:cNvPr id="71717" name="Group 64"/>
            <p:cNvGrpSpPr>
              <a:grpSpLocks/>
            </p:cNvGrpSpPr>
            <p:nvPr/>
          </p:nvGrpSpPr>
          <p:grpSpPr bwMode="auto">
            <a:xfrm>
              <a:off x="128" y="3952"/>
              <a:ext cx="3288" cy="344"/>
              <a:chOff x="128" y="3952"/>
              <a:chExt cx="3288" cy="344"/>
            </a:xfrm>
          </p:grpSpPr>
          <p:sp>
            <p:nvSpPr>
              <p:cNvPr id="71718" name="Line 65"/>
              <p:cNvSpPr>
                <a:spLocks noChangeShapeType="1"/>
              </p:cNvSpPr>
              <p:nvPr/>
            </p:nvSpPr>
            <p:spPr bwMode="auto">
              <a:xfrm>
                <a:off x="304" y="4024"/>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19" name="Line 66"/>
              <p:cNvSpPr>
                <a:spLocks noChangeShapeType="1"/>
              </p:cNvSpPr>
              <p:nvPr/>
            </p:nvSpPr>
            <p:spPr bwMode="auto">
              <a:xfrm>
                <a:off x="784" y="3968"/>
                <a:ext cx="0" cy="128"/>
              </a:xfrm>
              <a:prstGeom prst="line">
                <a:avLst/>
              </a:prstGeom>
              <a:noFill/>
              <a:ln w="9525">
                <a:solidFill>
                  <a:srgbClr val="7030A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20" name="Line 67"/>
              <p:cNvSpPr>
                <a:spLocks noChangeShapeType="1"/>
              </p:cNvSpPr>
              <p:nvPr/>
            </p:nvSpPr>
            <p:spPr bwMode="auto">
              <a:xfrm>
                <a:off x="2576" y="3952"/>
                <a:ext cx="0" cy="1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21" name="Text Box 68"/>
              <p:cNvSpPr txBox="1">
                <a:spLocks noChangeArrowheads="1"/>
              </p:cNvSpPr>
              <p:nvPr/>
            </p:nvSpPr>
            <p:spPr bwMode="auto">
              <a:xfrm>
                <a:off x="1542" y="4065"/>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7</a:t>
                </a:r>
              </a:p>
            </p:txBody>
          </p:sp>
          <p:sp>
            <p:nvSpPr>
              <p:cNvPr id="71722" name="Line 69"/>
              <p:cNvSpPr>
                <a:spLocks noChangeShapeType="1"/>
              </p:cNvSpPr>
              <p:nvPr/>
            </p:nvSpPr>
            <p:spPr bwMode="auto">
              <a:xfrm>
                <a:off x="3136" y="4184"/>
                <a:ext cx="2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23" name="Text Box 70"/>
              <p:cNvSpPr txBox="1">
                <a:spLocks noChangeArrowheads="1"/>
              </p:cNvSpPr>
              <p:nvPr/>
            </p:nvSpPr>
            <p:spPr bwMode="auto">
              <a:xfrm>
                <a:off x="494" y="404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a:t>
                </a:r>
              </a:p>
            </p:txBody>
          </p:sp>
          <p:sp>
            <p:nvSpPr>
              <p:cNvPr id="71724" name="Line 71"/>
              <p:cNvSpPr>
                <a:spLocks noChangeShapeType="1"/>
              </p:cNvSpPr>
              <p:nvPr/>
            </p:nvSpPr>
            <p:spPr bwMode="auto">
              <a:xfrm flipH="1">
                <a:off x="128" y="4136"/>
                <a:ext cx="2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grpSp>
      </p:grpSp>
      <p:grpSp>
        <p:nvGrpSpPr>
          <p:cNvPr id="9" name="Group 72"/>
          <p:cNvGrpSpPr>
            <a:grpSpLocks/>
          </p:cNvGrpSpPr>
          <p:nvPr/>
        </p:nvGrpSpPr>
        <p:grpSpPr bwMode="auto">
          <a:xfrm>
            <a:off x="301625" y="5853113"/>
            <a:ext cx="4816475" cy="915987"/>
            <a:chOff x="190" y="3687"/>
            <a:chExt cx="3034" cy="577"/>
          </a:xfrm>
        </p:grpSpPr>
        <p:sp>
          <p:nvSpPr>
            <p:cNvPr id="71701" name="Text Box 73"/>
            <p:cNvSpPr txBox="1">
              <a:spLocks noChangeArrowheads="1"/>
            </p:cNvSpPr>
            <p:nvPr/>
          </p:nvSpPr>
          <p:spPr bwMode="auto">
            <a:xfrm>
              <a:off x="2790" y="403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3</a:t>
              </a:r>
            </a:p>
          </p:txBody>
        </p:sp>
        <p:sp>
          <p:nvSpPr>
            <p:cNvPr id="71702" name="Text Box 74"/>
            <p:cNvSpPr txBox="1">
              <a:spLocks noChangeArrowheads="1"/>
            </p:cNvSpPr>
            <p:nvPr/>
          </p:nvSpPr>
          <p:spPr bwMode="auto">
            <a:xfrm>
              <a:off x="678" y="3703"/>
              <a:ext cx="1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7030A0"/>
                  </a:solidFill>
                  <a:latin typeface="Calibri" pitchFamily="34" charset="0"/>
                </a:rPr>
                <a:t>B</a:t>
              </a:r>
            </a:p>
          </p:txBody>
        </p:sp>
        <p:sp>
          <p:nvSpPr>
            <p:cNvPr id="71703" name="Text Box 75"/>
            <p:cNvSpPr txBox="1">
              <a:spLocks noChangeArrowheads="1"/>
            </p:cNvSpPr>
            <p:nvPr/>
          </p:nvSpPr>
          <p:spPr bwMode="auto">
            <a:xfrm>
              <a:off x="2454" y="3687"/>
              <a:ext cx="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000000"/>
                  </a:solidFill>
                  <a:latin typeface="Calibri" pitchFamily="34" charset="0"/>
                </a:rPr>
                <a:t>H</a:t>
              </a:r>
            </a:p>
          </p:txBody>
        </p:sp>
        <p:sp>
          <p:nvSpPr>
            <p:cNvPr id="71704" name="Line 76"/>
            <p:cNvSpPr>
              <a:spLocks noChangeShapeType="1"/>
            </p:cNvSpPr>
            <p:nvPr/>
          </p:nvSpPr>
          <p:spPr bwMode="auto">
            <a:xfrm>
              <a:off x="296" y="3968"/>
              <a:ext cx="2928"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05" name="Line 77"/>
            <p:cNvSpPr>
              <a:spLocks noChangeShapeType="1"/>
            </p:cNvSpPr>
            <p:nvPr/>
          </p:nvSpPr>
          <p:spPr bwMode="auto">
            <a:xfrm>
              <a:off x="776" y="3912"/>
              <a:ext cx="0" cy="128"/>
            </a:xfrm>
            <a:prstGeom prst="line">
              <a:avLst/>
            </a:prstGeom>
            <a:noFill/>
            <a:ln w="9525">
              <a:solidFill>
                <a:srgbClr val="7030A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06" name="Line 78"/>
            <p:cNvSpPr>
              <a:spLocks noChangeShapeType="1"/>
            </p:cNvSpPr>
            <p:nvPr/>
          </p:nvSpPr>
          <p:spPr bwMode="auto">
            <a:xfrm>
              <a:off x="2568" y="3896"/>
              <a:ext cx="0" cy="1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07" name="Text Box 79"/>
            <p:cNvSpPr txBox="1">
              <a:spLocks noChangeArrowheads="1"/>
            </p:cNvSpPr>
            <p:nvPr/>
          </p:nvSpPr>
          <p:spPr bwMode="auto">
            <a:xfrm>
              <a:off x="1182" y="4009"/>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4,5</a:t>
              </a:r>
            </a:p>
          </p:txBody>
        </p:sp>
        <p:sp>
          <p:nvSpPr>
            <p:cNvPr id="71708" name="Text Box 80"/>
            <p:cNvSpPr txBox="1">
              <a:spLocks noChangeArrowheads="1"/>
            </p:cNvSpPr>
            <p:nvPr/>
          </p:nvSpPr>
          <p:spPr bwMode="auto">
            <a:xfrm>
              <a:off x="486" y="3985"/>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a:t>
              </a:r>
            </a:p>
          </p:txBody>
        </p:sp>
        <p:sp>
          <p:nvSpPr>
            <p:cNvPr id="71709" name="Text Box 81"/>
            <p:cNvSpPr txBox="1">
              <a:spLocks noChangeArrowheads="1"/>
            </p:cNvSpPr>
            <p:nvPr/>
          </p:nvSpPr>
          <p:spPr bwMode="auto">
            <a:xfrm>
              <a:off x="190" y="3703"/>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10" name="Line 82"/>
            <p:cNvSpPr>
              <a:spLocks noChangeShapeType="1"/>
            </p:cNvSpPr>
            <p:nvPr/>
          </p:nvSpPr>
          <p:spPr bwMode="auto">
            <a:xfrm>
              <a:off x="288" y="3912"/>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11" name="Text Box 83"/>
            <p:cNvSpPr txBox="1">
              <a:spLocks noChangeArrowheads="1"/>
            </p:cNvSpPr>
            <p:nvPr/>
          </p:nvSpPr>
          <p:spPr bwMode="auto">
            <a:xfrm>
              <a:off x="1862" y="3703"/>
              <a:ext cx="1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E</a:t>
              </a:r>
            </a:p>
          </p:txBody>
        </p:sp>
        <p:sp>
          <p:nvSpPr>
            <p:cNvPr id="71712" name="Line 84"/>
            <p:cNvSpPr>
              <a:spLocks noChangeShapeType="1"/>
            </p:cNvSpPr>
            <p:nvPr/>
          </p:nvSpPr>
          <p:spPr bwMode="auto">
            <a:xfrm>
              <a:off x="1968" y="3904"/>
              <a:ext cx="0"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1713" name="Text Box 85"/>
            <p:cNvSpPr txBox="1">
              <a:spLocks noChangeArrowheads="1"/>
            </p:cNvSpPr>
            <p:nvPr/>
          </p:nvSpPr>
          <p:spPr bwMode="auto">
            <a:xfrm>
              <a:off x="2078" y="4009"/>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FF0000"/>
                  </a:solidFill>
                  <a:latin typeface="Calibri" pitchFamily="34" charset="0"/>
                </a:rPr>
                <a:t>2,5</a:t>
              </a:r>
            </a:p>
          </p:txBody>
        </p:sp>
      </p:grpSp>
      <p:sp>
        <p:nvSpPr>
          <p:cNvPr id="3" name="2 Marcador de número de diapositiva"/>
          <p:cNvSpPr>
            <a:spLocks noGrp="1"/>
          </p:cNvSpPr>
          <p:nvPr>
            <p:ph type="sldNum" sz="quarter" idx="12"/>
          </p:nvPr>
        </p:nvSpPr>
        <p:spPr>
          <a:xfrm>
            <a:off x="6811272" y="6553200"/>
            <a:ext cx="2342253" cy="476250"/>
          </a:xfrm>
        </p:spPr>
        <p:txBody>
          <a:bodyPr/>
          <a:lstStyle/>
          <a:p>
            <a:pPr>
              <a:defRPr/>
            </a:pPr>
            <a:r>
              <a:rPr lang="es-ES" dirty="0" smtClean="0">
                <a:solidFill>
                  <a:srgbClr val="000000"/>
                </a:solidFill>
              </a:rPr>
              <a:t>Diapositivas 41-42 del Tema 2</a:t>
            </a:r>
            <a:endParaRPr lang="es-ES" dirty="0">
              <a:solidFill>
                <a:srgbClr val="000000"/>
              </a:solidFill>
            </a:endParaRPr>
          </a:p>
        </p:txBody>
      </p:sp>
      <p:sp>
        <p:nvSpPr>
          <p:cNvPr id="8" name="7 Elipse"/>
          <p:cNvSpPr/>
          <p:nvPr/>
        </p:nvSpPr>
        <p:spPr>
          <a:xfrm>
            <a:off x="6554407" y="4501003"/>
            <a:ext cx="1872000" cy="18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cxnSp>
        <p:nvCxnSpPr>
          <p:cNvPr id="90" name="89 Conector recto"/>
          <p:cNvCxnSpPr/>
          <p:nvPr/>
        </p:nvCxnSpPr>
        <p:spPr>
          <a:xfrm rot="780000" flipH="1">
            <a:off x="8301916" y="5065676"/>
            <a:ext cx="121992" cy="824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rot="-420000">
            <a:off x="7809890" y="6261548"/>
            <a:ext cx="26222" cy="10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6622519" y="6082951"/>
            <a:ext cx="120226" cy="215444"/>
          </a:xfrm>
          <a:prstGeom prst="rect">
            <a:avLst/>
          </a:prstGeom>
          <a:solidFill>
            <a:schemeClr val="bg1"/>
          </a:solidFill>
        </p:spPr>
        <p:txBody>
          <a:bodyPr wrap="none" lIns="0" tIns="0" rIns="0" bIns="0" rtlCol="0">
            <a:spAutoFit/>
          </a:bodyPr>
          <a:lstStyle/>
          <a:p>
            <a:r>
              <a:rPr lang="es-ES" sz="1400" smtClean="0">
                <a:solidFill>
                  <a:srgbClr val="000000"/>
                </a:solidFill>
                <a:latin typeface="Arial" pitchFamily="34" charset="0"/>
              </a:rPr>
              <a:t>B</a:t>
            </a:r>
            <a:endParaRPr lang="es-ES" sz="1400">
              <a:solidFill>
                <a:srgbClr val="000000"/>
              </a:solidFill>
              <a:latin typeface="Arial" pitchFamily="34" charset="0"/>
            </a:endParaRPr>
          </a:p>
        </p:txBody>
      </p:sp>
      <p:cxnSp>
        <p:nvCxnSpPr>
          <p:cNvPr id="94" name="93 Conector recto"/>
          <p:cNvCxnSpPr/>
          <p:nvPr/>
        </p:nvCxnSpPr>
        <p:spPr>
          <a:xfrm rot="660000" flipH="1">
            <a:off x="6724578" y="5985430"/>
            <a:ext cx="77098" cy="10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99 CuadroTexto"/>
          <p:cNvSpPr txBox="1"/>
          <p:nvPr/>
        </p:nvSpPr>
        <p:spPr>
          <a:xfrm>
            <a:off x="7821878" y="6385792"/>
            <a:ext cx="120226" cy="215444"/>
          </a:xfrm>
          <a:prstGeom prst="rect">
            <a:avLst/>
          </a:prstGeom>
          <a:solidFill>
            <a:schemeClr val="bg1"/>
          </a:solidFill>
        </p:spPr>
        <p:txBody>
          <a:bodyPr wrap="none" lIns="0" tIns="0" rIns="0" bIns="0" rtlCol="0">
            <a:spAutoFit/>
          </a:bodyPr>
          <a:lstStyle/>
          <a:p>
            <a:r>
              <a:rPr lang="es-ES" sz="1400" smtClean="0">
                <a:solidFill>
                  <a:srgbClr val="000000"/>
                </a:solidFill>
                <a:latin typeface="Arial" pitchFamily="34" charset="0"/>
              </a:rPr>
              <a:t>E</a:t>
            </a:r>
            <a:endParaRPr lang="es-ES" sz="1400">
              <a:solidFill>
                <a:srgbClr val="000000"/>
              </a:solidFill>
              <a:latin typeface="Arial" pitchFamily="34" charset="0"/>
            </a:endParaRPr>
          </a:p>
        </p:txBody>
      </p:sp>
      <p:sp>
        <p:nvSpPr>
          <p:cNvPr id="102" name="101 CuadroTexto"/>
          <p:cNvSpPr txBox="1"/>
          <p:nvPr/>
        </p:nvSpPr>
        <p:spPr>
          <a:xfrm>
            <a:off x="8467847" y="4957991"/>
            <a:ext cx="129844" cy="215444"/>
          </a:xfrm>
          <a:prstGeom prst="rect">
            <a:avLst/>
          </a:prstGeom>
          <a:solidFill>
            <a:schemeClr val="bg1"/>
          </a:solidFill>
        </p:spPr>
        <p:txBody>
          <a:bodyPr wrap="none" lIns="0" tIns="0" rIns="0" bIns="0" rtlCol="0">
            <a:spAutoFit/>
          </a:bodyPr>
          <a:lstStyle/>
          <a:p>
            <a:r>
              <a:rPr lang="es-ES" sz="1400" smtClean="0">
                <a:solidFill>
                  <a:srgbClr val="000000"/>
                </a:solidFill>
                <a:latin typeface="Arial" pitchFamily="34" charset="0"/>
              </a:rPr>
              <a:t>H</a:t>
            </a:r>
            <a:endParaRPr lang="es-ES" sz="1400">
              <a:solidFill>
                <a:srgbClr val="000000"/>
              </a:solidFill>
              <a:latin typeface="Arial" pitchFamily="34" charset="0"/>
            </a:endParaRPr>
          </a:p>
        </p:txBody>
      </p:sp>
      <p:sp>
        <p:nvSpPr>
          <p:cNvPr id="103" name="102 CuadroTexto"/>
          <p:cNvSpPr txBox="1"/>
          <p:nvPr/>
        </p:nvSpPr>
        <p:spPr>
          <a:xfrm>
            <a:off x="7438946" y="4235714"/>
            <a:ext cx="120226" cy="215444"/>
          </a:xfrm>
          <a:prstGeom prst="rect">
            <a:avLst/>
          </a:prstGeom>
          <a:solidFill>
            <a:schemeClr val="bg1"/>
          </a:solidFill>
        </p:spPr>
        <p:txBody>
          <a:bodyPr wrap="none" lIns="0" tIns="0" rIns="0" bIns="0" rtlCol="0">
            <a:spAutoFit/>
          </a:bodyPr>
          <a:lstStyle/>
          <a:p>
            <a:r>
              <a:rPr lang="es-ES" sz="1400" smtClean="0">
                <a:solidFill>
                  <a:srgbClr val="000000"/>
                </a:solidFill>
                <a:latin typeface="Arial" pitchFamily="34" charset="0"/>
              </a:rPr>
              <a:t>E</a:t>
            </a:r>
            <a:endParaRPr lang="es-ES" sz="1400">
              <a:solidFill>
                <a:srgbClr val="000000"/>
              </a:solidFill>
              <a:latin typeface="Arial" pitchFamily="34" charset="0"/>
            </a:endParaRPr>
          </a:p>
        </p:txBody>
      </p:sp>
      <p:cxnSp>
        <p:nvCxnSpPr>
          <p:cNvPr id="11" name="10 Conector recto"/>
          <p:cNvCxnSpPr/>
          <p:nvPr/>
        </p:nvCxnSpPr>
        <p:spPr>
          <a:xfrm>
            <a:off x="7493056" y="4445578"/>
            <a:ext cx="0" cy="1080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 Box 85"/>
          <p:cNvSpPr txBox="1">
            <a:spLocks noChangeArrowheads="1"/>
          </p:cNvSpPr>
          <p:nvPr/>
        </p:nvSpPr>
        <p:spPr bwMode="auto">
          <a:xfrm>
            <a:off x="7689250" y="4674129"/>
            <a:ext cx="47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000000"/>
                </a:solidFill>
                <a:latin typeface="Calibri" pitchFamily="34" charset="0"/>
              </a:rPr>
              <a:t>2,5</a:t>
            </a:r>
          </a:p>
        </p:txBody>
      </p:sp>
      <p:sp>
        <p:nvSpPr>
          <p:cNvPr id="97" name="Text Box 85"/>
          <p:cNvSpPr txBox="1">
            <a:spLocks noChangeArrowheads="1"/>
          </p:cNvSpPr>
          <p:nvPr/>
        </p:nvSpPr>
        <p:spPr bwMode="auto">
          <a:xfrm>
            <a:off x="7977614" y="5607215"/>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mtClean="0">
                <a:solidFill>
                  <a:srgbClr val="000000"/>
                </a:solidFill>
                <a:latin typeface="Calibri" pitchFamily="34" charset="0"/>
              </a:rPr>
              <a:t>3</a:t>
            </a:r>
            <a:endParaRPr lang="es-ES">
              <a:solidFill>
                <a:srgbClr val="000000"/>
              </a:solidFill>
              <a:latin typeface="Calibri" pitchFamily="34" charset="0"/>
            </a:endParaRPr>
          </a:p>
        </p:txBody>
      </p:sp>
      <p:sp>
        <p:nvSpPr>
          <p:cNvPr id="98" name="Text Box 85"/>
          <p:cNvSpPr txBox="1">
            <a:spLocks noChangeArrowheads="1"/>
          </p:cNvSpPr>
          <p:nvPr/>
        </p:nvSpPr>
        <p:spPr bwMode="auto">
          <a:xfrm>
            <a:off x="7159914" y="595630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mtClean="0">
                <a:solidFill>
                  <a:srgbClr val="000000"/>
                </a:solidFill>
                <a:latin typeface="Calibri" pitchFamily="34" charset="0"/>
              </a:rPr>
              <a:t>2</a:t>
            </a:r>
            <a:endParaRPr lang="es-ES">
              <a:solidFill>
                <a:srgbClr val="000000"/>
              </a:solidFill>
              <a:latin typeface="Calibri" pitchFamily="34" charset="0"/>
            </a:endParaRPr>
          </a:p>
        </p:txBody>
      </p:sp>
      <p:sp>
        <p:nvSpPr>
          <p:cNvPr id="99" name="Text Box 85"/>
          <p:cNvSpPr txBox="1">
            <a:spLocks noChangeArrowheads="1"/>
          </p:cNvSpPr>
          <p:nvPr/>
        </p:nvSpPr>
        <p:spPr bwMode="auto">
          <a:xfrm>
            <a:off x="6622519" y="4956594"/>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solidFill>
                  <a:srgbClr val="000000"/>
                </a:solidFill>
                <a:latin typeface="Calibri" pitchFamily="34" charset="0"/>
              </a:rPr>
              <a:t>4</a:t>
            </a:r>
            <a:r>
              <a:rPr lang="es-ES" smtClean="0">
                <a:solidFill>
                  <a:srgbClr val="000000"/>
                </a:solidFill>
                <a:latin typeface="Calibri" pitchFamily="34" charset="0"/>
              </a:rPr>
              <a:t>,5</a:t>
            </a:r>
            <a:endParaRPr lang="es-ES">
              <a:solidFill>
                <a:srgbClr val="000000"/>
              </a:solidFill>
              <a:latin typeface="Calibri" pitchFamily="34" charset="0"/>
            </a:endParaRPr>
          </a:p>
        </p:txBody>
      </p:sp>
      <p:sp>
        <p:nvSpPr>
          <p:cNvPr id="104" name="Text Box 85"/>
          <p:cNvSpPr txBox="1">
            <a:spLocks noChangeArrowheads="1"/>
          </p:cNvSpPr>
          <p:nvPr/>
        </p:nvSpPr>
        <p:spPr bwMode="auto">
          <a:xfrm>
            <a:off x="7157583" y="525275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mtClean="0">
                <a:solidFill>
                  <a:srgbClr val="000000"/>
                </a:solidFill>
                <a:latin typeface="Calibri" pitchFamily="34" charset="0"/>
              </a:rPr>
              <a:t>12 kb</a:t>
            </a:r>
            <a:endParaRPr lang="es-ES">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Diapositivas complementarias</a:t>
            </a:r>
            <a:endParaRPr lang="es-ES" sz="4000" dirty="0">
              <a:solidFill>
                <a:srgbClr val="0000CC"/>
              </a:solidFill>
            </a:endParaRPr>
          </a:p>
        </p:txBody>
      </p:sp>
      <p:sp>
        <p:nvSpPr>
          <p:cNvPr id="13" name="Rectangle 3"/>
          <p:cNvSpPr txBox="1">
            <a:spLocks noChangeArrowheads="1"/>
          </p:cNvSpPr>
          <p:nvPr/>
        </p:nvSpPr>
        <p:spPr bwMode="auto">
          <a:xfrm>
            <a:off x="240034" y="1341369"/>
            <a:ext cx="8903966" cy="5168288"/>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Presentadas por el profesor al principio y al final de la clase de problemas, salvo que no se disponga de tiempo</a:t>
            </a:r>
          </a:p>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Depositadas en la página web de la asignatura</a:t>
            </a:r>
          </a:p>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Recogen</a:t>
            </a:r>
          </a:p>
          <a:p>
            <a:pPr marL="533400" indent="-271463">
              <a:lnSpc>
                <a:spcPts val="3000"/>
              </a:lnSpc>
              <a:spcBef>
                <a:spcPts val="1200"/>
              </a:spcBef>
              <a:buClr>
                <a:srgbClr val="00B050"/>
              </a:buClr>
              <a:buFont typeface="Wingdings" pitchFamily="2" charset="2"/>
              <a:buChar char="§"/>
              <a:defRPr/>
            </a:pPr>
            <a:r>
              <a:rPr lang="es-ES" sz="2600" kern="0" dirty="0" smtClean="0">
                <a:solidFill>
                  <a:srgbClr val="000000"/>
                </a:solidFill>
              </a:rPr>
              <a:t>la distribución de las notas de la serie</a:t>
            </a:r>
          </a:p>
          <a:p>
            <a:pPr marL="533400" indent="-271463">
              <a:lnSpc>
                <a:spcPts val="3000"/>
              </a:lnSpc>
              <a:spcBef>
                <a:spcPts val="1200"/>
              </a:spcBef>
              <a:buClr>
                <a:srgbClr val="00B050"/>
              </a:buClr>
              <a:buFont typeface="Wingdings" pitchFamily="2" charset="2"/>
              <a:buChar char="§"/>
              <a:defRPr/>
            </a:pPr>
            <a:r>
              <a:rPr lang="es-ES" sz="2600" kern="0" dirty="0" smtClean="0">
                <a:solidFill>
                  <a:srgbClr val="000000"/>
                </a:solidFill>
              </a:rPr>
              <a:t>las incidencias de la serie</a:t>
            </a:r>
          </a:p>
          <a:p>
            <a:pPr marL="533400" indent="-271463">
              <a:lnSpc>
                <a:spcPts val="3000"/>
              </a:lnSpc>
              <a:spcBef>
                <a:spcPts val="1200"/>
              </a:spcBef>
              <a:buClr>
                <a:srgbClr val="00B050"/>
              </a:buClr>
              <a:buFont typeface="Wingdings" pitchFamily="2" charset="2"/>
              <a:buChar char="§"/>
              <a:defRPr/>
            </a:pPr>
            <a:r>
              <a:rPr lang="es-ES" sz="2600" kern="0" dirty="0">
                <a:solidFill>
                  <a:srgbClr val="000000"/>
                </a:solidFill>
              </a:rPr>
              <a:t>los errores cometidos por los alumnos:</a:t>
            </a:r>
            <a:r>
              <a:rPr lang="es-ES_tradnl" sz="2600" kern="0" dirty="0">
                <a:solidFill>
                  <a:srgbClr val="000000"/>
                </a:solidFill>
              </a:rPr>
              <a:t> de concepto, nomenclatura, gramaticales…</a:t>
            </a:r>
          </a:p>
          <a:p>
            <a:pPr marL="533400" indent="-271463">
              <a:lnSpc>
                <a:spcPts val="3000"/>
              </a:lnSpc>
              <a:spcBef>
                <a:spcPts val="1200"/>
              </a:spcBef>
              <a:buClr>
                <a:srgbClr val="00B050"/>
              </a:buClr>
              <a:buFont typeface="Wingdings" pitchFamily="2" charset="2"/>
              <a:buChar char="§"/>
              <a:defRPr/>
            </a:pPr>
            <a:r>
              <a:rPr lang="es-ES" sz="2600" kern="0" dirty="0" smtClean="0">
                <a:solidFill>
                  <a:srgbClr val="000000"/>
                </a:solidFill>
              </a:rPr>
              <a:t>los enunciados de los problemas</a:t>
            </a:r>
          </a:p>
          <a:p>
            <a:pPr marL="533400" indent="-271463">
              <a:lnSpc>
                <a:spcPts val="3000"/>
              </a:lnSpc>
              <a:spcBef>
                <a:spcPts val="1200"/>
              </a:spcBef>
              <a:buClr>
                <a:srgbClr val="00B050"/>
              </a:buClr>
              <a:buFont typeface="Wingdings" pitchFamily="2" charset="2"/>
              <a:buChar char="§"/>
              <a:defRPr/>
            </a:pPr>
            <a:r>
              <a:rPr lang="es-ES" sz="2600" kern="0" dirty="0" smtClean="0">
                <a:solidFill>
                  <a:srgbClr val="000000"/>
                </a:solidFill>
              </a:rPr>
              <a:t>la solución a cada problema y su explicación</a:t>
            </a:r>
          </a:p>
          <a:p>
            <a:pPr marL="533400" indent="-271463">
              <a:lnSpc>
                <a:spcPts val="3000"/>
              </a:lnSpc>
              <a:spcBef>
                <a:spcPts val="1200"/>
              </a:spcBef>
              <a:buClr>
                <a:srgbClr val="00B050"/>
              </a:buClr>
              <a:buFont typeface="Wingdings" pitchFamily="2" charset="2"/>
              <a:buChar char="§"/>
              <a:defRPr/>
            </a:pPr>
            <a:r>
              <a:rPr lang="es-ES" sz="2600" kern="0" dirty="0" smtClean="0">
                <a:solidFill>
                  <a:srgbClr val="000000"/>
                </a:solidFill>
              </a:rPr>
              <a:t>la parte del temario relacionada con cada problema </a:t>
            </a: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2</a:t>
            </a:fld>
            <a:endParaRPr lang="es-ES"/>
          </a:p>
        </p:txBody>
      </p:sp>
    </p:spTree>
    <p:extLst>
      <p:ext uri="{BB962C8B-B14F-4D97-AF65-F5344CB8AC3E}">
        <p14:creationId xmlns:p14="http://schemas.microsoft.com/office/powerpoint/2010/main" val="119233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2</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20</a:t>
            </a:fld>
            <a:endParaRPr lang="es-ES"/>
          </a:p>
        </p:txBody>
      </p:sp>
    </p:spTree>
    <p:extLst>
      <p:ext uri="{BB962C8B-B14F-4D97-AF65-F5344CB8AC3E}">
        <p14:creationId xmlns:p14="http://schemas.microsoft.com/office/powerpoint/2010/main" val="981432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1.8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318749050"/>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204257">
                  <a:extLst>
                    <a:ext uri="{9D8B030D-6E8A-4147-A177-3AD203B41FA5}">
                      <a16:colId xmlns:a16="http://schemas.microsoft.com/office/drawing/2014/main" val="20002"/>
                    </a:ext>
                  </a:extLst>
                </a:gridCol>
                <a:gridCol w="1369185">
                  <a:extLst>
                    <a:ext uri="{9D8B030D-6E8A-4147-A177-3AD203B41FA5}">
                      <a16:colId xmlns:a16="http://schemas.microsoft.com/office/drawing/2014/main" val="20003"/>
                    </a:ext>
                  </a:extLst>
                </a:gridCol>
                <a:gridCol w="1743318">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sng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a:t>
                      </a:r>
                      <a:r>
                        <a:rPr lang="es-E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a:t>
                      </a:r>
                      <a:r>
                        <a:rPr lang="es-E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81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2698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055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17</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strike="sngStrike"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18/11,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13:30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21</a:t>
            </a:fld>
            <a:endParaRPr lang="es-ES"/>
          </a:p>
        </p:txBody>
      </p:sp>
    </p:spTree>
    <p:extLst>
      <p:ext uri="{BB962C8B-B14F-4D97-AF65-F5344CB8AC3E}">
        <p14:creationId xmlns:p14="http://schemas.microsoft.com/office/powerpoint/2010/main" val="3452129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de la serie 2</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62 hojas de respuestas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1  hoja de respuestas </a:t>
            </a:r>
            <a:r>
              <a:rPr lang="es-ES" sz="2600" kern="0" dirty="0" smtClean="0">
                <a:solidFill>
                  <a:srgbClr val="000000"/>
                </a:solidFill>
              </a:rPr>
              <a:t>presentada </a:t>
            </a:r>
            <a:r>
              <a:rPr lang="es-ES_tradnl" sz="2600" kern="0" dirty="0" smtClean="0">
                <a:solidFill>
                  <a:srgbClr val="000000"/>
                </a:solidFill>
              </a:rPr>
              <a:t>fuera de plazo</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rPr>
              <a:t>4 </a:t>
            </a:r>
            <a:r>
              <a:rPr lang="es-ES_tradnl" sz="2600" kern="0" dirty="0">
                <a:solidFill>
                  <a:srgbClr val="000000"/>
                </a:solidFill>
              </a:rPr>
              <a:t>mensajes con el campo del asunto erróneo (</a:t>
            </a:r>
            <a:r>
              <a:rPr lang="es-ES_tradnl" sz="2600" kern="0" dirty="0" smtClean="0">
                <a:solidFill>
                  <a:srgbClr val="FF0000"/>
                </a:solidFill>
              </a:rPr>
              <a:t>IG1</a:t>
            </a:r>
            <a:r>
              <a:rPr lang="es-ES_tradnl" sz="2600" kern="0" dirty="0" smtClean="0">
                <a:solidFill>
                  <a:srgbClr val="000000"/>
                </a:solidFill>
              </a:rPr>
              <a:t> e </a:t>
            </a:r>
            <a:r>
              <a:rPr lang="es-ES_tradnl" sz="2600" kern="0" dirty="0" smtClean="0">
                <a:solidFill>
                  <a:srgbClr val="FF0000"/>
                </a:solidFill>
              </a:rPr>
              <a:t>IG1D</a:t>
            </a:r>
            <a:r>
              <a:rPr lang="es-ES_tradnl" sz="2600" kern="0" dirty="0" smtClean="0">
                <a:solidFill>
                  <a:srgbClr val="000000"/>
                </a:solidFill>
              </a:rPr>
              <a:t> </a:t>
            </a:r>
            <a:r>
              <a:rPr lang="es-ES_tradnl" sz="2600" kern="0" dirty="0">
                <a:solidFill>
                  <a:srgbClr val="000000"/>
                </a:solidFill>
                <a:sym typeface="Symbol" panose="05050102010706020507" pitchFamily="18" charset="2"/>
              </a:rPr>
              <a:t> </a:t>
            </a:r>
            <a:r>
              <a:rPr lang="es-ES_tradnl" sz="2600" kern="0" dirty="0" smtClean="0">
                <a:solidFill>
                  <a:srgbClr val="00B050"/>
                </a:solidFill>
                <a:sym typeface="Symbol" panose="05050102010706020507" pitchFamily="18" charset="2"/>
              </a:rPr>
              <a:t>IG2 </a:t>
            </a:r>
            <a:r>
              <a:rPr lang="es-ES_tradnl" sz="2600" kern="0" dirty="0">
                <a:sym typeface="Symbol" panose="05050102010706020507" pitchFamily="18" charset="2"/>
              </a:rPr>
              <a:t>e</a:t>
            </a:r>
            <a:r>
              <a:rPr lang="es-ES_tradnl" sz="2600" kern="0" dirty="0">
                <a:solidFill>
                  <a:srgbClr val="00B050"/>
                </a:solidFill>
                <a:sym typeface="Symbol" panose="05050102010706020507" pitchFamily="18" charset="2"/>
              </a:rPr>
              <a:t> </a:t>
            </a:r>
            <a:r>
              <a:rPr lang="es-ES_tradnl" sz="2600" kern="0" dirty="0" smtClean="0">
                <a:solidFill>
                  <a:srgbClr val="00B050"/>
                </a:solidFill>
                <a:sym typeface="Symbol" panose="05050102010706020507" pitchFamily="18" charset="2"/>
              </a:rPr>
              <a:t>IG2D</a:t>
            </a:r>
            <a:r>
              <a:rPr lang="es-ES_tradnl" sz="2600" kern="0" dirty="0">
                <a:solidFill>
                  <a:srgbClr val="000000"/>
                </a:solidFill>
                <a:sym typeface="Symbol" panose="05050102010706020507" pitchFamily="18" charset="2"/>
              </a:rPr>
              <a:t>)</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formularios sin nombre ni apellidos </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1 formulario sin fotografía del remitente</a:t>
            </a:r>
          </a:p>
          <a:p>
            <a:pPr marL="271463" indent="-271463">
              <a:lnSpc>
                <a:spcPts val="3000"/>
              </a:lnSpc>
              <a:spcBef>
                <a:spcPts val="900"/>
              </a:spcBef>
              <a:buClr>
                <a:srgbClr val="FF0000"/>
              </a:buClr>
              <a:buFont typeface="Wingdings" pitchFamily="2" charset="2"/>
              <a:buChar char="§"/>
              <a:defRPr/>
            </a:pPr>
            <a:r>
              <a:rPr lang="es-ES_tradnl" sz="2600" kern="0" dirty="0">
                <a:solidFill>
                  <a:srgbClr val="000000"/>
                </a:solidFill>
                <a:sym typeface="Symbol" panose="05050102010706020507" pitchFamily="18" charset="2"/>
              </a:rPr>
              <a:t>2 mensajes con diapositivas de un solo problema</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enviado 12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22</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2</a:t>
            </a:r>
            <a:endParaRPr lang="es-ES" sz="4000" dirty="0">
              <a:solidFill>
                <a:srgbClr val="0000CC"/>
              </a:solidFill>
            </a:endParaRPr>
          </a:p>
        </p:txBody>
      </p:sp>
      <p:sp>
        <p:nvSpPr>
          <p:cNvPr id="13" name="Rectangle 3"/>
          <p:cNvSpPr txBox="1">
            <a:spLocks noChangeArrowheads="1"/>
          </p:cNvSpPr>
          <p:nvPr/>
        </p:nvSpPr>
        <p:spPr bwMode="auto">
          <a:xfrm>
            <a:off x="240034" y="12950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No leer con suficiente atención</a:t>
            </a:r>
          </a:p>
          <a:p>
            <a:pPr marL="539750" lvl="1" indent="-273050">
              <a:lnSpc>
                <a:spcPts val="3000"/>
              </a:lnSpc>
              <a:spcBef>
                <a:spcPts val="1200"/>
              </a:spcBef>
              <a:buClr>
                <a:srgbClr val="00B050"/>
              </a:buClr>
              <a:buFont typeface="Wingdings" pitchFamily="2" charset="2"/>
              <a:buChar char="§"/>
              <a:defRPr/>
            </a:pPr>
            <a:r>
              <a:rPr lang="es-ES_tradnl" sz="2600" kern="0" dirty="0">
                <a:solidFill>
                  <a:srgbClr val="000000"/>
                </a:solidFill>
              </a:rPr>
              <a:t>l</a:t>
            </a:r>
            <a:r>
              <a:rPr lang="es-ES_tradnl" sz="2600" kern="0" dirty="0" smtClean="0">
                <a:solidFill>
                  <a:srgbClr val="000000"/>
                </a:solidFill>
              </a:rPr>
              <a:t>as instrucciones de la hoja de respuestas: nombres de archivos y asunto del mensaje</a:t>
            </a:r>
          </a:p>
          <a:p>
            <a:pPr marL="539750" lvl="1" indent="-273050">
              <a:lnSpc>
                <a:spcPts val="3000"/>
              </a:lnSpc>
              <a:spcBef>
                <a:spcPts val="1200"/>
              </a:spcBef>
              <a:buClr>
                <a:srgbClr val="00B050"/>
              </a:buClr>
              <a:buFont typeface="Wingdings" pitchFamily="2" charset="2"/>
              <a:buChar char="§"/>
              <a:defRPr/>
            </a:pPr>
            <a:r>
              <a:rPr lang="es-ES_tradnl" sz="2600" kern="0" dirty="0" smtClean="0">
                <a:solidFill>
                  <a:srgbClr val="000000"/>
                </a:solidFill>
              </a:rPr>
              <a:t>el enunciado de los problemas: </a:t>
            </a:r>
          </a:p>
          <a:p>
            <a:pPr marL="996950" lvl="2" indent="-273050">
              <a:lnSpc>
                <a:spcPts val="3000"/>
              </a:lnSpc>
              <a:spcBef>
                <a:spcPts val="1200"/>
              </a:spcBef>
              <a:buClr>
                <a:srgbClr val="0070C0"/>
              </a:buClr>
              <a:buFont typeface="Wingdings" pitchFamily="2" charset="2"/>
              <a:buChar char="§"/>
              <a:defRPr/>
            </a:pPr>
            <a:r>
              <a:rPr lang="es-ES_tradnl" sz="2600" kern="0" dirty="0" smtClean="0">
                <a:solidFill>
                  <a:srgbClr val="000000"/>
                </a:solidFill>
              </a:rPr>
              <a:t>“</a:t>
            </a:r>
            <a:r>
              <a:rPr lang="es-ES" sz="2600" dirty="0" smtClean="0">
                <a:ea typeface="Times New Roman" panose="02020603050405020304" pitchFamily="18" charset="0"/>
                <a:cs typeface="Times New Roman" panose="02020603050405020304" pitchFamily="18" charset="0"/>
              </a:rPr>
              <a:t>…los motivos por los que </a:t>
            </a:r>
            <a:r>
              <a:rPr lang="es-ES" sz="2600" b="1" dirty="0" smtClean="0">
                <a:ea typeface="Times New Roman" panose="02020603050405020304" pitchFamily="18" charset="0"/>
                <a:cs typeface="Times New Roman" panose="02020603050405020304" pitchFamily="18" charset="0"/>
              </a:rPr>
              <a:t>las parejas </a:t>
            </a:r>
            <a:r>
              <a:rPr lang="es-ES" sz="2600" dirty="0" smtClean="0">
                <a:ea typeface="Times New Roman" panose="02020603050405020304" pitchFamily="18" charset="0"/>
                <a:cs typeface="Times New Roman" panose="02020603050405020304" pitchFamily="18" charset="0"/>
              </a:rPr>
              <a:t>de oligonucleótidos …</a:t>
            </a:r>
            <a:r>
              <a:rPr lang="es-ES_tradnl" sz="2600" kern="0" dirty="0" smtClean="0">
                <a:solidFill>
                  <a:srgbClr val="000000"/>
                </a:solidFill>
              </a:rPr>
              <a:t>”</a:t>
            </a:r>
          </a:p>
          <a:p>
            <a:pPr marL="996950" lvl="2" indent="-273050">
              <a:lnSpc>
                <a:spcPts val="3000"/>
              </a:lnSpc>
              <a:spcBef>
                <a:spcPts val="1200"/>
              </a:spcBef>
              <a:buClr>
                <a:srgbClr val="0070C0"/>
              </a:buClr>
              <a:buFont typeface="Wingdings" pitchFamily="2" charset="2"/>
              <a:buChar char="§"/>
              <a:defRPr/>
            </a:pPr>
            <a:r>
              <a:rPr lang="es-ES_tradnl" sz="2600" kern="0" dirty="0" smtClean="0">
                <a:solidFill>
                  <a:srgbClr val="000000"/>
                </a:solidFill>
              </a:rPr>
              <a:t>“Explica…”</a:t>
            </a:r>
          </a:p>
          <a:p>
            <a:pPr marL="996950" lvl="2" indent="-273050">
              <a:lnSpc>
                <a:spcPts val="3000"/>
              </a:lnSpc>
              <a:spcBef>
                <a:spcPts val="1200"/>
              </a:spcBef>
              <a:buClr>
                <a:srgbClr val="0070C0"/>
              </a:buClr>
              <a:buFont typeface="Wingdings" pitchFamily="2" charset="2"/>
              <a:buChar char="§"/>
              <a:defRPr/>
            </a:pPr>
            <a:r>
              <a:rPr lang="es-ES_tradnl" sz="2600" kern="0" dirty="0" smtClean="0">
                <a:solidFill>
                  <a:srgbClr val="000000"/>
                </a:solidFill>
              </a:rPr>
              <a:t>“…representándolos como flechas…”</a:t>
            </a:r>
            <a:endParaRPr lang="es-ES" sz="2600" kern="0" dirty="0">
              <a:solidFill>
                <a:srgbClr val="000000"/>
              </a:solidFill>
            </a:endParaRP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Creer que un oligonucleótido contiene aminoácidos</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No tener en cuenta el abundante material depositado en la página web de la asignatura</a:t>
            </a:r>
            <a:endParaRPr lang="es-ES_tradnl" sz="2600" kern="0" dirty="0">
              <a:solidFill>
                <a:srgbClr val="000000"/>
              </a:solidFill>
            </a:endParaRP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23</a:t>
            </a:fld>
            <a:endParaRPr lang="es-ES"/>
          </a:p>
        </p:txBody>
      </p:sp>
    </p:spTree>
    <p:extLst>
      <p:ext uri="{BB962C8B-B14F-4D97-AF65-F5344CB8AC3E}">
        <p14:creationId xmlns:p14="http://schemas.microsoft.com/office/powerpoint/2010/main" val="219660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solidFill>
                <a:srgbClr val="FFFFFF"/>
              </a:solidFill>
              <a:latin typeface="Calibri" pitchFamily="34" charset="0"/>
            </a:endParaRPr>
          </a:p>
        </p:txBody>
      </p:sp>
      <p:sp>
        <p:nvSpPr>
          <p:cNvPr id="10244" name="Rectangle 4"/>
          <p:cNvSpPr>
            <a:spLocks noChangeArrowheads="1"/>
          </p:cNvSpPr>
          <p:nvPr/>
        </p:nvSpPr>
        <p:spPr bwMode="auto">
          <a:xfrm>
            <a:off x="439738" y="1585913"/>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buClr>
                <a:srgbClr val="FF00CC"/>
              </a:buClr>
              <a:buSzPct val="70000"/>
              <a:buFont typeface="Wingdings 3" panose="05040102010807070707" pitchFamily="18" charset="2"/>
              <a:buNone/>
            </a:pPr>
            <a:r>
              <a:rPr lang="es-ES_tradnl" sz="4000" dirty="0" smtClean="0">
                <a:solidFill>
                  <a:srgbClr val="0000CC"/>
                </a:solidFill>
              </a:rPr>
              <a:t>Cómo resolver los problemas de</a:t>
            </a:r>
            <a:endParaRPr lang="es-ES_tradnl" sz="4000" dirty="0">
              <a:solidFill>
                <a:srgbClr val="0000CC"/>
              </a:solidFill>
            </a:endParaRPr>
          </a:p>
          <a:p>
            <a:pPr algn="ctr">
              <a:spcBef>
                <a:spcPct val="20000"/>
              </a:spcBef>
              <a:buClr>
                <a:srgbClr val="FF00CC"/>
              </a:buClr>
              <a:buSzPct val="70000"/>
              <a:buFont typeface="Wingdings 3" panose="05040102010807070707" pitchFamily="18" charset="2"/>
              <a:buNone/>
            </a:pPr>
            <a:r>
              <a:rPr lang="es-ES_tradnl" sz="4000" i="1" dirty="0">
                <a:solidFill>
                  <a:srgbClr val="0000CC"/>
                </a:solidFill>
              </a:rPr>
              <a:t>Ingeniería Genética</a:t>
            </a: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Grado en Biotecnología, UMH</a:t>
            </a: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Curso </a:t>
            </a:r>
            <a:r>
              <a:rPr lang="es-ES_tradnl" sz="4000" dirty="0" smtClean="0">
                <a:solidFill>
                  <a:srgbClr val="0000CC"/>
                </a:solidFill>
              </a:rPr>
              <a:t>2015-16</a:t>
            </a:r>
            <a:endParaRPr lang="es-ES_tradnl" sz="4000" dirty="0">
              <a:solidFill>
                <a:srgbClr val="0000CC"/>
              </a:solidFill>
            </a:endParaRPr>
          </a:p>
          <a:p>
            <a:pPr algn="ctr">
              <a:spcBef>
                <a:spcPct val="20000"/>
              </a:spcBef>
              <a:buClr>
                <a:srgbClr val="FF00CC"/>
              </a:buClr>
              <a:buSzPct val="70000"/>
              <a:buFont typeface="Wingdings 3" panose="05040102010807070707" pitchFamily="18" charset="2"/>
              <a:buNone/>
            </a:pPr>
            <a:r>
              <a:rPr lang="es-ES_tradnl" sz="4000" dirty="0">
                <a:solidFill>
                  <a:srgbClr val="0000CC"/>
                </a:solidFill>
              </a:rPr>
              <a:t>Profesor: José Luis Micol Molina</a:t>
            </a:r>
          </a:p>
        </p:txBody>
      </p:sp>
      <p:sp>
        <p:nvSpPr>
          <p:cNvPr id="5" name="1 Marcador de número de diapositiva"/>
          <p:cNvSpPr>
            <a:spLocks noGrp="1"/>
          </p:cNvSpPr>
          <p:nvPr>
            <p:ph type="sldNum" sz="quarter" idx="12"/>
          </p:nvPr>
        </p:nvSpPr>
        <p:spPr>
          <a:xfrm>
            <a:off x="503239" y="6561348"/>
            <a:ext cx="8640762" cy="476250"/>
          </a:xfrm>
        </p:spPr>
        <p:txBody>
          <a:bodyPr/>
          <a:lstStyle/>
          <a:p>
            <a:pPr>
              <a:defRPr/>
            </a:pPr>
            <a:r>
              <a:rPr lang="es-ES" dirty="0" smtClean="0">
                <a:solidFill>
                  <a:srgbClr val="000000"/>
                </a:solidFill>
              </a:rPr>
              <a:t>Diapositiva 1 </a:t>
            </a:r>
            <a:r>
              <a:rPr lang="es-ES" dirty="0"/>
              <a:t>de “Instrucciones y recomendaciones sobre las series de problemas de IG (2015-16</a:t>
            </a:r>
            <a:r>
              <a:rPr lang="es-ES" dirty="0" smtClean="0"/>
              <a:t>).</a:t>
            </a:r>
            <a:r>
              <a:rPr lang="es-ES" dirty="0" err="1" smtClean="0"/>
              <a:t>pptx</a:t>
            </a:r>
            <a:r>
              <a:rPr lang="es-ES" dirty="0" smtClean="0"/>
              <a:t>”</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solidFill>
                <a:prstClr val="black"/>
              </a:solidFill>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ea typeface="Calibri" panose="020F0502020204030204" pitchFamily="34" charset="0"/>
                <a:cs typeface="Times New Roman" panose="02020603050405020304" pitchFamily="18" charset="0"/>
              </a:rPr>
              <a:t>Material depositado en la página web de la asignatura: Serie 1 de problemas</a:t>
            </a:r>
            <a:endParaRPr lang="es-ES_tradnl" sz="4000" dirty="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solidFill>
                <a:prstClr val="black"/>
              </a:solidFill>
            </a:endParaRPr>
          </a:p>
        </p:txBody>
      </p:sp>
      <p:sp>
        <p:nvSpPr>
          <p:cNvPr id="12379" name="Rectangle 1"/>
          <p:cNvSpPr>
            <a:spLocks noChangeArrowheads="1"/>
          </p:cNvSpPr>
          <p:nvPr/>
        </p:nvSpPr>
        <p:spPr bwMode="auto">
          <a:xfrm>
            <a:off x="295274" y="1327756"/>
            <a:ext cx="8565697" cy="74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Serie 1 del curso 2015-16</a:t>
            </a:r>
          </a:p>
          <a:p>
            <a:pPr marL="533400" indent="-271463" eaLnBrk="0" hangingPunct="0">
              <a:buClr>
                <a:srgbClr val="00B05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Enunciados de los problemas: </a:t>
            </a:r>
            <a:r>
              <a:rPr lang="es-ES_tradnl" sz="2400" i="1" dirty="0" smtClean="0">
                <a:solidFill>
                  <a:prstClr val="black"/>
                </a:solidFill>
                <a:ea typeface="Calibri" panose="020F0502020204030204" pitchFamily="34" charset="0"/>
                <a:cs typeface="Times New Roman" panose="02020603050405020304" pitchFamily="18" charset="0"/>
              </a:rPr>
              <a:t>Boletín de problemas IG (2015-16) serie 1.pdf</a:t>
            </a:r>
            <a:endParaRPr lang="es-ES" sz="2400" i="1" dirty="0">
              <a:solidFill>
                <a:prstClr val="black"/>
              </a:solidFill>
              <a:ea typeface="Calibri" panose="020F0502020204030204" pitchFamily="34" charset="0"/>
              <a:cs typeface="Times New Roman" panose="02020603050405020304" pitchFamily="18" charset="0"/>
            </a:endParaRPr>
          </a:p>
          <a:p>
            <a:pPr marL="533400" indent="-271463" eaLnBrk="0" hangingPunct="0">
              <a:buClr>
                <a:srgbClr val="00B05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Hoja de respuestas: </a:t>
            </a:r>
            <a:r>
              <a:rPr lang="es-ES_tradnl" sz="2400" i="1" dirty="0" smtClean="0">
                <a:solidFill>
                  <a:prstClr val="black"/>
                </a:solidFill>
                <a:ea typeface="Calibri" panose="020F0502020204030204" pitchFamily="34" charset="0"/>
                <a:cs typeface="Times New Roman" panose="02020603050405020304" pitchFamily="18" charset="0"/>
              </a:rPr>
              <a:t>Hoja de respuestas IG (2015-16) serie 1.pdf</a:t>
            </a:r>
          </a:p>
          <a:p>
            <a:pPr marL="533400" indent="-271463" eaLnBrk="0" hangingPunct="0">
              <a:buClr>
                <a:srgbClr val="00B050"/>
              </a:buClr>
              <a:buFont typeface="Wingdings" panose="05000000000000000000" pitchFamily="2" charset="2"/>
              <a:buChar char="§"/>
            </a:pPr>
            <a:r>
              <a:rPr lang="es-ES_tradnl" sz="2400" dirty="0">
                <a:solidFill>
                  <a:prstClr val="black"/>
                </a:solidFill>
                <a:ea typeface="Calibri" panose="020F0502020204030204" pitchFamily="34" charset="0"/>
                <a:cs typeface="Times New Roman" panose="02020603050405020304" pitchFamily="18" charset="0"/>
              </a:rPr>
              <a:t>Diapositivas complementarias (esta </a:t>
            </a:r>
            <a:r>
              <a:rPr lang="es-ES_tradnl" sz="2400" dirty="0" smtClean="0">
                <a:solidFill>
                  <a:prstClr val="black"/>
                </a:solidFill>
                <a:ea typeface="Calibri" panose="020F0502020204030204" pitchFamily="34" charset="0"/>
                <a:cs typeface="Times New Roman" panose="02020603050405020304" pitchFamily="18" charset="0"/>
              </a:rPr>
              <a:t>presentación): </a:t>
            </a:r>
            <a:r>
              <a:rPr lang="es-ES_tradnl" sz="2400" i="1" dirty="0" smtClean="0">
                <a:solidFill>
                  <a:prstClr val="black"/>
                </a:solidFill>
                <a:ea typeface="Calibri" panose="020F0502020204030204" pitchFamily="34" charset="0"/>
                <a:cs typeface="Times New Roman" panose="02020603050405020304" pitchFamily="18" charset="0"/>
              </a:rPr>
              <a:t>Instrucciones y recomendaciones sobre las series de problemas de IG (2015-16).pdf</a:t>
            </a:r>
            <a:endParaRPr lang="es-ES" sz="2400" i="1" dirty="0">
              <a:solidFill>
                <a:prstClr val="black"/>
              </a:solidFill>
              <a:ea typeface="Calibri" panose="020F0502020204030204" pitchFamily="34" charset="0"/>
              <a:cs typeface="Times New Roman" panose="02020603050405020304" pitchFamily="18" charset="0"/>
            </a:endParaRPr>
          </a:p>
          <a:p>
            <a:pPr marL="271463" indent="-271463" eaLnBrk="0" hangingPunct="0">
              <a:buClr>
                <a:srgbClr val="FF0000"/>
              </a:buClr>
              <a:buFont typeface="Wingdings" panose="05000000000000000000" pitchFamily="2" charset="2"/>
              <a:buChar char="§"/>
            </a:pPr>
            <a:r>
              <a:rPr lang="es-ES_tradnl" sz="2400" b="1" dirty="0" smtClean="0">
                <a:solidFill>
                  <a:prstClr val="black"/>
                </a:solidFill>
                <a:ea typeface="Calibri" panose="020F0502020204030204" pitchFamily="34" charset="0"/>
                <a:cs typeface="Times New Roman" panose="02020603050405020304" pitchFamily="18" charset="0"/>
              </a:rPr>
              <a:t>Todas las series </a:t>
            </a:r>
            <a:r>
              <a:rPr lang="es-ES_tradnl" sz="2400" b="1" dirty="0">
                <a:solidFill>
                  <a:prstClr val="black"/>
                </a:solidFill>
                <a:ea typeface="Calibri" panose="020F0502020204030204" pitchFamily="34" charset="0"/>
                <a:cs typeface="Times New Roman" panose="02020603050405020304" pitchFamily="18" charset="0"/>
              </a:rPr>
              <a:t>de problemas de los cursos 2011-12 </a:t>
            </a:r>
            <a:r>
              <a:rPr lang="es-ES_tradnl" sz="2400" b="1" dirty="0" smtClean="0">
                <a:solidFill>
                  <a:prstClr val="black"/>
                </a:solidFill>
                <a:ea typeface="Calibri" panose="020F0502020204030204" pitchFamily="34" charset="0"/>
                <a:cs typeface="Times New Roman" panose="02020603050405020304" pitchFamily="18" charset="0"/>
              </a:rPr>
              <a:t>a 2014-15</a:t>
            </a:r>
            <a:endParaRPr lang="es-ES" sz="2400" b="1" dirty="0">
              <a:solidFill>
                <a:prstClr val="black"/>
              </a:solidFill>
              <a:ea typeface="Calibri" panose="020F0502020204030204" pitchFamily="34" charset="0"/>
              <a:cs typeface="Times New Roman" panose="02020603050405020304" pitchFamily="18" charset="0"/>
            </a:endParaRPr>
          </a:p>
          <a:p>
            <a:pPr marL="533400" indent="-271463" eaLnBrk="0" hangingPunct="0">
              <a:buClr>
                <a:srgbClr val="00B050"/>
              </a:buClr>
              <a:buFont typeface="Wingdings" panose="05000000000000000000" pitchFamily="2" charset="2"/>
              <a:buChar char="§"/>
            </a:pPr>
            <a:r>
              <a:rPr lang="es-ES" sz="2400" b="1" dirty="0" smtClean="0">
                <a:solidFill>
                  <a:prstClr val="black"/>
                </a:solidFill>
                <a:ea typeface="Calibri" panose="020F0502020204030204" pitchFamily="34" charset="0"/>
                <a:cs typeface="Times New Roman" panose="02020603050405020304" pitchFamily="18" charset="0"/>
              </a:rPr>
              <a:t>Enunciados</a:t>
            </a:r>
          </a:p>
          <a:p>
            <a:pPr marL="533400" indent="-271463" eaLnBrk="0" hangingPunct="0">
              <a:buClr>
                <a:srgbClr val="00B050"/>
              </a:buClr>
              <a:buFont typeface="Wingdings" panose="05000000000000000000" pitchFamily="2" charset="2"/>
              <a:buChar char="§"/>
            </a:pPr>
            <a:r>
              <a:rPr lang="es-ES_tradnl" sz="2400" b="1" dirty="0" smtClean="0">
                <a:solidFill>
                  <a:prstClr val="black"/>
                </a:solidFill>
                <a:ea typeface="Calibri" panose="020F0502020204030204" pitchFamily="34" charset="0"/>
                <a:cs typeface="Times New Roman" panose="02020603050405020304" pitchFamily="18" charset="0"/>
              </a:rPr>
              <a:t>Hojas de respuestas rellenas</a:t>
            </a:r>
            <a:endParaRPr lang="es-ES" sz="2400" b="1" dirty="0">
              <a:solidFill>
                <a:prstClr val="black"/>
              </a:solidFill>
              <a:ea typeface="Calibri" panose="020F0502020204030204" pitchFamily="34" charset="0"/>
              <a:cs typeface="Times New Roman" panose="02020603050405020304" pitchFamily="18" charset="0"/>
            </a:endParaRPr>
          </a:p>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Se depositarán </a:t>
            </a:r>
            <a:r>
              <a:rPr lang="es-ES" sz="2400" dirty="0">
                <a:solidFill>
                  <a:prstClr val="black"/>
                </a:solidFill>
                <a:ea typeface="Calibri" panose="020F0502020204030204" pitchFamily="34" charset="0"/>
                <a:cs typeface="Times New Roman" panose="02020603050405020304" pitchFamily="18" charset="0"/>
              </a:rPr>
              <a:t>más adelante</a:t>
            </a:r>
          </a:p>
          <a:p>
            <a:pPr marL="533400" indent="-271463" eaLnBrk="0" hangingPunct="0">
              <a:buClr>
                <a:srgbClr val="00B050"/>
              </a:buClr>
              <a:buFont typeface="Wingdings" panose="05000000000000000000" pitchFamily="2" charset="2"/>
              <a:buChar char="§"/>
            </a:pPr>
            <a:r>
              <a:rPr lang="es-ES" sz="2400" dirty="0">
                <a:solidFill>
                  <a:prstClr val="black"/>
                </a:solidFill>
                <a:ea typeface="Calibri" panose="020F0502020204030204" pitchFamily="34" charset="0"/>
                <a:cs typeface="Times New Roman" panose="02020603050405020304" pitchFamily="18" charset="0"/>
              </a:rPr>
              <a:t>Hoja de respuestas </a:t>
            </a:r>
            <a:r>
              <a:rPr lang="es-ES" sz="2400" dirty="0" smtClean="0">
                <a:solidFill>
                  <a:prstClr val="black"/>
                </a:solidFill>
                <a:ea typeface="Calibri" panose="020F0502020204030204" pitchFamily="34" charset="0"/>
                <a:cs typeface="Times New Roman" panose="02020603050405020304" pitchFamily="18" charset="0"/>
              </a:rPr>
              <a:t>rellena de las series del curso 2015-16</a:t>
            </a:r>
            <a:endParaRPr lang="es-ES" sz="2400" dirty="0">
              <a:solidFill>
                <a:prstClr val="black"/>
              </a:solidFill>
              <a:ea typeface="Calibri" panose="020F0502020204030204" pitchFamily="34" charset="0"/>
              <a:cs typeface="Times New Roman" panose="02020603050405020304" pitchFamily="18" charset="0"/>
            </a:endParaRPr>
          </a:p>
          <a:p>
            <a:pPr marL="533400" indent="-271463" eaLnBrk="0" hangingPunct="0">
              <a:buClr>
                <a:srgbClr val="00B050"/>
              </a:buClr>
              <a:buFont typeface="Wingdings" panose="05000000000000000000" pitchFamily="2" charset="2"/>
              <a:buChar char="§"/>
            </a:pPr>
            <a:r>
              <a:rPr lang="es-ES_tradnl" sz="2400" dirty="0">
                <a:solidFill>
                  <a:prstClr val="black"/>
                </a:solidFill>
                <a:ea typeface="Calibri" panose="020F0502020204030204" pitchFamily="34" charset="0"/>
                <a:cs typeface="Times New Roman" panose="02020603050405020304" pitchFamily="18" charset="0"/>
              </a:rPr>
              <a:t>Diapositivas </a:t>
            </a:r>
            <a:r>
              <a:rPr lang="es-ES_tradnl" sz="2400" dirty="0" smtClean="0">
                <a:solidFill>
                  <a:prstClr val="black"/>
                </a:solidFill>
                <a:ea typeface="Calibri" panose="020F0502020204030204" pitchFamily="34" charset="0"/>
                <a:cs typeface="Times New Roman" panose="02020603050405020304" pitchFamily="18" charset="0"/>
              </a:rPr>
              <a:t>complementarias (sobre la resolución de los problemas)</a:t>
            </a:r>
            <a:endParaRPr lang="es-ES_tradnl" sz="2400" dirty="0">
              <a:solidFill>
                <a:prstClr val="black"/>
              </a:solidFill>
              <a:ea typeface="Calibri" panose="020F0502020204030204" pitchFamily="34" charset="0"/>
              <a:cs typeface="Times New Roman" panose="02020603050405020304" pitchFamily="18" charset="0"/>
            </a:endParaRPr>
          </a:p>
          <a:p>
            <a:pPr marL="261937" eaLnBrk="0" hangingPunct="0">
              <a:buClr>
                <a:srgbClr val="00B050"/>
              </a:buClr>
            </a:pPr>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p:txBody>
      </p:sp>
      <p:sp>
        <p:nvSpPr>
          <p:cNvPr id="8" name="1 Marcador de número de diapositiva"/>
          <p:cNvSpPr txBox="1">
            <a:spLocks/>
          </p:cNvSpPr>
          <p:nvPr/>
        </p:nvSpPr>
        <p:spPr bwMode="auto">
          <a:xfrm>
            <a:off x="503239" y="6561348"/>
            <a:ext cx="8640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r"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Diapositiva 8 de “Instrucciones y recomendaciones sobre las series de problemas de IG (2015-16).</a:t>
            </a:r>
            <a:r>
              <a:rPr kumimoji="0" lang="es-ES" sz="1400" b="0" i="0" u="none" strike="noStrike" kern="1200" cap="none" spc="0" normalizeH="0" baseline="0" noProof="0" dirty="0" err="1" smtClean="0">
                <a:ln>
                  <a:noFill/>
                </a:ln>
                <a:solidFill>
                  <a:srgbClr val="000000"/>
                </a:solidFill>
                <a:effectLst/>
                <a:uLnTx/>
                <a:uFillTx/>
                <a:latin typeface="Calibri" panose="020F0502020204030204" pitchFamily="34" charset="0"/>
              </a:rPr>
              <a:t>pptx</a:t>
            </a: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a:t>
            </a:r>
            <a:endParaRPr kumimoji="0" lang="es-E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030046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solidFill>
                <a:prstClr val="black"/>
              </a:solidFill>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ea typeface="Calibri" panose="020F0502020204030204" pitchFamily="34" charset="0"/>
                <a:cs typeface="Times New Roman" panose="02020603050405020304" pitchFamily="18" charset="0"/>
              </a:rPr>
              <a:t>Cómo rellenar y enviar </a:t>
            </a:r>
            <a:br>
              <a:rPr lang="es-ES" sz="4000" dirty="0" smtClean="0">
                <a:solidFill>
                  <a:srgbClr val="0000CC"/>
                </a:solidFill>
                <a:ea typeface="Calibri" panose="020F0502020204030204" pitchFamily="34" charset="0"/>
                <a:cs typeface="Times New Roman" panose="02020603050405020304" pitchFamily="18" charset="0"/>
              </a:rPr>
            </a:br>
            <a:r>
              <a:rPr lang="es-ES" sz="4000" dirty="0" smtClean="0">
                <a:solidFill>
                  <a:srgbClr val="0000CC"/>
                </a:solidFill>
                <a:ea typeface="Calibri" panose="020F0502020204030204" pitchFamily="34" charset="0"/>
                <a:cs typeface="Times New Roman" panose="02020603050405020304" pitchFamily="18" charset="0"/>
              </a:rPr>
              <a:t>las hojas de respuestas</a:t>
            </a:r>
            <a:endParaRPr lang="es-ES_tradnl" sz="4000" dirty="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solidFill>
                <a:prstClr val="black"/>
              </a:solidFill>
            </a:endParaRPr>
          </a:p>
        </p:txBody>
      </p:sp>
      <p:sp>
        <p:nvSpPr>
          <p:cNvPr id="12379" name="Rectangle 1"/>
          <p:cNvSpPr>
            <a:spLocks noChangeArrowheads="1"/>
          </p:cNvSpPr>
          <p:nvPr/>
        </p:nvSpPr>
        <p:spPr bwMode="auto">
          <a:xfrm>
            <a:off x="295274" y="1327756"/>
            <a:ext cx="8847139"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Responder sólo a lo que se pregunta</a:t>
            </a:r>
            <a:endParaRPr lang="es-ES" sz="2400" dirty="0">
              <a:solidFill>
                <a:prstClr val="black"/>
              </a:solidFill>
              <a:ea typeface="Calibri" panose="020F0502020204030204" pitchFamily="34" charset="0"/>
              <a:cs typeface="Times New Roman" panose="02020603050405020304" pitchFamily="18" charset="0"/>
            </a:endParaRPr>
          </a:p>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Limitar la respuesta al espacio proporcionado para ello, que siempre será superior al necesario</a:t>
            </a:r>
          </a:p>
          <a:p>
            <a:pPr marL="271463" indent="-271463" eaLnBrk="0" hangingPunct="0">
              <a:buClr>
                <a:srgbClr val="FF0000"/>
              </a:buClr>
              <a:buFont typeface="Wingdings" panose="05000000000000000000" pitchFamily="2" charset="2"/>
              <a:buChar char="§"/>
            </a:pPr>
            <a:r>
              <a:rPr lang="es-ES" sz="2400" b="1" dirty="0" smtClean="0">
                <a:solidFill>
                  <a:prstClr val="black"/>
                </a:solidFill>
                <a:ea typeface="Calibri" panose="020F0502020204030204" pitchFamily="34" charset="0"/>
                <a:cs typeface="Times New Roman" panose="02020603050405020304" pitchFamily="18" charset="0"/>
              </a:rPr>
              <a:t>Indicar siempre las unidades de las respuestas numéricas, salvo que sean adimensionales</a:t>
            </a:r>
          </a:p>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En los campos de formulario de texto: escribir una respuesta</a:t>
            </a:r>
          </a:p>
          <a:p>
            <a:pPr marL="271463" indent="-271463" eaLnBrk="0" hangingPunct="0">
              <a:buClr>
                <a:srgbClr val="FF0000"/>
              </a:buClr>
              <a:buFont typeface="Wingdings" panose="05000000000000000000" pitchFamily="2" charset="2"/>
              <a:buChar char="§"/>
            </a:pPr>
            <a:r>
              <a:rPr lang="es-ES_tradnl" sz="2400" dirty="0" smtClean="0">
                <a:solidFill>
                  <a:prstClr val="black"/>
                </a:solidFill>
                <a:ea typeface="Calibri" panose="020F0502020204030204" pitchFamily="34" charset="0"/>
                <a:cs typeface="Times New Roman" panose="02020603050405020304" pitchFamily="18" charset="0"/>
              </a:rPr>
              <a:t>En los campos de formulario de imágenes: introducir figuras (al hacer clic en el campo del formulario, se abrirá el explorador de archivos, permitiendo elegir el archivo que contiene la figura). Las figuras deben haberse obtenido en PowerPoint o cualquier pro-grama de dibujo y deben grabarse en formatos </a:t>
            </a:r>
            <a:r>
              <a:rPr lang="es-ES_tradnl" sz="2400" dirty="0" err="1" smtClean="0">
                <a:solidFill>
                  <a:prstClr val="black"/>
                </a:solidFill>
                <a:ea typeface="Calibri" panose="020F0502020204030204" pitchFamily="34" charset="0"/>
                <a:cs typeface="Times New Roman" panose="02020603050405020304" pitchFamily="18" charset="0"/>
              </a:rPr>
              <a:t>png</a:t>
            </a:r>
            <a:r>
              <a:rPr lang="es-ES_tradnl" sz="2400" dirty="0" smtClean="0">
                <a:solidFill>
                  <a:prstClr val="black"/>
                </a:solidFill>
                <a:ea typeface="Calibri" panose="020F0502020204030204" pitchFamily="34" charset="0"/>
                <a:cs typeface="Times New Roman" panose="02020603050405020304" pitchFamily="18" charset="0"/>
              </a:rPr>
              <a:t>, </a:t>
            </a:r>
            <a:r>
              <a:rPr lang="es-ES_tradnl" sz="2400" dirty="0" err="1" smtClean="0">
                <a:solidFill>
                  <a:prstClr val="black"/>
                </a:solidFill>
                <a:ea typeface="Calibri" panose="020F0502020204030204" pitchFamily="34" charset="0"/>
                <a:cs typeface="Times New Roman" panose="02020603050405020304" pitchFamily="18" charset="0"/>
              </a:rPr>
              <a:t>jpg</a:t>
            </a:r>
            <a:r>
              <a:rPr lang="es-ES_tradnl" sz="2400" dirty="0" smtClean="0">
                <a:solidFill>
                  <a:prstClr val="black"/>
                </a:solidFill>
                <a:ea typeface="Calibri" panose="020F0502020204030204" pitchFamily="34" charset="0"/>
                <a:cs typeface="Times New Roman" panose="02020603050405020304" pitchFamily="18" charset="0"/>
              </a:rPr>
              <a:t>, </a:t>
            </a:r>
            <a:r>
              <a:rPr lang="es-ES_tradnl" sz="2400" dirty="0" err="1" smtClean="0">
                <a:solidFill>
                  <a:prstClr val="black"/>
                </a:solidFill>
                <a:ea typeface="Calibri" panose="020F0502020204030204" pitchFamily="34" charset="0"/>
                <a:cs typeface="Times New Roman" panose="02020603050405020304" pitchFamily="18" charset="0"/>
              </a:rPr>
              <a:t>gif</a:t>
            </a:r>
            <a:r>
              <a:rPr lang="es-ES_tradnl" sz="2400" dirty="0" smtClean="0">
                <a:solidFill>
                  <a:prstClr val="black"/>
                </a:solidFill>
                <a:ea typeface="Calibri" panose="020F0502020204030204" pitchFamily="34" charset="0"/>
                <a:cs typeface="Times New Roman" panose="02020603050405020304" pitchFamily="18" charset="0"/>
              </a:rPr>
              <a:t> o </a:t>
            </a:r>
            <a:r>
              <a:rPr lang="es-ES_tradnl" sz="2400" dirty="0" err="1" smtClean="0">
                <a:solidFill>
                  <a:prstClr val="black"/>
                </a:solidFill>
                <a:ea typeface="Calibri" panose="020F0502020204030204" pitchFamily="34" charset="0"/>
                <a:cs typeface="Times New Roman" panose="02020603050405020304" pitchFamily="18" charset="0"/>
              </a:rPr>
              <a:t>tif</a:t>
            </a:r>
            <a:r>
              <a:rPr lang="es-ES_tradnl" sz="2400" dirty="0" smtClean="0">
                <a:solidFill>
                  <a:prstClr val="black"/>
                </a:solidFill>
                <a:ea typeface="Calibri" panose="020F0502020204030204" pitchFamily="34" charset="0"/>
                <a:cs typeface="Times New Roman" panose="02020603050405020304" pitchFamily="18" charset="0"/>
              </a:rPr>
              <a:t>.)</a:t>
            </a:r>
            <a:endParaRPr lang="es-ES" sz="2400" dirty="0" smtClean="0">
              <a:solidFill>
                <a:prstClr val="black"/>
              </a:solidFill>
              <a:ea typeface="Calibri" panose="020F0502020204030204" pitchFamily="34" charset="0"/>
              <a:cs typeface="Times New Roman" panose="02020603050405020304" pitchFamily="18" charset="0"/>
            </a:endParaRPr>
          </a:p>
          <a:p>
            <a:pPr marL="271463" indent="-271463" eaLnBrk="0" hangingPunct="0">
              <a:buClr>
                <a:srgbClr val="FF0000"/>
              </a:buClr>
              <a:buFont typeface="Wingdings" panose="05000000000000000000" pitchFamily="2" charset="2"/>
              <a:buChar char="§"/>
            </a:pPr>
            <a:r>
              <a:rPr lang="es-ES" sz="2400" dirty="0" smtClean="0">
                <a:solidFill>
                  <a:prstClr val="black"/>
                </a:solidFill>
                <a:ea typeface="Calibri" panose="020F0502020204030204" pitchFamily="34" charset="0"/>
                <a:cs typeface="Times New Roman" panose="02020603050405020304" pitchFamily="18" charset="0"/>
              </a:rPr>
              <a:t>Respetar estrictamente las normas sobre</a:t>
            </a:r>
          </a:p>
          <a:p>
            <a:pPr marL="533400" indent="-271463" eaLnBrk="0" hangingPunct="0">
              <a:buClr>
                <a:srgbClr val="00B050"/>
              </a:buClr>
              <a:buFont typeface="Wingdings" panose="05000000000000000000" pitchFamily="2" charset="2"/>
              <a:buChar char="§"/>
            </a:pPr>
            <a:r>
              <a:rPr lang="es-ES" sz="2400" dirty="0">
                <a:solidFill>
                  <a:prstClr val="black"/>
                </a:solidFill>
                <a:ea typeface="Calibri" panose="020F0502020204030204" pitchFamily="34" charset="0"/>
                <a:cs typeface="Times New Roman" panose="02020603050405020304" pitchFamily="18" charset="0"/>
              </a:rPr>
              <a:t>la denominación de los archivos de respuesta</a:t>
            </a:r>
          </a:p>
          <a:p>
            <a:pPr marL="533400" indent="-271463" eaLnBrk="0" hangingPunct="0">
              <a:buClr>
                <a:srgbClr val="00B050"/>
              </a:buClr>
              <a:buFont typeface="Wingdings" panose="05000000000000000000" pitchFamily="2" charset="2"/>
              <a:buChar char="§"/>
            </a:pPr>
            <a:r>
              <a:rPr lang="es-ES" sz="2400" dirty="0">
                <a:solidFill>
                  <a:prstClr val="black"/>
                </a:solidFill>
                <a:ea typeface="Calibri" panose="020F0502020204030204" pitchFamily="34" charset="0"/>
                <a:cs typeface="Times New Roman" panose="02020603050405020304" pitchFamily="18" charset="0"/>
              </a:rPr>
              <a:t>el plazo de entrega de los archivos</a:t>
            </a: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p:txBody>
      </p:sp>
      <p:sp>
        <p:nvSpPr>
          <p:cNvPr id="7" name="1 Marcador de número de diapositiva"/>
          <p:cNvSpPr txBox="1">
            <a:spLocks/>
          </p:cNvSpPr>
          <p:nvPr/>
        </p:nvSpPr>
        <p:spPr bwMode="auto">
          <a:xfrm>
            <a:off x="503239" y="6561348"/>
            <a:ext cx="8640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r"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Diapositiva 9 de “Instrucciones y recomendaciones sobre las series de problemas de IG (2015-16).</a:t>
            </a:r>
            <a:r>
              <a:rPr kumimoji="0" lang="es-ES" sz="1400" b="0" i="0" u="none" strike="noStrike" kern="1200" cap="none" spc="0" normalizeH="0" baseline="0" noProof="0" dirty="0" err="1" smtClean="0">
                <a:ln>
                  <a:noFill/>
                </a:ln>
                <a:solidFill>
                  <a:srgbClr val="000000"/>
                </a:solidFill>
                <a:effectLst/>
                <a:uLnTx/>
                <a:uFillTx/>
                <a:latin typeface="Calibri" panose="020F0502020204030204" pitchFamily="34" charset="0"/>
              </a:rPr>
              <a:t>pptx</a:t>
            </a: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a:t>
            </a:r>
            <a:endParaRPr kumimoji="0" lang="es-E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4226509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solidFill>
                <a:prstClr val="black"/>
              </a:solidFill>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dirty="0" smtClean="0">
                <a:solidFill>
                  <a:srgbClr val="0000CC"/>
                </a:solidFill>
                <a:ea typeface="Calibri" panose="020F0502020204030204" pitchFamily="34" charset="0"/>
                <a:cs typeface="Times New Roman" panose="02020603050405020304" pitchFamily="18" charset="0"/>
              </a:rPr>
              <a:t>Recomendaciones para la resolución</a:t>
            </a:r>
            <a:br>
              <a:rPr lang="es-ES" sz="4000" dirty="0" smtClean="0">
                <a:solidFill>
                  <a:srgbClr val="0000CC"/>
                </a:solidFill>
                <a:ea typeface="Calibri" panose="020F0502020204030204" pitchFamily="34" charset="0"/>
                <a:cs typeface="Times New Roman" panose="02020603050405020304" pitchFamily="18" charset="0"/>
              </a:rPr>
            </a:br>
            <a:r>
              <a:rPr lang="es-ES" sz="4000" dirty="0" smtClean="0">
                <a:solidFill>
                  <a:srgbClr val="0000CC"/>
                </a:solidFill>
                <a:ea typeface="Calibri" panose="020F0502020204030204" pitchFamily="34" charset="0"/>
                <a:cs typeface="Times New Roman" panose="02020603050405020304" pitchFamily="18" charset="0"/>
              </a:rPr>
              <a:t>de los problemas</a:t>
            </a:r>
            <a:endParaRPr lang="es-ES_tradnl" sz="4000" dirty="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99"/>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solidFill>
                <a:prstClr val="black"/>
              </a:solidFill>
            </a:endParaRPr>
          </a:p>
        </p:txBody>
      </p:sp>
      <p:sp>
        <p:nvSpPr>
          <p:cNvPr id="12379" name="Rectangle 1"/>
          <p:cNvSpPr>
            <a:spLocks noChangeArrowheads="1"/>
          </p:cNvSpPr>
          <p:nvPr/>
        </p:nvSpPr>
        <p:spPr bwMode="auto">
          <a:xfrm>
            <a:off x="295274" y="1327756"/>
            <a:ext cx="856569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71463" indent="-271463" eaLnBrk="0" hangingPunct="0">
              <a:buClr>
                <a:srgbClr val="FF0000"/>
              </a:buClr>
              <a:buFont typeface="Wingdings" panose="05000000000000000000" pitchFamily="2" charset="2"/>
              <a:buChar char="§"/>
            </a:pPr>
            <a:r>
              <a:rPr lang="es-ES" sz="2400" dirty="0">
                <a:solidFill>
                  <a:prstClr val="black"/>
                </a:solidFill>
                <a:ea typeface="Calibri" panose="020F0502020204030204" pitchFamily="34" charset="0"/>
                <a:cs typeface="Times New Roman" panose="02020603050405020304" pitchFamily="18" charset="0"/>
              </a:rPr>
              <a:t>Resolverlos en grupo, discutiendo los pros </a:t>
            </a:r>
            <a:r>
              <a:rPr lang="es-ES" sz="2400" dirty="0" smtClean="0">
                <a:solidFill>
                  <a:prstClr val="black"/>
                </a:solidFill>
                <a:ea typeface="Calibri" panose="020F0502020204030204" pitchFamily="34" charset="0"/>
                <a:cs typeface="Times New Roman" panose="02020603050405020304" pitchFamily="18" charset="0"/>
              </a:rPr>
              <a:t>y los contras de todas las soluciones alternativas que se propongan</a:t>
            </a:r>
            <a:endParaRPr lang="es-ES" sz="2400" dirty="0">
              <a:solidFill>
                <a:prstClr val="black"/>
              </a:solidFill>
              <a:ea typeface="Calibri" panose="020F0502020204030204" pitchFamily="34" charset="0"/>
              <a:cs typeface="Times New Roman" panose="02020603050405020304" pitchFamily="18" charset="0"/>
            </a:endParaRPr>
          </a:p>
          <a:p>
            <a:pPr marL="271463" indent="-271463" eaLnBrk="0" hangingPunct="0">
              <a:buClr>
                <a:srgbClr val="FF0000"/>
              </a:buClr>
              <a:buFont typeface="Wingdings" panose="05000000000000000000" pitchFamily="2" charset="2"/>
              <a:buChar char="§"/>
            </a:pPr>
            <a:r>
              <a:rPr lang="es-ES" sz="2400" b="1" dirty="0" smtClean="0">
                <a:solidFill>
                  <a:prstClr val="black"/>
                </a:solidFill>
                <a:ea typeface="Calibri" panose="020F0502020204030204" pitchFamily="34" charset="0"/>
                <a:cs typeface="Times New Roman" panose="02020603050405020304" pitchFamily="18" charset="0"/>
              </a:rPr>
              <a:t>Consultar</a:t>
            </a:r>
            <a:r>
              <a:rPr lang="es-ES" sz="2400" dirty="0" smtClean="0">
                <a:solidFill>
                  <a:prstClr val="black"/>
                </a:solidFill>
                <a:ea typeface="Calibri" panose="020F0502020204030204" pitchFamily="34" charset="0"/>
                <a:cs typeface="Times New Roman" panose="02020603050405020304" pitchFamily="18" charset="0"/>
              </a:rPr>
              <a:t> </a:t>
            </a:r>
          </a:p>
          <a:p>
            <a:pPr marL="533400" indent="-271463" eaLnBrk="0" hangingPunct="0">
              <a:buClr>
                <a:srgbClr val="00B050"/>
              </a:buClr>
              <a:buFont typeface="Wingdings" panose="05000000000000000000" pitchFamily="2" charset="2"/>
              <a:buChar char="§"/>
            </a:pPr>
            <a:r>
              <a:rPr lang="es-ES" sz="2400" b="1" dirty="0">
                <a:solidFill>
                  <a:prstClr val="black"/>
                </a:solidFill>
                <a:ea typeface="Calibri" panose="020F0502020204030204" pitchFamily="34" charset="0"/>
                <a:cs typeface="Times New Roman" panose="02020603050405020304" pitchFamily="18" charset="0"/>
              </a:rPr>
              <a:t>las diapositivas entregadas por el profesor</a:t>
            </a:r>
          </a:p>
          <a:p>
            <a:pPr marL="533400" indent="-271463" eaLnBrk="0" hangingPunct="0">
              <a:buClr>
                <a:srgbClr val="00B050"/>
              </a:buClr>
              <a:buFont typeface="Wingdings" panose="05000000000000000000" pitchFamily="2" charset="2"/>
              <a:buChar char="§"/>
            </a:pPr>
            <a:r>
              <a:rPr lang="es-ES" sz="2400" dirty="0">
                <a:solidFill>
                  <a:prstClr val="black"/>
                </a:solidFill>
                <a:ea typeface="Calibri" panose="020F0502020204030204" pitchFamily="34" charset="0"/>
                <a:cs typeface="Times New Roman" panose="02020603050405020304" pitchFamily="18" charset="0"/>
              </a:rPr>
              <a:t>los apuntes de las clases impartidas por el profesor, comprobando que coinciden los de todos los miembros del grupo </a:t>
            </a:r>
          </a:p>
          <a:p>
            <a:pPr marL="533400" indent="-271463" eaLnBrk="0" hangingPunct="0">
              <a:buClr>
                <a:srgbClr val="00B050"/>
              </a:buClr>
              <a:buFont typeface="Wingdings" panose="05000000000000000000" pitchFamily="2" charset="2"/>
              <a:buChar char="§"/>
            </a:pPr>
            <a:r>
              <a:rPr lang="es-ES" sz="2400" b="1" dirty="0">
                <a:solidFill>
                  <a:prstClr val="black"/>
                </a:solidFill>
                <a:ea typeface="Calibri" panose="020F0502020204030204" pitchFamily="34" charset="0"/>
                <a:cs typeface="Times New Roman" panose="02020603050405020304" pitchFamily="18" charset="0"/>
              </a:rPr>
              <a:t>los problemas y exámenes resueltos de cursos anteriores, que han sido depositados por el profesor en la página web de la asignatura</a:t>
            </a: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a:solidFill>
                <a:prstClr val="black"/>
              </a:solidFill>
              <a:ea typeface="Calibri" panose="020F0502020204030204" pitchFamily="34" charset="0"/>
              <a:cs typeface="Times New Roman" panose="02020603050405020304" pitchFamily="18" charset="0"/>
            </a:endParaRPr>
          </a:p>
          <a:p>
            <a:pPr algn="just" eaLnBrk="0" hangingPunct="0"/>
            <a:endParaRPr lang="es-ES" sz="2400" dirty="0" smtClean="0">
              <a:solidFill>
                <a:prstClr val="black"/>
              </a:solidFill>
              <a:ea typeface="Calibri" panose="020F0502020204030204" pitchFamily="34" charset="0"/>
              <a:cs typeface="Times New Roman" panose="02020603050405020304" pitchFamily="18" charset="0"/>
            </a:endParaRPr>
          </a:p>
        </p:txBody>
      </p:sp>
      <p:sp>
        <p:nvSpPr>
          <p:cNvPr id="6" name="1 Marcador de número de diapositiva"/>
          <p:cNvSpPr txBox="1">
            <a:spLocks/>
          </p:cNvSpPr>
          <p:nvPr/>
        </p:nvSpPr>
        <p:spPr bwMode="auto">
          <a:xfrm>
            <a:off x="503239" y="6561348"/>
            <a:ext cx="8640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r"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Diapositiva 11 de “Instrucciones y recomendaciones sobre las series de problemas de IG (2015-16).</a:t>
            </a:r>
            <a:r>
              <a:rPr kumimoji="0" lang="es-ES" sz="1400" b="0" i="0" u="none" strike="noStrike" kern="1200" cap="none" spc="0" normalizeH="0" baseline="0" noProof="0" dirty="0" err="1" smtClean="0">
                <a:ln>
                  <a:noFill/>
                </a:ln>
                <a:solidFill>
                  <a:srgbClr val="000000"/>
                </a:solidFill>
                <a:effectLst/>
                <a:uLnTx/>
                <a:uFillTx/>
                <a:latin typeface="Calibri" panose="020F0502020204030204" pitchFamily="34" charset="0"/>
              </a:rPr>
              <a:t>pptx</a:t>
            </a:r>
            <a:r>
              <a:rPr kumimoji="0" lang="es-ES" sz="1400" b="0" i="0" u="none" strike="noStrike" kern="1200" cap="none" spc="0" normalizeH="0" baseline="0" noProof="0" dirty="0" smtClean="0">
                <a:ln>
                  <a:noFill/>
                </a:ln>
                <a:solidFill>
                  <a:srgbClr val="000000"/>
                </a:solidFill>
                <a:effectLst/>
                <a:uLnTx/>
                <a:uFillTx/>
                <a:latin typeface="Calibri" panose="020F0502020204030204" pitchFamily="34" charset="0"/>
              </a:rPr>
              <a:t>”</a:t>
            </a:r>
            <a:endParaRPr kumimoji="0" lang="es-E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536349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20"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rPr>
              <a:t>Material depositado en la página web de </a:t>
            </a:r>
            <a:r>
              <a:rPr lang="es-ES" sz="4000" dirty="0" err="1" smtClean="0">
                <a:solidFill>
                  <a:srgbClr val="0000CC"/>
                </a:solidFill>
              </a:rPr>
              <a:t>Ia</a:t>
            </a:r>
            <a:r>
              <a:rPr lang="es-ES" sz="4000" dirty="0" smtClean="0">
                <a:solidFill>
                  <a:srgbClr val="0000CC"/>
                </a:solidFill>
              </a:rPr>
              <a:t> asignatura de Ingeniería Genética</a:t>
            </a:r>
            <a:endParaRPr lang="es-ES" sz="4000" dirty="0">
              <a:solidFill>
                <a:srgbClr val="0000CC"/>
              </a:solidFill>
            </a:endParaRPr>
          </a:p>
        </p:txBody>
      </p:sp>
      <p:pic>
        <p:nvPicPr>
          <p:cNvPr id="2" name="Imagen 1"/>
          <p:cNvPicPr>
            <a:picLocks noChangeAspect="1"/>
          </p:cNvPicPr>
          <p:nvPr/>
        </p:nvPicPr>
        <p:blipFill rotWithShape="1">
          <a:blip r:embed="rId2"/>
          <a:srcRect t="22849" r="50000"/>
          <a:stretch/>
        </p:blipFill>
        <p:spPr>
          <a:xfrm>
            <a:off x="0" y="1205490"/>
            <a:ext cx="9144000" cy="7936490"/>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28</a:t>
            </a:fld>
            <a:endParaRPr lang="es-ES"/>
          </a:p>
        </p:txBody>
      </p:sp>
    </p:spTree>
    <p:extLst>
      <p:ext uri="{BB962C8B-B14F-4D97-AF65-F5344CB8AC3E}">
        <p14:creationId xmlns:p14="http://schemas.microsoft.com/office/powerpoint/2010/main" val="3636831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20"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rPr>
              <a:t>Material depositado en la página web de </a:t>
            </a:r>
            <a:r>
              <a:rPr lang="es-ES" sz="4000" dirty="0" err="1" smtClean="0">
                <a:solidFill>
                  <a:srgbClr val="0000CC"/>
                </a:solidFill>
              </a:rPr>
              <a:t>Ia</a:t>
            </a:r>
            <a:r>
              <a:rPr lang="es-ES" sz="4000" dirty="0" smtClean="0">
                <a:solidFill>
                  <a:srgbClr val="0000CC"/>
                </a:solidFill>
              </a:rPr>
              <a:t> asignatura de </a:t>
            </a:r>
            <a:r>
              <a:rPr lang="es-ES" sz="4000" smtClean="0">
                <a:solidFill>
                  <a:srgbClr val="0000CC"/>
                </a:solidFill>
              </a:rPr>
              <a:t>Ingeniería Genética</a:t>
            </a:r>
            <a:endParaRPr lang="es-ES" sz="4000" dirty="0">
              <a:solidFill>
                <a:srgbClr val="0000CC"/>
              </a:solidFill>
            </a:endParaRPr>
          </a:p>
        </p:txBody>
      </p:sp>
      <p:pic>
        <p:nvPicPr>
          <p:cNvPr id="3" name="Imagen 2"/>
          <p:cNvPicPr>
            <a:picLocks noChangeAspect="1"/>
          </p:cNvPicPr>
          <p:nvPr/>
        </p:nvPicPr>
        <p:blipFill rotWithShape="1">
          <a:blip r:embed="rId2"/>
          <a:srcRect l="13538" t="45987" r="53715" b="21473"/>
          <a:stretch/>
        </p:blipFill>
        <p:spPr>
          <a:xfrm>
            <a:off x="121138" y="1213206"/>
            <a:ext cx="10098780" cy="5644794"/>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29</a:t>
            </a:fld>
            <a:endParaRPr lang="es-ES"/>
          </a:p>
        </p:txBody>
      </p:sp>
    </p:spTree>
    <p:extLst>
      <p:ext uri="{BB962C8B-B14F-4D97-AF65-F5344CB8AC3E}">
        <p14:creationId xmlns:p14="http://schemas.microsoft.com/office/powerpoint/2010/main" val="4121641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1</a:t>
            </a: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3</a:t>
            </a:fld>
            <a:endParaRPr lang="es-E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20"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rPr>
              <a:t>Material depositado en la página web de </a:t>
            </a:r>
            <a:r>
              <a:rPr lang="es-ES" sz="4000" dirty="0" err="1" smtClean="0">
                <a:solidFill>
                  <a:srgbClr val="0000CC"/>
                </a:solidFill>
              </a:rPr>
              <a:t>Ia</a:t>
            </a:r>
            <a:r>
              <a:rPr lang="es-ES" sz="4000" dirty="0" smtClean="0">
                <a:solidFill>
                  <a:srgbClr val="0000CC"/>
                </a:solidFill>
              </a:rPr>
              <a:t> asignatura de </a:t>
            </a:r>
            <a:r>
              <a:rPr lang="es-ES" sz="4000" smtClean="0">
                <a:solidFill>
                  <a:srgbClr val="0000CC"/>
                </a:solidFill>
              </a:rPr>
              <a:t>Ingeniería Genética</a:t>
            </a:r>
            <a:endParaRPr lang="es-ES" sz="4000" dirty="0">
              <a:solidFill>
                <a:srgbClr val="0000CC"/>
              </a:solidFill>
            </a:endParaRPr>
          </a:p>
        </p:txBody>
      </p:sp>
      <p:pic>
        <p:nvPicPr>
          <p:cNvPr id="2" name="Imagen 1"/>
          <p:cNvPicPr>
            <a:picLocks noChangeAspect="1"/>
          </p:cNvPicPr>
          <p:nvPr/>
        </p:nvPicPr>
        <p:blipFill rotWithShape="1">
          <a:blip r:embed="rId2"/>
          <a:srcRect l="13298" t="34068" r="60443" b="38825"/>
          <a:stretch/>
        </p:blipFill>
        <p:spPr>
          <a:xfrm>
            <a:off x="38100" y="1520825"/>
            <a:ext cx="8229600" cy="4778375"/>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30</a:t>
            </a:fld>
            <a:endParaRPr lang="es-ES"/>
          </a:p>
        </p:txBody>
      </p:sp>
    </p:spTree>
    <p:extLst>
      <p:ext uri="{BB962C8B-B14F-4D97-AF65-F5344CB8AC3E}">
        <p14:creationId xmlns:p14="http://schemas.microsoft.com/office/powerpoint/2010/main" val="2637317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800"/>
              </a:lnSpc>
            </a:pPr>
            <a:r>
              <a:rPr lang="es-ES" sz="4000" dirty="0" smtClean="0">
                <a:solidFill>
                  <a:srgbClr val="0000CC"/>
                </a:solidFill>
              </a:rPr>
              <a:t>Material depositado en la página web de </a:t>
            </a:r>
            <a:r>
              <a:rPr lang="es-ES" sz="4000" dirty="0" err="1" smtClean="0">
                <a:solidFill>
                  <a:srgbClr val="0000CC"/>
                </a:solidFill>
              </a:rPr>
              <a:t>Ia</a:t>
            </a:r>
            <a:r>
              <a:rPr lang="es-ES" sz="4000" dirty="0" smtClean="0">
                <a:solidFill>
                  <a:srgbClr val="0000CC"/>
                </a:solidFill>
              </a:rPr>
              <a:t> asignatura de </a:t>
            </a:r>
            <a:r>
              <a:rPr lang="es-ES" sz="4000" smtClean="0">
                <a:solidFill>
                  <a:srgbClr val="0000CC"/>
                </a:solidFill>
              </a:rPr>
              <a:t>Ingeniería Genética</a:t>
            </a:r>
            <a:endParaRPr lang="es-ES" sz="4000" dirty="0">
              <a:solidFill>
                <a:srgbClr val="0000CC"/>
              </a:solidFill>
            </a:endParaRPr>
          </a:p>
        </p:txBody>
      </p:sp>
      <p:pic>
        <p:nvPicPr>
          <p:cNvPr id="2" name="Imagen 1"/>
          <p:cNvPicPr>
            <a:picLocks noChangeAspect="1"/>
          </p:cNvPicPr>
          <p:nvPr/>
        </p:nvPicPr>
        <p:blipFill rotWithShape="1">
          <a:blip r:embed="rId2"/>
          <a:srcRect l="13732" t="62669" r="59630" b="10717"/>
          <a:stretch/>
        </p:blipFill>
        <p:spPr>
          <a:xfrm>
            <a:off x="169762" y="1520824"/>
            <a:ext cx="8321654" cy="4676775"/>
          </a:xfrm>
          <a:prstGeom prst="rect">
            <a:avLst/>
          </a:prstGeom>
        </p:spPr>
      </p:pic>
      <p:cxnSp>
        <p:nvCxnSpPr>
          <p:cNvPr id="18" name="5 Conector recto"/>
          <p:cNvCxnSpPr/>
          <p:nvPr/>
        </p:nvCxnSpPr>
        <p:spPr>
          <a:xfrm>
            <a:off x="0" y="1167101"/>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37053" y="1377387"/>
            <a:ext cx="1601165" cy="308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número de diapositiva 4"/>
          <p:cNvSpPr>
            <a:spLocks noGrp="1"/>
          </p:cNvSpPr>
          <p:nvPr>
            <p:ph type="sldNum" sz="quarter" idx="12"/>
          </p:nvPr>
        </p:nvSpPr>
        <p:spPr/>
        <p:txBody>
          <a:bodyPr/>
          <a:lstStyle/>
          <a:p>
            <a:fld id="{B85E0261-C597-42C9-B8B6-42530EB354A6}" type="slidenum">
              <a:rPr lang="es-ES" smtClean="0"/>
              <a:pPr/>
              <a:t>31</a:t>
            </a:fld>
            <a:endParaRPr lang="es-ES"/>
          </a:p>
        </p:txBody>
      </p:sp>
    </p:spTree>
    <p:extLst>
      <p:ext uri="{BB962C8B-B14F-4D97-AF65-F5344CB8AC3E}">
        <p14:creationId xmlns:p14="http://schemas.microsoft.com/office/powerpoint/2010/main" val="1796575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2</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Insuficiente grado de detalle </a:t>
            </a:r>
            <a:endParaRPr lang="es-ES" sz="2600" kern="0" dirty="0">
              <a:solidFill>
                <a:srgbClr val="000000"/>
              </a:solidFill>
            </a:endParaRPr>
          </a:p>
          <a:p>
            <a:pPr marL="539750" indent="-271463">
              <a:lnSpc>
                <a:spcPts val="3000"/>
              </a:lnSpc>
              <a:spcBef>
                <a:spcPts val="12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Las temperaturas de los dos cebadores son demasiado distintas.</a:t>
            </a:r>
            <a:r>
              <a:rPr lang="es-ES_tradnl" sz="2600" kern="0" dirty="0" smtClean="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Las temperaturas de fusión (Tm) de los oligonucleótidos A (72,28°C) y B (31,28°C) difieren en más de 5°C (en concreto, en 41°C</a:t>
            </a:r>
            <a:r>
              <a:rPr lang="es-ES" sz="2600" kern="0" dirty="0" smtClean="0">
                <a:solidFill>
                  <a:srgbClr val="00B050"/>
                </a:solidFill>
                <a:sym typeface="Symbol" panose="05050102010706020507" pitchFamily="18" charset="2"/>
              </a:rPr>
              <a:t>).</a:t>
            </a:r>
          </a:p>
          <a:p>
            <a:pPr marL="539750" indent="-271463">
              <a:lnSpc>
                <a:spcPts val="3000"/>
              </a:lnSpc>
              <a:spcBef>
                <a:spcPts val="1200"/>
              </a:spcBef>
              <a:buClr>
                <a:srgbClr val="00B050"/>
              </a:buClr>
              <a:buFont typeface="Wingdings" pitchFamily="2" charset="2"/>
              <a:buChar char="§"/>
              <a:defRPr/>
            </a:pPr>
            <a:r>
              <a:rPr lang="es-ES_tradnl" sz="2600" kern="0" dirty="0">
                <a:sym typeface="Symbol" panose="05050102010706020507" pitchFamily="18" charset="2"/>
              </a:rPr>
              <a:t>No indicar distancias en un </a:t>
            </a:r>
            <a:r>
              <a:rPr lang="es-ES_tradnl" sz="2600" kern="0" dirty="0" smtClean="0">
                <a:sym typeface="Symbol" panose="05050102010706020507" pitchFamily="18" charset="2"/>
              </a:rPr>
              <a:t>mapa</a:t>
            </a:r>
            <a:endParaRPr lang="es-ES" sz="2600" kern="0" dirty="0">
              <a:solidFill>
                <a:srgbClr val="00B050"/>
              </a:solidFill>
              <a:sym typeface="Symbol" panose="05050102010706020507" pitchFamily="18" charset="2"/>
            </a:endParaRP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Errores de concepto y/o lenguaje impropio</a:t>
            </a:r>
          </a:p>
          <a:p>
            <a:pPr marL="531813" indent="-271463">
              <a:lnSpc>
                <a:spcPts val="3000"/>
              </a:lnSpc>
              <a:spcBef>
                <a:spcPts val="1200"/>
              </a:spcBef>
              <a:buClr>
                <a:srgbClr val="00B050"/>
              </a:buClr>
              <a:buFont typeface="Wingdings" pitchFamily="2" charset="2"/>
              <a:buChar char="§"/>
              <a:defRPr/>
            </a:pPr>
            <a:r>
              <a:rPr lang="es-ES_tradnl" sz="2600" kern="0" dirty="0" smtClean="0">
                <a:sym typeface="Symbol" panose="05050102010706020507" pitchFamily="18" charset="2"/>
              </a:rPr>
              <a:t>Confundir </a:t>
            </a:r>
            <a:r>
              <a:rPr lang="es-ES_tradnl" sz="2600" kern="0" dirty="0" err="1">
                <a:sym typeface="Symbol" panose="05050102010706020507" pitchFamily="18" charset="2"/>
              </a:rPr>
              <a:t>intracatenario</a:t>
            </a:r>
            <a:r>
              <a:rPr lang="es-ES_tradnl" sz="2600" kern="0" dirty="0">
                <a:sym typeface="Symbol" panose="05050102010706020507" pitchFamily="18" charset="2"/>
              </a:rPr>
              <a:t> e </a:t>
            </a:r>
            <a:r>
              <a:rPr lang="es-ES_tradnl" sz="2600" kern="0" dirty="0" err="1" smtClean="0">
                <a:sym typeface="Symbol" panose="05050102010706020507" pitchFamily="18" charset="2"/>
              </a:rPr>
              <a:t>intercatenario</a:t>
            </a:r>
            <a:endParaRPr lang="es-ES_tradnl" sz="2600" kern="0" dirty="0">
              <a:solidFill>
                <a:srgbClr val="FF0000"/>
              </a:solidFill>
              <a:sym typeface="Symbol" panose="05050102010706020507" pitchFamily="18" charset="2"/>
            </a:endParaRPr>
          </a:p>
          <a:p>
            <a:pPr marL="531813" indent="-271463">
              <a:lnSpc>
                <a:spcPts val="3000"/>
              </a:lnSpc>
              <a:spcBef>
                <a:spcPts val="1200"/>
              </a:spcBef>
              <a:buClr>
                <a:srgbClr val="00B050"/>
              </a:buClr>
              <a:buFont typeface="Wingdings" pitchFamily="2" charset="2"/>
              <a:buChar char="§"/>
              <a:defRPr/>
            </a:pPr>
            <a:r>
              <a:rPr lang="es-ES_tradnl" sz="2600" kern="0" dirty="0" smtClean="0">
                <a:sym typeface="Symbol" panose="05050102010706020507" pitchFamily="18" charset="2"/>
              </a:rPr>
              <a:t>Utilizar </a:t>
            </a:r>
            <a:r>
              <a:rPr lang="es-ES_tradnl" sz="2600" kern="0" dirty="0">
                <a:sym typeface="Symbol" panose="05050102010706020507" pitchFamily="18" charset="2"/>
              </a:rPr>
              <a:t>la palabra triplete para referirse a grupos de tres nucleótidos en un </a:t>
            </a:r>
            <a:r>
              <a:rPr lang="es-ES_tradnl" sz="2600" kern="0" dirty="0" smtClean="0">
                <a:sym typeface="Symbol" panose="05050102010706020507" pitchFamily="18" charset="2"/>
              </a:rPr>
              <a:t>oligonucleótido</a:t>
            </a:r>
            <a:endParaRPr lang="es-ES_tradnl" sz="2600" kern="0" dirty="0">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32</a:t>
            </a:fld>
            <a:endParaRPr lang="es-ES"/>
          </a:p>
        </p:txBody>
      </p:sp>
    </p:spTree>
    <p:extLst>
      <p:ext uri="{BB962C8B-B14F-4D97-AF65-F5344CB8AC3E}">
        <p14:creationId xmlns:p14="http://schemas.microsoft.com/office/powerpoint/2010/main" val="174791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2</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Errores </a:t>
            </a:r>
            <a:r>
              <a:rPr lang="es-ES_tradnl" sz="2600" kern="0" dirty="0">
                <a:solidFill>
                  <a:srgbClr val="000000"/>
                </a:solidFill>
              </a:rPr>
              <a:t>de </a:t>
            </a:r>
            <a:r>
              <a:rPr lang="es-ES_tradnl" sz="2600" kern="0" dirty="0" smtClean="0">
                <a:solidFill>
                  <a:srgbClr val="000000"/>
                </a:solidFill>
              </a:rPr>
              <a:t>nomenclatura</a:t>
            </a:r>
            <a:endParaRPr lang="es-ES_tradnl" sz="2600" kern="0" dirty="0" smtClean="0">
              <a:solidFill>
                <a:srgbClr val="00B050"/>
              </a:solidFill>
              <a:sym typeface="Symbol" panose="05050102010706020507" pitchFamily="18" charset="2"/>
            </a:endParaRPr>
          </a:p>
          <a:p>
            <a:pPr marL="531813" indent="-271463">
              <a:lnSpc>
                <a:spcPts val="3000"/>
              </a:lnSpc>
              <a:spcBef>
                <a:spcPts val="1200"/>
              </a:spcBef>
              <a:buClr>
                <a:srgbClr val="00B050"/>
              </a:buClr>
              <a:buFont typeface="Wingdings" pitchFamily="2" charset="2"/>
              <a:buChar char="§"/>
              <a:defRPr/>
            </a:pPr>
            <a:r>
              <a:rPr lang="es-ES_tradnl" sz="2600" kern="0" dirty="0">
                <a:sym typeface="Symbol" panose="05050102010706020507" pitchFamily="18" charset="2"/>
              </a:rPr>
              <a:t>Indicador ordinal masculino (</a:t>
            </a:r>
            <a:r>
              <a:rPr lang="es-ES_tradnl" sz="2600" kern="0" dirty="0">
                <a:solidFill>
                  <a:srgbClr val="FF0000"/>
                </a:solidFill>
                <a:sym typeface="Symbol" panose="05050102010706020507" pitchFamily="18" charset="2"/>
              </a:rPr>
              <a:t>º</a:t>
            </a:r>
            <a:r>
              <a:rPr lang="es-ES_tradnl" sz="2600" kern="0" dirty="0">
                <a:sym typeface="Symbol" panose="05050102010706020507" pitchFamily="18" charset="2"/>
              </a:rPr>
              <a:t>) </a:t>
            </a:r>
            <a:r>
              <a:rPr lang="es-ES_tradnl" sz="2600" kern="0" dirty="0">
                <a:solidFill>
                  <a:srgbClr val="FF0000"/>
                </a:solidFill>
                <a:sym typeface="Symbol" panose="05050102010706020507" pitchFamily="18" charset="2"/>
              </a:rPr>
              <a:t> </a:t>
            </a:r>
            <a:r>
              <a:rPr lang="es-ES_tradnl" sz="2600" kern="0" dirty="0" smtClean="0">
                <a:sym typeface="Symbol" panose="05050102010706020507" pitchFamily="18" charset="2"/>
              </a:rPr>
              <a:t>Símbolo </a:t>
            </a:r>
            <a:r>
              <a:rPr lang="es-ES_tradnl" sz="2600" kern="0" dirty="0">
                <a:sym typeface="Symbol" panose="05050102010706020507" pitchFamily="18" charset="2"/>
              </a:rPr>
              <a:t>de grado (</a:t>
            </a:r>
            <a:r>
              <a:rPr lang="es-ES_tradnl" sz="2600" kern="0" dirty="0">
                <a:solidFill>
                  <a:srgbClr val="00B050"/>
                </a:solidFill>
                <a:sym typeface="Symbol" panose="05050102010706020507" pitchFamily="18" charset="2"/>
              </a:rPr>
              <a:t>°</a:t>
            </a:r>
            <a:r>
              <a:rPr lang="es-ES_tradnl" sz="2600" kern="0" dirty="0">
                <a:sym typeface="Symbol" panose="05050102010706020507" pitchFamily="18" charset="2"/>
              </a:rPr>
              <a:t>)</a:t>
            </a:r>
          </a:p>
          <a:p>
            <a:pPr marL="531813" indent="-271463">
              <a:lnSpc>
                <a:spcPts val="3000"/>
              </a:lnSpc>
              <a:spcBef>
                <a:spcPts val="1200"/>
              </a:spcBef>
              <a:buClr>
                <a:srgbClr val="00B050"/>
              </a:buClr>
              <a:buFont typeface="Wingdings" pitchFamily="2" charset="2"/>
              <a:buChar char="§"/>
              <a:defRPr/>
            </a:pPr>
            <a:r>
              <a:rPr lang="es-ES_tradnl" sz="2600" i="1" kern="0" dirty="0" smtClean="0">
                <a:solidFill>
                  <a:srgbClr val="FF0000"/>
                </a:solidFill>
              </a:rPr>
              <a:t>E</a:t>
            </a:r>
            <a:r>
              <a:rPr lang="es-ES_tradnl" sz="2600" i="1" kern="0" dirty="0">
                <a:solidFill>
                  <a:srgbClr val="FF0000"/>
                </a:solidFill>
              </a:rPr>
              <a:t>. </a:t>
            </a:r>
            <a:r>
              <a:rPr lang="es-ES_tradnl" sz="2600" i="1" kern="0" dirty="0" err="1">
                <a:solidFill>
                  <a:srgbClr val="FF0000"/>
                </a:solidFill>
              </a:rPr>
              <a:t>Coli</a:t>
            </a:r>
            <a:r>
              <a:rPr lang="es-ES_tradnl" sz="2600" i="1" kern="0" dirty="0">
                <a:solidFill>
                  <a:srgbClr val="FF0000"/>
                </a:solidFill>
              </a:rPr>
              <a:t> </a:t>
            </a:r>
            <a:r>
              <a:rPr lang="es-ES_tradnl" sz="2600" kern="0" dirty="0">
                <a:sym typeface="Symbol" panose="05050102010706020507" pitchFamily="18" charset="2"/>
              </a:rPr>
              <a:t> </a:t>
            </a:r>
            <a:r>
              <a:rPr lang="es-ES_tradnl" sz="2600" i="1" kern="0" dirty="0">
                <a:solidFill>
                  <a:srgbClr val="00B050"/>
                </a:solidFill>
                <a:sym typeface="Symbol" panose="05050102010706020507" pitchFamily="18" charset="2"/>
              </a:rPr>
              <a:t>E. </a:t>
            </a:r>
            <a:r>
              <a:rPr lang="es-ES_tradnl" sz="2600" i="1" kern="0" dirty="0" err="1" smtClean="0">
                <a:solidFill>
                  <a:srgbClr val="00B050"/>
                </a:solidFill>
                <a:sym typeface="Symbol" panose="05050102010706020507" pitchFamily="18" charset="2"/>
              </a:rPr>
              <a:t>coli</a:t>
            </a:r>
            <a:endParaRPr lang="es-ES_tradnl" sz="2600" i="1" kern="0" dirty="0" smtClean="0">
              <a:solidFill>
                <a:srgbClr val="00B050"/>
              </a:solidFill>
              <a:sym typeface="Symbol" panose="05050102010706020507" pitchFamily="18" charset="2"/>
            </a:endParaRPr>
          </a:p>
          <a:p>
            <a:pPr marL="531813" indent="-271463">
              <a:lnSpc>
                <a:spcPts val="3000"/>
              </a:lnSpc>
              <a:spcBef>
                <a:spcPts val="1200"/>
              </a:spcBef>
              <a:buClr>
                <a:srgbClr val="00B050"/>
              </a:buClr>
              <a:buFont typeface="Wingdings" pitchFamily="2" charset="2"/>
              <a:buChar char="§"/>
              <a:defRPr/>
            </a:pPr>
            <a:r>
              <a:rPr lang="es-ES_tradnl" sz="2600" kern="0" dirty="0">
                <a:solidFill>
                  <a:srgbClr val="000000"/>
                </a:solidFill>
              </a:rPr>
              <a:t>No indicar unidades: </a:t>
            </a:r>
            <a:r>
              <a:rPr lang="es-ES_tradnl" sz="2600" kern="0" dirty="0">
                <a:solidFill>
                  <a:srgbClr val="FF0000"/>
                </a:solidFill>
              </a:rPr>
              <a:t>72,28 </a:t>
            </a:r>
            <a:r>
              <a:rPr lang="es-ES_tradnl" sz="2600" kern="0" dirty="0">
                <a:solidFill>
                  <a:srgbClr val="000000"/>
                </a:solidFill>
                <a:sym typeface="Symbol" panose="05050102010706020507" pitchFamily="18" charset="2"/>
              </a:rPr>
              <a:t> </a:t>
            </a:r>
            <a:r>
              <a:rPr lang="es-ES_tradnl" sz="2600" kern="0" dirty="0" smtClean="0">
                <a:solidFill>
                  <a:srgbClr val="00B050"/>
                </a:solidFill>
                <a:sym typeface="Symbol" panose="05050102010706020507" pitchFamily="18" charset="2"/>
              </a:rPr>
              <a:t>72,28°C</a:t>
            </a:r>
            <a:endParaRPr lang="es-ES_tradnl" sz="2600" i="1" kern="0" dirty="0">
              <a:solidFill>
                <a:srgbClr val="00B050"/>
              </a:solidFill>
              <a:sym typeface="Symbol" panose="05050102010706020507" pitchFamily="18" charset="2"/>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33</a:t>
            </a:fld>
            <a:endParaRPr lang="es-ES"/>
          </a:p>
        </p:txBody>
      </p:sp>
    </p:spTree>
    <p:extLst>
      <p:ext uri="{BB962C8B-B14F-4D97-AF65-F5344CB8AC3E}">
        <p14:creationId xmlns:p14="http://schemas.microsoft.com/office/powerpoint/2010/main" val="172665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15" t="35119" r="31407" b="10973"/>
          <a:stretch/>
        </p:blipFill>
        <p:spPr bwMode="auto">
          <a:xfrm>
            <a:off x="0" y="1196788"/>
            <a:ext cx="3463871" cy="649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rotWithShape="1">
          <a:blip r:embed="rId4"/>
          <a:srcRect l="37587" t="43002" r="43947" b="30566"/>
          <a:stretch/>
        </p:blipFill>
        <p:spPr>
          <a:xfrm>
            <a:off x="2894490" y="1419725"/>
            <a:ext cx="6753727" cy="5438275"/>
          </a:xfrm>
          <a:prstGeom prst="rect">
            <a:avLst/>
          </a:prstGeom>
        </p:spPr>
      </p:pic>
      <p:cxnSp>
        <p:nvCxnSpPr>
          <p:cNvPr id="9" name="Conector recto de flecha 8"/>
          <p:cNvCxnSpPr/>
          <p:nvPr/>
        </p:nvCxnSpPr>
        <p:spPr>
          <a:xfrm flipV="1">
            <a:off x="2238499" y="3445397"/>
            <a:ext cx="2958534" cy="104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562358" y="1666683"/>
            <a:ext cx="1388522" cy="369332"/>
          </a:xfrm>
          <a:prstGeom prst="rect">
            <a:avLst/>
          </a:prstGeom>
          <a:noFill/>
        </p:spPr>
        <p:txBody>
          <a:bodyPr wrap="none" rtlCol="0">
            <a:spAutoFit/>
          </a:bodyPr>
          <a:lstStyle/>
          <a:p>
            <a:r>
              <a:rPr lang="es-ES_tradnl" dirty="0" smtClean="0">
                <a:solidFill>
                  <a:srgbClr val="00B050"/>
                </a:solidFill>
              </a:rPr>
              <a:t>2,85 </a:t>
            </a:r>
            <a:r>
              <a:rPr lang="es-ES_tradnl" b="1" dirty="0" smtClean="0">
                <a:solidFill>
                  <a:srgbClr val="00B050"/>
                </a:solidFill>
                <a:sym typeface="Symbol" panose="05050102010706020507" pitchFamily="18" charset="2"/>
              </a:rPr>
              <a:t> </a:t>
            </a:r>
            <a:r>
              <a:rPr lang="es-ES_tradnl" dirty="0" smtClean="0"/>
              <a:t>(2,25)</a:t>
            </a:r>
            <a:endParaRPr lang="es-ES" dirty="0"/>
          </a:p>
        </p:txBody>
      </p:sp>
      <p:cxnSp>
        <p:nvCxnSpPr>
          <p:cNvPr id="19" name="Conector recto de flecha 18"/>
          <p:cNvCxnSpPr/>
          <p:nvPr/>
        </p:nvCxnSpPr>
        <p:spPr>
          <a:xfrm flipV="1">
            <a:off x="603662" y="1848091"/>
            <a:ext cx="4792177" cy="454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588900" y="5521124"/>
            <a:ext cx="4806939" cy="1186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2</a:t>
            </a:r>
            <a:endParaRPr lang="es-ES_tradnl" sz="4000">
              <a:solidFill>
                <a:srgbClr val="0000CC"/>
              </a:solidFill>
            </a:endParaRPr>
          </a:p>
        </p:txBody>
      </p:sp>
      <p:sp>
        <p:nvSpPr>
          <p:cNvPr id="10" name="CuadroTexto 9"/>
          <p:cNvSpPr txBox="1"/>
          <p:nvPr/>
        </p:nvSpPr>
        <p:spPr>
          <a:xfrm>
            <a:off x="5761587" y="3269505"/>
            <a:ext cx="1388522" cy="369332"/>
          </a:xfrm>
          <a:prstGeom prst="rect">
            <a:avLst/>
          </a:prstGeom>
          <a:noFill/>
        </p:spPr>
        <p:txBody>
          <a:bodyPr wrap="none" rtlCol="0">
            <a:spAutoFit/>
          </a:bodyPr>
          <a:lstStyle/>
          <a:p>
            <a:r>
              <a:rPr lang="es-ES_tradnl" dirty="0" smtClean="0">
                <a:solidFill>
                  <a:srgbClr val="FF0000"/>
                </a:solidFill>
              </a:rPr>
              <a:t>1,73</a:t>
            </a:r>
            <a:r>
              <a:rPr lang="es-ES_tradnl" b="1" dirty="0" smtClean="0">
                <a:solidFill>
                  <a:srgbClr val="FF0000"/>
                </a:solidFill>
                <a:sym typeface="Symbol" panose="05050102010706020507" pitchFamily="18" charset="2"/>
              </a:rPr>
              <a:t> </a:t>
            </a:r>
            <a:r>
              <a:rPr lang="es-ES_tradnl" b="1" dirty="0">
                <a:solidFill>
                  <a:srgbClr val="FF0000"/>
                </a:solidFill>
                <a:sym typeface="Symbol" panose="05050102010706020507" pitchFamily="18" charset="2"/>
              </a:rPr>
              <a:t></a:t>
            </a:r>
            <a:r>
              <a:rPr lang="es-ES_tradnl" dirty="0" smtClean="0">
                <a:solidFill>
                  <a:srgbClr val="00B050"/>
                </a:solidFill>
              </a:rPr>
              <a:t> </a:t>
            </a:r>
            <a:r>
              <a:rPr lang="es-ES_tradnl" dirty="0" smtClean="0"/>
              <a:t>(2,25)</a:t>
            </a:r>
            <a:endParaRPr lang="es-ES" dirty="0"/>
          </a:p>
        </p:txBody>
      </p:sp>
      <p:sp>
        <p:nvSpPr>
          <p:cNvPr id="17" name="CuadroTexto 16"/>
          <p:cNvSpPr txBox="1"/>
          <p:nvPr/>
        </p:nvSpPr>
        <p:spPr>
          <a:xfrm>
            <a:off x="5582987" y="5326350"/>
            <a:ext cx="1393330" cy="369332"/>
          </a:xfrm>
          <a:prstGeom prst="rect">
            <a:avLst/>
          </a:prstGeom>
          <a:noFill/>
        </p:spPr>
        <p:txBody>
          <a:bodyPr wrap="none" rtlCol="0">
            <a:spAutoFit/>
          </a:bodyPr>
          <a:lstStyle/>
          <a:p>
            <a:r>
              <a:rPr lang="es-ES_tradnl" dirty="0" smtClean="0">
                <a:solidFill>
                  <a:srgbClr val="00B050"/>
                </a:solidFill>
              </a:rPr>
              <a:t>0,30 </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(0,00)</a:t>
            </a:r>
            <a:endParaRPr lang="es-ES"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34</a:t>
            </a:fld>
            <a:endParaRPr lang="es-ES" dirty="0"/>
          </a:p>
        </p:txBody>
      </p:sp>
    </p:spTree>
    <p:extLst>
      <p:ext uri="{BB962C8B-B14F-4D97-AF65-F5344CB8AC3E}">
        <p14:creationId xmlns:p14="http://schemas.microsoft.com/office/powerpoint/2010/main" val="37815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Enunciado del problema 3</a:t>
            </a:r>
            <a:endParaRPr lang="es-ES" sz="4000" dirty="0">
              <a:solidFill>
                <a:srgbClr val="0000CC"/>
              </a:solidFill>
            </a:endParaRPr>
          </a:p>
        </p:txBody>
      </p:sp>
      <p:pic>
        <p:nvPicPr>
          <p:cNvPr id="3" name="Imagen 2"/>
          <p:cNvPicPr>
            <a:picLocks noChangeAspect="1"/>
          </p:cNvPicPr>
          <p:nvPr/>
        </p:nvPicPr>
        <p:blipFill rotWithShape="1">
          <a:blip r:embed="rId3"/>
          <a:srcRect l="2829" t="21725" r="8026" b="18158"/>
          <a:stretch/>
        </p:blipFill>
        <p:spPr>
          <a:xfrm>
            <a:off x="72302" y="2241550"/>
            <a:ext cx="8999395" cy="3413793"/>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35</a:t>
            </a:fld>
            <a:endParaRPr lang="es-ES"/>
          </a:p>
        </p:txBody>
      </p:sp>
    </p:spTree>
    <p:extLst>
      <p:ext uri="{BB962C8B-B14F-4D97-AF65-F5344CB8AC3E}">
        <p14:creationId xmlns:p14="http://schemas.microsoft.com/office/powerpoint/2010/main" val="2159388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3A y 3B</a:t>
            </a:r>
            <a:endParaRPr lang="es-ES" sz="4000" dirty="0">
              <a:solidFill>
                <a:srgbClr val="0000CC"/>
              </a:solidFill>
            </a:endParaRPr>
          </a:p>
        </p:txBody>
      </p:sp>
      <p:sp>
        <p:nvSpPr>
          <p:cNvPr id="2" name="Rectángulo 1"/>
          <p:cNvSpPr/>
          <p:nvPr/>
        </p:nvSpPr>
        <p:spPr>
          <a:xfrm>
            <a:off x="260902" y="1389638"/>
            <a:ext cx="8348889" cy="3724096"/>
          </a:xfrm>
          <a:prstGeom prst="rect">
            <a:avLst/>
          </a:prstGeom>
        </p:spPr>
        <p:txBody>
          <a:bodyPr wrap="none">
            <a:spAutoFit/>
          </a:bodyPr>
          <a:lstStyle/>
          <a:p>
            <a:pPr marL="270000"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Dado que los dos oligonucleótidos son de 20 </a:t>
            </a:r>
            <a:r>
              <a:rPr lang="es-ES" sz="2400" dirty="0" err="1">
                <a:ea typeface="Times New Roman" panose="02020603050405020304" pitchFamily="18" charset="0"/>
              </a:rPr>
              <a:t>nt</a:t>
            </a:r>
            <a:r>
              <a:rPr lang="es-ES" sz="2400" dirty="0">
                <a:ea typeface="Times New Roman" panose="02020603050405020304" pitchFamily="18" charset="0"/>
              </a:rPr>
              <a:t> (más de 13 </a:t>
            </a:r>
            <a:r>
              <a:rPr lang="es-ES" sz="2400" dirty="0" err="1">
                <a:ea typeface="Times New Roman" panose="02020603050405020304" pitchFamily="18" charset="0"/>
              </a:rPr>
              <a:t>nt</a:t>
            </a:r>
            <a:r>
              <a:rPr lang="es-ES" sz="2400" dirty="0">
                <a:ea typeface="Times New Roman" panose="02020603050405020304" pitchFamily="18" charset="0"/>
              </a:rPr>
              <a:t>), </a:t>
            </a:r>
            <a:r>
              <a:rPr lang="es-ES" sz="2400" dirty="0" smtClean="0">
                <a:ea typeface="Times New Roman" panose="02020603050405020304" pitchFamily="18" charset="0"/>
              </a:rPr>
              <a:t/>
            </a:r>
            <a:br>
              <a:rPr lang="es-ES" sz="2400" dirty="0" smtClean="0">
                <a:ea typeface="Times New Roman" panose="02020603050405020304" pitchFamily="18" charset="0"/>
              </a:rPr>
            </a:br>
            <a:r>
              <a:rPr lang="es-ES" sz="2400" dirty="0" smtClean="0">
                <a:ea typeface="Times New Roman" panose="02020603050405020304" pitchFamily="18" charset="0"/>
              </a:rPr>
              <a:t>la </a:t>
            </a:r>
            <a:r>
              <a:rPr lang="es-ES" sz="2400" dirty="0">
                <a:ea typeface="Times New Roman" panose="02020603050405020304" pitchFamily="18" charset="0"/>
              </a:rPr>
              <a:t>temperatura de fusión se calcula según la fórmula</a:t>
            </a:r>
          </a:p>
          <a:p>
            <a:r>
              <a:rPr lang="en-US" sz="2400" dirty="0" smtClean="0">
                <a:solidFill>
                  <a:srgbClr val="0000CC"/>
                </a:solidFill>
              </a:rPr>
              <a:t>     Tm </a:t>
            </a:r>
            <a:r>
              <a:rPr lang="en-US" sz="2400" dirty="0">
                <a:solidFill>
                  <a:srgbClr val="0000CC"/>
                </a:solidFill>
              </a:rPr>
              <a:t>=  64,9°C + 41°C </a:t>
            </a:r>
            <a:r>
              <a:rPr lang="es-ES" sz="2400" b="1" dirty="0">
                <a:solidFill>
                  <a:srgbClr val="0000CC"/>
                </a:solidFill>
                <a:sym typeface="Symbol"/>
              </a:rPr>
              <a:t></a:t>
            </a:r>
            <a:r>
              <a:rPr lang="en-US" sz="2400" dirty="0">
                <a:solidFill>
                  <a:srgbClr val="0000CC"/>
                </a:solidFill>
              </a:rPr>
              <a:t> [(G + C) – 16,4]/N</a:t>
            </a:r>
          </a:p>
          <a:p>
            <a:endParaRPr lang="en-US" sz="2400" dirty="0" smtClean="0"/>
          </a:p>
          <a:p>
            <a:pPr marL="270000" indent="-270000">
              <a:spcBef>
                <a:spcPts val="1200"/>
              </a:spcBef>
              <a:buClr>
                <a:srgbClr val="FF0000"/>
              </a:buClr>
              <a:buFont typeface="Wingdings" panose="05000000000000000000" pitchFamily="2" charset="2"/>
              <a:buChar char="§"/>
            </a:pPr>
            <a:r>
              <a:rPr lang="en-US" sz="2400" dirty="0">
                <a:ea typeface="Times New Roman" panose="02020603050405020304" pitchFamily="18" charset="0"/>
              </a:rPr>
              <a:t>Para el </a:t>
            </a:r>
            <a:r>
              <a:rPr lang="en-US" sz="2400" dirty="0" err="1">
                <a:ea typeface="Times New Roman" panose="02020603050405020304" pitchFamily="18" charset="0"/>
              </a:rPr>
              <a:t>oligonucleótido</a:t>
            </a:r>
            <a:r>
              <a:rPr lang="en-US" sz="2400" dirty="0">
                <a:ea typeface="Times New Roman" panose="02020603050405020304" pitchFamily="18" charset="0"/>
              </a:rPr>
              <a:t> </a:t>
            </a:r>
            <a:r>
              <a:rPr lang="es-ES" sz="2400" dirty="0" smtClean="0">
                <a:ea typeface="Times New Roman" panose="02020603050405020304" pitchFamily="18" charset="0"/>
              </a:rPr>
              <a:t>GGGGGGGGGGGGGGGGGGGG,</a:t>
            </a:r>
            <a:br>
              <a:rPr lang="es-ES" sz="2400" dirty="0" smtClean="0">
                <a:ea typeface="Times New Roman" panose="02020603050405020304" pitchFamily="18" charset="0"/>
              </a:rPr>
            </a:br>
            <a:r>
              <a:rPr lang="en-US" sz="2400" dirty="0" smtClean="0"/>
              <a:t>Tm </a:t>
            </a:r>
            <a:r>
              <a:rPr lang="en-US" sz="2400" dirty="0"/>
              <a:t>=  64,9°C + 41°C </a:t>
            </a:r>
            <a:r>
              <a:rPr lang="es-ES" sz="2400" b="1" dirty="0">
                <a:sym typeface="Symbol"/>
              </a:rPr>
              <a:t></a:t>
            </a:r>
            <a:r>
              <a:rPr lang="en-US" sz="2400" dirty="0"/>
              <a:t> </a:t>
            </a:r>
            <a:r>
              <a:rPr lang="en-US" sz="2400" dirty="0" smtClean="0"/>
              <a:t>[20 </a:t>
            </a:r>
            <a:r>
              <a:rPr lang="en-US" sz="2400" dirty="0"/>
              <a:t>– 16,4</a:t>
            </a:r>
            <a:r>
              <a:rPr lang="en-US" sz="2400" dirty="0" smtClean="0"/>
              <a:t>]/20 = 72,28°C</a:t>
            </a:r>
            <a:endParaRPr lang="en-US" sz="2400" dirty="0"/>
          </a:p>
          <a:p>
            <a:endParaRPr lang="en-US" sz="2400" dirty="0" smtClean="0"/>
          </a:p>
          <a:p>
            <a:pPr marL="270000" indent="-270000">
              <a:spcBef>
                <a:spcPts val="1200"/>
              </a:spcBef>
              <a:buClr>
                <a:srgbClr val="FF0000"/>
              </a:buClr>
              <a:buFont typeface="Wingdings" panose="05000000000000000000" pitchFamily="2" charset="2"/>
              <a:buChar char="§"/>
            </a:pPr>
            <a:r>
              <a:rPr lang="en-US" sz="2400" dirty="0">
                <a:ea typeface="Times New Roman" panose="02020603050405020304" pitchFamily="18" charset="0"/>
              </a:rPr>
              <a:t>Para el </a:t>
            </a:r>
            <a:r>
              <a:rPr lang="en-US" sz="2400" dirty="0" err="1">
                <a:ea typeface="Times New Roman" panose="02020603050405020304" pitchFamily="18" charset="0"/>
              </a:rPr>
              <a:t>oligonucleótido</a:t>
            </a:r>
            <a:r>
              <a:rPr lang="en-US" sz="2400" dirty="0">
                <a:ea typeface="Times New Roman" panose="02020603050405020304" pitchFamily="18" charset="0"/>
              </a:rPr>
              <a:t> </a:t>
            </a:r>
            <a:r>
              <a:rPr lang="es-ES" sz="2400" dirty="0" smtClean="0">
                <a:ea typeface="Times New Roman" panose="02020603050405020304" pitchFamily="18" charset="0"/>
              </a:rPr>
              <a:t>CGTCGTCTGAACAGACGACG,</a:t>
            </a:r>
            <a:r>
              <a:rPr lang="en-US" sz="2400" dirty="0">
                <a:ea typeface="Times New Roman" panose="02020603050405020304" pitchFamily="18" charset="0"/>
              </a:rPr>
              <a:t/>
            </a:r>
            <a:br>
              <a:rPr lang="en-US" sz="2400" dirty="0">
                <a:ea typeface="Times New Roman" panose="02020603050405020304" pitchFamily="18" charset="0"/>
              </a:rPr>
            </a:br>
            <a:r>
              <a:rPr lang="en-US" sz="2400" dirty="0" smtClean="0"/>
              <a:t>Tm </a:t>
            </a:r>
            <a:r>
              <a:rPr lang="en-US" sz="2400" dirty="0"/>
              <a:t>=  64,9°C + 41°C </a:t>
            </a:r>
            <a:r>
              <a:rPr lang="es-ES" sz="2400" b="1" dirty="0">
                <a:sym typeface="Symbol"/>
              </a:rPr>
              <a:t></a:t>
            </a:r>
            <a:r>
              <a:rPr lang="en-US" sz="2400" dirty="0"/>
              <a:t> </a:t>
            </a:r>
            <a:r>
              <a:rPr lang="en-US" sz="2400" dirty="0" smtClean="0"/>
              <a:t>[12 </a:t>
            </a:r>
            <a:r>
              <a:rPr lang="en-US" sz="2400" dirty="0"/>
              <a:t>– 16,4</a:t>
            </a:r>
            <a:r>
              <a:rPr lang="en-US" sz="2400" dirty="0" smtClean="0"/>
              <a:t>]/20 = 55,88°C</a:t>
            </a:r>
            <a:endParaRPr lang="en-US" sz="2400"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36</a:t>
            </a:fld>
            <a:endParaRPr lang="es-ES"/>
          </a:p>
        </p:txBody>
      </p:sp>
    </p:spTree>
    <p:extLst>
      <p:ext uri="{BB962C8B-B14F-4D97-AF65-F5344CB8AC3E}">
        <p14:creationId xmlns:p14="http://schemas.microsoft.com/office/powerpoint/2010/main" val="353006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3C y 3D</a:t>
            </a:r>
            <a:endParaRPr lang="es-ES" sz="4000" dirty="0">
              <a:solidFill>
                <a:srgbClr val="0000CC"/>
              </a:solidFill>
            </a:endParaRPr>
          </a:p>
        </p:txBody>
      </p:sp>
      <p:sp>
        <p:nvSpPr>
          <p:cNvPr id="2" name="Rectángulo 1"/>
          <p:cNvSpPr/>
          <p:nvPr/>
        </p:nvSpPr>
        <p:spPr>
          <a:xfrm>
            <a:off x="260902" y="1389638"/>
            <a:ext cx="8883098" cy="7017306"/>
          </a:xfrm>
          <a:prstGeom prst="rect">
            <a:avLst/>
          </a:prstGeom>
        </p:spPr>
        <p:txBody>
          <a:bodyPr wrap="square">
            <a:noAutofit/>
          </a:bodyPr>
          <a:lstStyle/>
          <a:p>
            <a:pPr marL="270000" indent="-270000">
              <a:spcBef>
                <a:spcPts val="1200"/>
              </a:spcBef>
              <a:buClr>
                <a:srgbClr val="FF0000"/>
              </a:buClr>
              <a:buFont typeface="Wingdings" panose="05000000000000000000" pitchFamily="2" charset="2"/>
              <a:buChar char="§"/>
            </a:pPr>
            <a:r>
              <a:rPr lang="es-ES" sz="2400" dirty="0" smtClean="0">
                <a:ea typeface="Times New Roman" panose="02020603050405020304" pitchFamily="18" charset="0"/>
              </a:rPr>
              <a:t>En una molécula </a:t>
            </a:r>
            <a:r>
              <a:rPr lang="es-ES" sz="2400" dirty="0" err="1" smtClean="0">
                <a:ea typeface="Times New Roman" panose="02020603050405020304" pitchFamily="18" charset="0"/>
              </a:rPr>
              <a:t>bicatenaria</a:t>
            </a:r>
            <a:r>
              <a:rPr lang="es-ES" sz="2400" dirty="0" smtClean="0">
                <a:ea typeface="Times New Roman" panose="02020603050405020304" pitchFamily="18" charset="0"/>
              </a:rPr>
              <a:t> de ADN cuya secuencia se hubiese generado totalmente al azar (con un 25% de cada uno de los cuatro</a:t>
            </a:r>
            <a:br>
              <a:rPr lang="es-ES" sz="2400" dirty="0" smtClean="0">
                <a:ea typeface="Times New Roman" panose="02020603050405020304" pitchFamily="18" charset="0"/>
              </a:rPr>
            </a:br>
            <a:r>
              <a:rPr lang="es-ES" sz="2400" dirty="0" smtClean="0">
                <a:ea typeface="Times New Roman" panose="02020603050405020304" pitchFamily="18" charset="0"/>
              </a:rPr>
              <a:t>nucleótidos),</a:t>
            </a:r>
            <a:r>
              <a:rPr lang="es-ES" sz="2400" dirty="0">
                <a:ea typeface="Times New Roman" panose="02020603050405020304" pitchFamily="18" charset="0"/>
              </a:rPr>
              <a:t> </a:t>
            </a:r>
            <a:r>
              <a:rPr lang="es-ES" sz="2400" dirty="0" smtClean="0">
                <a:ea typeface="Times New Roman" panose="02020603050405020304" pitchFamily="18" charset="0"/>
              </a:rPr>
              <a:t>P(G) </a:t>
            </a:r>
            <a:r>
              <a:rPr lang="es-ES" sz="2400" dirty="0">
                <a:ea typeface="Times New Roman" panose="02020603050405020304" pitchFamily="18" charset="0"/>
              </a:rPr>
              <a:t>= P(C) </a:t>
            </a:r>
            <a:r>
              <a:rPr lang="es-ES" sz="2400" dirty="0" smtClean="0">
                <a:ea typeface="Times New Roman" panose="02020603050405020304" pitchFamily="18" charset="0"/>
              </a:rPr>
              <a:t>= P(A) = P(T) = 25% = 1/4 = 0,25</a:t>
            </a:r>
          </a:p>
          <a:p>
            <a:pPr marL="270000" indent="-342900">
              <a:spcBef>
                <a:spcPts val="1200"/>
              </a:spcBef>
              <a:buClr>
                <a:srgbClr val="FF0000"/>
              </a:buClr>
              <a:buFont typeface="Symbol" panose="05050102010706020507" pitchFamily="18" charset="2"/>
              <a:buChar char=""/>
            </a:pPr>
            <a:r>
              <a:rPr lang="es-ES" sz="2400" dirty="0" smtClean="0">
                <a:ea typeface="Times New Roman" panose="02020603050405020304" pitchFamily="18" charset="0"/>
              </a:rPr>
              <a:t>P(AAAAAAAAAAAAAAAAAAAA) </a:t>
            </a:r>
            <a:r>
              <a:rPr lang="es-ES" sz="2400" dirty="0">
                <a:ea typeface="Times New Roman" panose="02020603050405020304" pitchFamily="18" charset="0"/>
              </a:rPr>
              <a:t>= </a:t>
            </a:r>
            <a:r>
              <a:rPr lang="es-ES" sz="2400" dirty="0" smtClean="0">
                <a:ea typeface="Times New Roman" panose="02020603050405020304" pitchFamily="18" charset="0"/>
              </a:rPr>
              <a:t>0,25</a:t>
            </a:r>
            <a:r>
              <a:rPr lang="es-ES" sz="2400" baseline="30000" dirty="0" smtClean="0">
                <a:ea typeface="Times New Roman" panose="02020603050405020304" pitchFamily="18" charset="0"/>
              </a:rPr>
              <a:t>20</a:t>
            </a:r>
            <a:r>
              <a:rPr lang="es-ES" sz="2400" dirty="0" smtClean="0">
                <a:ea typeface="Times New Roman" panose="02020603050405020304" pitchFamily="18" charset="0"/>
              </a:rPr>
              <a:t> </a:t>
            </a:r>
          </a:p>
          <a:p>
            <a:pPr marL="270000"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En una molécula </a:t>
            </a:r>
            <a:r>
              <a:rPr lang="es-ES" sz="2400" dirty="0" err="1">
                <a:ea typeface="Times New Roman" panose="02020603050405020304" pitchFamily="18" charset="0"/>
              </a:rPr>
              <a:t>bicatenaria</a:t>
            </a:r>
            <a:r>
              <a:rPr lang="es-ES" sz="2400" dirty="0">
                <a:ea typeface="Times New Roman" panose="02020603050405020304" pitchFamily="18" charset="0"/>
              </a:rPr>
              <a:t> de ADN con un 62% de G+C, </a:t>
            </a:r>
            <a:r>
              <a:rPr lang="es-ES" sz="2400" dirty="0" smtClean="0">
                <a:ea typeface="Times New Roman" panose="02020603050405020304" pitchFamily="18" charset="0"/>
              </a:rPr>
              <a:t/>
            </a:r>
            <a:br>
              <a:rPr lang="es-ES" sz="2400" dirty="0" smtClean="0">
                <a:ea typeface="Times New Roman" panose="02020603050405020304" pitchFamily="18" charset="0"/>
              </a:rPr>
            </a:br>
            <a:r>
              <a:rPr lang="es-ES" sz="2400" dirty="0" smtClean="0">
                <a:ea typeface="Times New Roman" panose="02020603050405020304" pitchFamily="18" charset="0"/>
              </a:rPr>
              <a:t>P(G</a:t>
            </a:r>
            <a:r>
              <a:rPr lang="es-ES" sz="2400" dirty="0">
                <a:ea typeface="Times New Roman" panose="02020603050405020304" pitchFamily="18" charset="0"/>
              </a:rPr>
              <a:t>) = P(C) = 0,62/2 = 0,31; P(A) = P(T) = (1-0,62)/2 </a:t>
            </a:r>
            <a:r>
              <a:rPr lang="es-ES" sz="2400" dirty="0" smtClean="0">
                <a:ea typeface="Times New Roman" panose="02020603050405020304" pitchFamily="18" charset="0"/>
              </a:rPr>
              <a:t>= </a:t>
            </a:r>
            <a:r>
              <a:rPr lang="es-ES" sz="2400" dirty="0">
                <a:ea typeface="Times New Roman" panose="02020603050405020304" pitchFamily="18" charset="0"/>
              </a:rPr>
              <a:t>0,19</a:t>
            </a:r>
          </a:p>
          <a:p>
            <a:pPr marL="270000" indent="-342900">
              <a:spcBef>
                <a:spcPts val="1200"/>
              </a:spcBef>
              <a:buClr>
                <a:srgbClr val="FF0000"/>
              </a:buClr>
              <a:buFont typeface="Symbol" panose="05050102010706020507" pitchFamily="18" charset="2"/>
              <a:buChar char=""/>
            </a:pPr>
            <a:r>
              <a:rPr lang="es-ES" sz="2400" dirty="0" smtClean="0">
                <a:ea typeface="Times New Roman" panose="02020603050405020304" pitchFamily="18" charset="0"/>
              </a:rPr>
              <a:t>P(AAAAAAAAAAAAAAAAAAAA) = 0,19</a:t>
            </a:r>
            <a:r>
              <a:rPr lang="es-ES" sz="2400" baseline="30000" dirty="0" smtClean="0">
                <a:ea typeface="Times New Roman" panose="02020603050405020304" pitchFamily="18" charset="0"/>
              </a:rPr>
              <a:t>20</a:t>
            </a:r>
            <a:r>
              <a:rPr lang="es-ES" sz="2400" dirty="0" smtClean="0">
                <a:ea typeface="Times New Roman" panose="02020603050405020304" pitchFamily="18" charset="0"/>
              </a:rPr>
              <a:t> = 3,759·10</a:t>
            </a:r>
            <a:r>
              <a:rPr lang="es-ES" sz="2400" baseline="30000" dirty="0" smtClean="0">
                <a:ea typeface="Times New Roman" panose="02020603050405020304" pitchFamily="18" charset="0"/>
              </a:rPr>
              <a:t>-15</a:t>
            </a:r>
            <a:r>
              <a:rPr lang="es-ES" sz="2400" dirty="0" smtClean="0">
                <a:ea typeface="Times New Roman" panose="02020603050405020304" pitchFamily="18" charset="0"/>
              </a:rPr>
              <a:t>, </a:t>
            </a:r>
            <a:r>
              <a:rPr lang="es-ES" sz="2400" dirty="0">
                <a:ea typeface="Times New Roman" panose="02020603050405020304" pitchFamily="18" charset="0"/>
              </a:rPr>
              <a:t> </a:t>
            </a:r>
            <a:r>
              <a:rPr lang="es-ES" sz="2400" dirty="0" smtClean="0">
                <a:ea typeface="Times New Roman" panose="02020603050405020304" pitchFamily="18" charset="0"/>
              </a:rPr>
              <a:t>y </a:t>
            </a:r>
          </a:p>
          <a:p>
            <a:pPr marL="270000" indent="-342900">
              <a:spcBef>
                <a:spcPts val="1200"/>
              </a:spcBef>
              <a:buClr>
                <a:srgbClr val="FF0000"/>
              </a:buClr>
              <a:buFont typeface="Symbol" panose="05050102010706020507" pitchFamily="18" charset="2"/>
              <a:buChar char=""/>
            </a:pPr>
            <a:r>
              <a:rPr lang="es-ES" sz="2400" dirty="0" smtClean="0">
                <a:ea typeface="Times New Roman" panose="02020603050405020304" pitchFamily="18" charset="0"/>
              </a:rPr>
              <a:t>P(</a:t>
            </a:r>
            <a:r>
              <a:rPr lang="es-ES" sz="2400" dirty="0" smtClean="0"/>
              <a:t>AAGTTGAGACCGTGGCGAGC) = 0,19</a:t>
            </a:r>
            <a:r>
              <a:rPr lang="es-ES" sz="2400" baseline="30000" dirty="0" smtClean="0"/>
              <a:t>8</a:t>
            </a:r>
            <a:r>
              <a:rPr lang="es-ES" sz="2400" dirty="0" smtClean="0"/>
              <a:t> </a:t>
            </a:r>
            <a:r>
              <a:rPr lang="es-ES" sz="2400" b="1" dirty="0">
                <a:sym typeface="Symbol"/>
              </a:rPr>
              <a:t></a:t>
            </a:r>
            <a:r>
              <a:rPr lang="es-ES" sz="2400" dirty="0" smtClean="0"/>
              <a:t> 0,31</a:t>
            </a:r>
            <a:r>
              <a:rPr lang="es-ES" sz="2400" baseline="30000" dirty="0" smtClean="0"/>
              <a:t>12</a:t>
            </a:r>
            <a:r>
              <a:rPr lang="es-ES" sz="2400" dirty="0" smtClean="0"/>
              <a:t> = 1,33773·10</a:t>
            </a:r>
            <a:r>
              <a:rPr lang="es-ES" sz="2400" baseline="30000" dirty="0" smtClean="0"/>
              <a:t>-12</a:t>
            </a:r>
            <a:r>
              <a:rPr lang="es-ES" sz="2400" dirty="0" smtClean="0"/>
              <a:t>,</a:t>
            </a:r>
            <a:br>
              <a:rPr lang="es-ES" sz="2400" dirty="0" smtClean="0"/>
            </a:br>
            <a:r>
              <a:rPr lang="es-ES" sz="2400" dirty="0" smtClean="0"/>
              <a:t> ya que esta </a:t>
            </a:r>
            <a:r>
              <a:rPr lang="es-ES" sz="2400" dirty="0"/>
              <a:t>secuencia contiene </a:t>
            </a:r>
            <a:r>
              <a:rPr lang="es-ES" sz="2400" dirty="0" smtClean="0"/>
              <a:t>8 A y T, y 12 G y C</a:t>
            </a:r>
            <a:endParaRPr lang="es-ES"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37</a:t>
            </a:fld>
            <a:endParaRPr lang="es-ES"/>
          </a:p>
        </p:txBody>
      </p:sp>
    </p:spTree>
    <p:extLst>
      <p:ext uri="{BB962C8B-B14F-4D97-AF65-F5344CB8AC3E}">
        <p14:creationId xmlns:p14="http://schemas.microsoft.com/office/powerpoint/2010/main" val="303205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3C y 3D</a:t>
            </a:r>
            <a:endParaRPr lang="es-ES" sz="4000" dirty="0">
              <a:solidFill>
                <a:srgbClr val="0000CC"/>
              </a:solidFill>
            </a:endParaRPr>
          </a:p>
        </p:txBody>
      </p:sp>
      <p:sp>
        <p:nvSpPr>
          <p:cNvPr id="2" name="Rectángulo 1"/>
          <p:cNvSpPr/>
          <p:nvPr/>
        </p:nvSpPr>
        <p:spPr>
          <a:xfrm>
            <a:off x="260902" y="1389638"/>
            <a:ext cx="8883098" cy="7017306"/>
          </a:xfrm>
          <a:prstGeom prst="rect">
            <a:avLst/>
          </a:prstGeom>
        </p:spPr>
        <p:txBody>
          <a:bodyPr wrap="square">
            <a:noAutofit/>
          </a:bodyPr>
          <a:lstStyle/>
          <a:p>
            <a:pPr marL="270000"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La </a:t>
            </a:r>
            <a:r>
              <a:rPr lang="es-ES" sz="2400" dirty="0" smtClean="0">
                <a:ea typeface="Times New Roman" panose="02020603050405020304" pitchFamily="18" charset="0"/>
              </a:rPr>
              <a:t>frecuencia (el </a:t>
            </a:r>
            <a:r>
              <a:rPr lang="es-ES" sz="2400" dirty="0">
                <a:ea typeface="Times New Roman" panose="02020603050405020304" pitchFamily="18" charset="0"/>
              </a:rPr>
              <a:t>número de veces) </a:t>
            </a:r>
            <a:r>
              <a:rPr lang="es-ES" sz="2400" dirty="0" smtClean="0">
                <a:ea typeface="Times New Roman" panose="02020603050405020304" pitchFamily="18" charset="0"/>
              </a:rPr>
              <a:t>con la que esperamos que la secuencia AAAAAAAAAAAAAAAAAAAA aparezca en un genoma </a:t>
            </a:r>
            <a:r>
              <a:rPr lang="es-ES" sz="2400" dirty="0">
                <a:ea typeface="Times New Roman" panose="02020603050405020304" pitchFamily="18" charset="0"/>
              </a:rPr>
              <a:t>de 10 Mb </a:t>
            </a:r>
            <a:r>
              <a:rPr lang="es-ES" sz="2400" dirty="0" smtClean="0">
                <a:ea typeface="Times New Roman" panose="02020603050405020304" pitchFamily="18" charset="0"/>
              </a:rPr>
              <a:t>es </a:t>
            </a:r>
            <a:r>
              <a:rPr lang="es-ES" sz="2400" dirty="0">
                <a:ea typeface="Times New Roman" panose="02020603050405020304" pitchFamily="18" charset="0"/>
              </a:rPr>
              <a:t>(considerando sólo una de sus cadenas) </a:t>
            </a:r>
            <a:r>
              <a:rPr lang="es-ES" sz="2400" dirty="0" smtClean="0">
                <a:ea typeface="Times New Roman" panose="02020603050405020304" pitchFamily="18" charset="0"/>
              </a:rPr>
              <a:t>3,759·10</a:t>
            </a:r>
            <a:r>
              <a:rPr lang="es-ES" sz="2400" baseline="30000" dirty="0" smtClean="0">
                <a:ea typeface="Times New Roman" panose="02020603050405020304" pitchFamily="18" charset="0"/>
              </a:rPr>
              <a:t>-15</a:t>
            </a:r>
            <a:r>
              <a:rPr lang="es-ES" sz="2400" dirty="0" smtClean="0">
                <a:ea typeface="Times New Roman" panose="02020603050405020304" pitchFamily="18" charset="0"/>
              </a:rPr>
              <a:t> </a:t>
            </a:r>
            <a:r>
              <a:rPr lang="es-ES" sz="2400" dirty="0">
                <a:ea typeface="Times New Roman" panose="02020603050405020304" pitchFamily="18" charset="0"/>
                <a:sym typeface="Symbol"/>
              </a:rPr>
              <a:t></a:t>
            </a:r>
            <a:r>
              <a:rPr lang="es-ES" sz="2400" dirty="0">
                <a:ea typeface="Times New Roman" panose="02020603050405020304" pitchFamily="18" charset="0"/>
              </a:rPr>
              <a:t> 10</a:t>
            </a:r>
            <a:r>
              <a:rPr lang="es-ES" sz="2400" baseline="30000" dirty="0">
                <a:ea typeface="Times New Roman" panose="02020603050405020304" pitchFamily="18" charset="0"/>
              </a:rPr>
              <a:t>7</a:t>
            </a:r>
            <a:r>
              <a:rPr lang="es-ES" sz="2400" dirty="0">
                <a:ea typeface="Times New Roman" panose="02020603050405020304" pitchFamily="18" charset="0"/>
              </a:rPr>
              <a:t> </a:t>
            </a:r>
            <a:r>
              <a:rPr lang="es-ES" sz="2400" dirty="0" smtClean="0">
                <a:ea typeface="Times New Roman" panose="02020603050405020304" pitchFamily="18" charset="0"/>
              </a:rPr>
              <a:t>= 3,76·10</a:t>
            </a:r>
            <a:r>
              <a:rPr lang="es-ES" sz="2400" baseline="30000" dirty="0" smtClean="0">
                <a:ea typeface="Times New Roman" panose="02020603050405020304" pitchFamily="18" charset="0"/>
              </a:rPr>
              <a:t>-8</a:t>
            </a:r>
            <a:r>
              <a:rPr lang="es-ES" sz="2400" dirty="0" smtClean="0">
                <a:ea typeface="Times New Roman" panose="02020603050405020304" pitchFamily="18" charset="0"/>
              </a:rPr>
              <a:t> </a:t>
            </a:r>
          </a:p>
          <a:p>
            <a:pPr marL="270000"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La frecuencia (el número de veces) con la que </a:t>
            </a:r>
            <a:r>
              <a:rPr lang="es-ES" sz="2400" dirty="0" smtClean="0">
                <a:ea typeface="Times New Roman" panose="02020603050405020304" pitchFamily="18" charset="0"/>
              </a:rPr>
              <a:t>esperamos que la secuencia </a:t>
            </a:r>
            <a:r>
              <a:rPr lang="es-ES" sz="2400" dirty="0">
                <a:ea typeface="Times New Roman" panose="02020603050405020304" pitchFamily="18" charset="0"/>
              </a:rPr>
              <a:t>AAGTTGAGACCGTGGCGAGC </a:t>
            </a:r>
            <a:r>
              <a:rPr lang="es-ES" sz="2400" dirty="0" smtClean="0">
                <a:ea typeface="Times New Roman" panose="02020603050405020304" pitchFamily="18" charset="0"/>
              </a:rPr>
              <a:t>aparezca </a:t>
            </a:r>
            <a:r>
              <a:rPr lang="es-ES" sz="2400" dirty="0">
                <a:ea typeface="Times New Roman" panose="02020603050405020304" pitchFamily="18" charset="0"/>
              </a:rPr>
              <a:t>en un genoma de 10 Mb </a:t>
            </a:r>
            <a:r>
              <a:rPr lang="es-ES" sz="2400" dirty="0" smtClean="0">
                <a:ea typeface="Times New Roman" panose="02020603050405020304" pitchFamily="18" charset="0"/>
              </a:rPr>
              <a:t>es (considerando </a:t>
            </a:r>
            <a:r>
              <a:rPr lang="es-ES" sz="2400" dirty="0">
                <a:ea typeface="Times New Roman" panose="02020603050405020304" pitchFamily="18" charset="0"/>
              </a:rPr>
              <a:t>sólo una de sus cadenas) </a:t>
            </a:r>
            <a:r>
              <a:rPr lang="es-ES" sz="2400" dirty="0" smtClean="0">
                <a:ea typeface="Times New Roman" panose="02020603050405020304" pitchFamily="18" charset="0"/>
              </a:rPr>
              <a:t>1,33773·10</a:t>
            </a:r>
            <a:r>
              <a:rPr lang="es-ES" sz="2400" baseline="30000" dirty="0" smtClean="0">
                <a:ea typeface="Times New Roman" panose="02020603050405020304" pitchFamily="18" charset="0"/>
              </a:rPr>
              <a:t>-12</a:t>
            </a:r>
            <a:r>
              <a:rPr lang="es-ES" sz="2400" dirty="0" smtClean="0">
                <a:ea typeface="Times New Roman" panose="02020603050405020304" pitchFamily="18" charset="0"/>
              </a:rPr>
              <a:t> </a:t>
            </a:r>
            <a:r>
              <a:rPr lang="es-ES" sz="2400" dirty="0">
                <a:ea typeface="Times New Roman" panose="02020603050405020304" pitchFamily="18" charset="0"/>
                <a:sym typeface="Symbol"/>
              </a:rPr>
              <a:t></a:t>
            </a:r>
            <a:r>
              <a:rPr lang="es-ES" sz="2400" dirty="0">
                <a:ea typeface="Times New Roman" panose="02020603050405020304" pitchFamily="18" charset="0"/>
              </a:rPr>
              <a:t> 10</a:t>
            </a:r>
            <a:r>
              <a:rPr lang="es-ES" sz="2400" baseline="30000" dirty="0">
                <a:ea typeface="Times New Roman" panose="02020603050405020304" pitchFamily="18" charset="0"/>
              </a:rPr>
              <a:t>7</a:t>
            </a:r>
            <a:r>
              <a:rPr lang="es-ES" sz="2400" dirty="0">
                <a:ea typeface="Times New Roman" panose="02020603050405020304" pitchFamily="18" charset="0"/>
              </a:rPr>
              <a:t> = </a:t>
            </a:r>
            <a:r>
              <a:rPr lang="es-ES" sz="2400" dirty="0" smtClean="0">
                <a:ea typeface="Times New Roman" panose="02020603050405020304" pitchFamily="18" charset="0"/>
              </a:rPr>
              <a:t>1,34·10</a:t>
            </a:r>
            <a:r>
              <a:rPr lang="es-ES" sz="2400" baseline="30000" dirty="0" smtClean="0">
                <a:ea typeface="Times New Roman" panose="02020603050405020304" pitchFamily="18" charset="0"/>
              </a:rPr>
              <a:t>-5</a:t>
            </a:r>
          </a:p>
          <a:p>
            <a:pPr marL="270000" indent="-270000">
              <a:spcBef>
                <a:spcPts val="1200"/>
              </a:spcBef>
              <a:buClr>
                <a:srgbClr val="FF0000"/>
              </a:buClr>
              <a:buFont typeface="Wingdings" panose="05000000000000000000" pitchFamily="2" charset="2"/>
              <a:buChar char="§"/>
            </a:pPr>
            <a:r>
              <a:rPr lang="es-ES" sz="2400" dirty="0" smtClean="0">
                <a:ea typeface="Times New Roman" panose="02020603050405020304" pitchFamily="18" charset="0"/>
              </a:rPr>
              <a:t>Las dos afirmaciones anteriores implican que si cualquiera de las dos secuencias que se mencionan está presente en el genoma a estudio, la probabilidad de que esté repetida es extremadamente baja  </a:t>
            </a:r>
            <a:endParaRPr lang="es-ES" sz="2400" dirty="0">
              <a:ea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38</a:t>
            </a:fld>
            <a:endParaRPr lang="es-ES"/>
          </a:p>
        </p:txBody>
      </p:sp>
    </p:spTree>
    <p:extLst>
      <p:ext uri="{BB962C8B-B14F-4D97-AF65-F5344CB8AC3E}">
        <p14:creationId xmlns:p14="http://schemas.microsoft.com/office/powerpoint/2010/main" val="739586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3E-3G</a:t>
            </a:r>
            <a:endParaRPr lang="es-ES" sz="4000" dirty="0">
              <a:solidFill>
                <a:srgbClr val="0000CC"/>
              </a:solidFill>
            </a:endParaRPr>
          </a:p>
        </p:txBody>
      </p:sp>
      <p:sp>
        <p:nvSpPr>
          <p:cNvPr id="2" name="Rectángulo 1"/>
          <p:cNvSpPr/>
          <p:nvPr/>
        </p:nvSpPr>
        <p:spPr>
          <a:xfrm>
            <a:off x="280241" y="1389638"/>
            <a:ext cx="6885988" cy="6001643"/>
          </a:xfrm>
          <a:prstGeom prst="rect">
            <a:avLst/>
          </a:prstGeom>
        </p:spPr>
        <p:txBody>
          <a:bodyPr wrap="none">
            <a:spAutoFit/>
          </a:bodyPr>
          <a:lstStyle/>
          <a:p>
            <a:pPr marL="270000"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Oligonucleótido A: </a:t>
            </a:r>
            <a:r>
              <a:rPr lang="en-US" sz="2400" dirty="0">
                <a:ea typeface="Times New Roman" panose="02020603050405020304" pitchFamily="18" charset="0"/>
              </a:rPr>
              <a:t>GGGGGGGGGGGGGGGGGGGG</a:t>
            </a:r>
          </a:p>
          <a:p>
            <a:pPr marL="0" lvl="2"/>
            <a:r>
              <a:rPr lang="en-US" sz="2400" dirty="0" smtClean="0"/>
              <a:t>	G+C = 100% (&gt; 60%); 3 o </a:t>
            </a:r>
            <a:r>
              <a:rPr lang="en-US" sz="2400" dirty="0" err="1" smtClean="0"/>
              <a:t>más</a:t>
            </a:r>
            <a:r>
              <a:rPr lang="en-US" sz="2400" dirty="0" smtClean="0"/>
              <a:t> C o G </a:t>
            </a:r>
            <a:r>
              <a:rPr lang="en-US" sz="2400" dirty="0" err="1" smtClean="0"/>
              <a:t>seguidas</a:t>
            </a:r>
            <a:endParaRPr lang="en-US" sz="2400" dirty="0" smtClean="0"/>
          </a:p>
          <a:p>
            <a:pPr marL="0" lvl="2"/>
            <a:endParaRPr lang="es-ES" sz="2400" dirty="0" smtClean="0">
              <a:ea typeface="Times New Roman" panose="02020603050405020304" pitchFamily="18" charset="0"/>
            </a:endParaRPr>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Oligonucleótido B: AAAAAAAAAAAAAAAAAAAA</a:t>
            </a:r>
          </a:p>
          <a:p>
            <a:pPr marL="0" lvl="2"/>
            <a:r>
              <a:rPr lang="en-US" sz="2400" dirty="0" smtClean="0"/>
              <a:t>	G+C = 0</a:t>
            </a:r>
            <a:r>
              <a:rPr lang="en-US" sz="2400" dirty="0"/>
              <a:t>% </a:t>
            </a:r>
            <a:r>
              <a:rPr lang="en-US" sz="2400" dirty="0" smtClean="0"/>
              <a:t>(&lt; 50</a:t>
            </a:r>
            <a:r>
              <a:rPr lang="en-US" sz="2400" dirty="0"/>
              <a:t>%); no </a:t>
            </a:r>
            <a:r>
              <a:rPr lang="en-US" sz="2400" dirty="0" err="1"/>
              <a:t>tiene</a:t>
            </a:r>
            <a:r>
              <a:rPr lang="en-US" sz="2400" dirty="0"/>
              <a:t> </a:t>
            </a:r>
            <a:r>
              <a:rPr lang="es-ES_tradnl" sz="2400" dirty="0"/>
              <a:t>G, C, GC o CG en 3</a:t>
            </a:r>
            <a:r>
              <a:rPr lang="es-ES_tradnl" sz="2400" dirty="0" smtClean="0"/>
              <a:t>'</a:t>
            </a:r>
            <a:endParaRPr lang="en-US" sz="2400" dirty="0"/>
          </a:p>
          <a:p>
            <a:endParaRPr lang="es-ES" sz="2400" dirty="0" smtClean="0">
              <a:ea typeface="Times New Roman" panose="02020603050405020304" pitchFamily="18" charset="0"/>
            </a:endParaRPr>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Oligonucleótido E: CGTCGTCTGAACAGACGACG</a:t>
            </a:r>
          </a:p>
          <a:p>
            <a:r>
              <a:rPr lang="es-ES" sz="2400" dirty="0"/>
              <a:t>	Puede formar </a:t>
            </a:r>
            <a:r>
              <a:rPr lang="es-ES" sz="2400" dirty="0" err="1"/>
              <a:t>autodímeros</a:t>
            </a:r>
            <a:endParaRPr lang="es-ES" sz="2400" dirty="0"/>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5</a:t>
            </a:r>
            <a:r>
              <a:rPr lang="en-US" sz="2400" b="1" dirty="0">
                <a:latin typeface="Courier New" panose="02070309020205020404" pitchFamily="49" charset="0"/>
                <a:cs typeface="Courier New" panose="02070309020205020404" pitchFamily="49" charset="0"/>
              </a:rPr>
              <a:t>'-CGTCGTCTGAACAGACGACG-3'</a:t>
            </a:r>
            <a:endParaRPr lang="es-ES" sz="2400" b="1" dirty="0">
              <a:latin typeface="Courier New" panose="02070309020205020404" pitchFamily="49" charset="0"/>
              <a:cs typeface="Courier New" panose="02070309020205020404" pitchFamily="49" charset="0"/>
            </a:endParaRPr>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  |||||||||</a:t>
            </a:r>
            <a:endParaRPr lang="es-ES" sz="2400" b="1" dirty="0">
              <a:latin typeface="Courier New" panose="02070309020205020404" pitchFamily="49" charset="0"/>
              <a:cs typeface="Courier New" panose="02070309020205020404" pitchFamily="49" charset="0"/>
            </a:endParaRPr>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3</a:t>
            </a:r>
            <a:r>
              <a:rPr lang="en-US" sz="2400" b="1" dirty="0">
                <a:latin typeface="Courier New" panose="02070309020205020404" pitchFamily="49" charset="0"/>
                <a:cs typeface="Courier New" panose="02070309020205020404" pitchFamily="49" charset="0"/>
              </a:rPr>
              <a:t>'-GCAGCAGACAAGTCTGCTGC-5'</a:t>
            </a:r>
          </a:p>
          <a:p>
            <a:pPr marL="0" lvl="1"/>
            <a:r>
              <a:rPr lang="en-US" sz="2400" b="1" dirty="0">
                <a:latin typeface="Courier New" panose="02070309020205020404" pitchFamily="49" charset="0"/>
                <a:ea typeface="Times New Roman" panose="02020603050405020304" pitchFamily="18" charset="0"/>
                <a:cs typeface="Courier New" panose="02070309020205020404" pitchFamily="49" charset="0"/>
              </a:rPr>
              <a:t>	</a:t>
            </a:r>
            <a:r>
              <a:rPr lang="en-US" sz="2400" dirty="0" err="1">
                <a:ea typeface="Times New Roman" panose="02020603050405020304" pitchFamily="18" charset="0"/>
              </a:rPr>
              <a:t>Puede</a:t>
            </a:r>
            <a:r>
              <a:rPr lang="en-US" sz="2400" dirty="0">
                <a:ea typeface="Times New Roman" panose="02020603050405020304" pitchFamily="18" charset="0"/>
              </a:rPr>
              <a:t> </a:t>
            </a:r>
            <a:r>
              <a:rPr lang="en-US" sz="2400" dirty="0" err="1">
                <a:ea typeface="Times New Roman" panose="02020603050405020304" pitchFamily="18" charset="0"/>
              </a:rPr>
              <a:t>formar</a:t>
            </a:r>
            <a:r>
              <a:rPr lang="en-US" sz="2400" dirty="0">
                <a:ea typeface="Times New Roman" panose="02020603050405020304" pitchFamily="18" charset="0"/>
              </a:rPr>
              <a:t> </a:t>
            </a:r>
            <a:r>
              <a:rPr lang="en-US" sz="2400" dirty="0" err="1">
                <a:ea typeface="Times New Roman" panose="02020603050405020304" pitchFamily="18" charset="0"/>
              </a:rPr>
              <a:t>horquillas</a:t>
            </a:r>
            <a:endParaRPr lang="en-US" sz="2400" dirty="0">
              <a:ea typeface="Times New Roman" panose="02020603050405020304" pitchFamily="18" charset="0"/>
            </a:endParaRPr>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5</a:t>
            </a:r>
            <a:r>
              <a:rPr lang="en-US" sz="2400" b="1" dirty="0">
                <a:latin typeface="Courier New" panose="02070309020205020404" pitchFamily="49" charset="0"/>
                <a:cs typeface="Courier New" panose="02070309020205020404" pitchFamily="49" charset="0"/>
              </a:rPr>
              <a:t>'-</a:t>
            </a:r>
            <a:r>
              <a:rPr lang="en-US" sz="2400" b="1" dirty="0" smtClean="0">
                <a:latin typeface="Courier New" panose="02070309020205020404" pitchFamily="49" charset="0"/>
                <a:cs typeface="Courier New" panose="02070309020205020404" pitchFamily="49" charset="0"/>
              </a:rPr>
              <a:t>CGTCGTCTGA</a:t>
            </a:r>
            <a:endParaRPr lang="es-ES" sz="2400" b="1" dirty="0">
              <a:latin typeface="Courier New" panose="02070309020205020404" pitchFamily="49" charset="0"/>
              <a:cs typeface="Courier New" panose="02070309020205020404" pitchFamily="49" charset="0"/>
            </a:endParaRPr>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 )</a:t>
            </a:r>
            <a:endParaRPr lang="es-ES" sz="2400" b="1" dirty="0">
              <a:latin typeface="Courier New" panose="02070309020205020404" pitchFamily="49" charset="0"/>
              <a:cs typeface="Courier New" panose="02070309020205020404" pitchFamily="49" charset="0"/>
            </a:endParaRPr>
          </a:p>
          <a:p>
            <a:pPr lvl="1">
              <a:lnSpc>
                <a:spcPts val="2000"/>
              </a:lnSpc>
            </a:pP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   3</a:t>
            </a:r>
            <a:r>
              <a:rPr lang="en-US" sz="2400" b="1" dirty="0">
                <a:latin typeface="Courier New" panose="02070309020205020404" pitchFamily="49" charset="0"/>
                <a:cs typeface="Courier New" panose="02070309020205020404" pitchFamily="49" charset="0"/>
              </a:rPr>
              <a:t>'-</a:t>
            </a:r>
            <a:r>
              <a:rPr lang="en-US" sz="2400" b="1" dirty="0" smtClean="0">
                <a:latin typeface="Courier New" panose="02070309020205020404" pitchFamily="49" charset="0"/>
                <a:cs typeface="Courier New" panose="02070309020205020404" pitchFamily="49" charset="0"/>
              </a:rPr>
              <a:t>GCAGCAGACA</a:t>
            </a:r>
            <a:endParaRPr lang="en-US" sz="2400" b="1" dirty="0">
              <a:latin typeface="Courier New" panose="02070309020205020404" pitchFamily="49" charset="0"/>
              <a:cs typeface="Courier New" panose="02070309020205020404" pitchFamily="49" charset="0"/>
            </a:endParaRPr>
          </a:p>
          <a:p>
            <a:endParaRPr lang="es-ES" sz="2400" dirty="0" smtClean="0">
              <a:ea typeface="Times New Roman" panose="02020603050405020304" pitchFamily="18" charset="0"/>
            </a:endParaRPr>
          </a:p>
          <a:p>
            <a:endParaRPr lang="es-ES" sz="2400"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39</a:t>
            </a:fld>
            <a:endParaRPr lang="es-ES"/>
          </a:p>
        </p:txBody>
      </p:sp>
    </p:spTree>
    <p:extLst>
      <p:ext uri="{BB962C8B-B14F-4D97-AF65-F5344CB8AC3E}">
        <p14:creationId xmlns:p14="http://schemas.microsoft.com/office/powerpoint/2010/main" val="339707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1.8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832146050"/>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204257">
                  <a:extLst>
                    <a:ext uri="{9D8B030D-6E8A-4147-A177-3AD203B41FA5}">
                      <a16:colId xmlns:a16="http://schemas.microsoft.com/office/drawing/2014/main" val="20002"/>
                    </a:ext>
                  </a:extLst>
                </a:gridCol>
                <a:gridCol w="1369185">
                  <a:extLst>
                    <a:ext uri="{9D8B030D-6E8A-4147-A177-3AD203B41FA5}">
                      <a16:colId xmlns:a16="http://schemas.microsoft.com/office/drawing/2014/main" val="20003"/>
                    </a:ext>
                  </a:extLst>
                </a:gridCol>
                <a:gridCol w="1743318">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sng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a:t>
                      </a:r>
                      <a:r>
                        <a:rPr lang="es-E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a:t>
                      </a:r>
                      <a:r>
                        <a:rPr lang="es-E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lnSpc>
                          <a:spcPts val="1300"/>
                        </a:lnSpc>
                        <a:spcAft>
                          <a:spcPts val="0"/>
                        </a:spcAft>
                        <a:tabLst>
                          <a:tab pos="638175" algn="dec"/>
                        </a:tabLst>
                      </a:pPr>
                      <a:r>
                        <a:rPr lang="es-E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lnSpc>
                          <a:spcPts val="1300"/>
                        </a:lnSpc>
                        <a:spcAft>
                          <a:spcPts val="0"/>
                        </a:spcAft>
                        <a:tabLst>
                          <a:tab pos="269875" algn="dec"/>
                        </a:tabLst>
                      </a:pPr>
                      <a:r>
                        <a:rPr lang="es-E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lnSpc>
                          <a:spcPts val="1300"/>
                        </a:lnSpc>
                        <a:spcAft>
                          <a:spcPts val="0"/>
                        </a:spcAft>
                        <a:tabLst>
                          <a:tab pos="630555" algn="dec"/>
                        </a:tabLst>
                      </a:pPr>
                      <a:r>
                        <a:rPr lang="es-E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17</a:t>
                      </a:r>
                      <a:r>
                        <a:rPr lang="en-US" sz="20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18/11,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13:30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4</a:t>
            </a:fld>
            <a:endParaRPr lang="es-E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Otros oligonucleótidos del problema 3</a:t>
            </a:r>
            <a:endParaRPr lang="es-ES" sz="4000" dirty="0">
              <a:solidFill>
                <a:srgbClr val="0000CC"/>
              </a:solidFill>
            </a:endParaRPr>
          </a:p>
        </p:txBody>
      </p:sp>
      <p:sp>
        <p:nvSpPr>
          <p:cNvPr id="2" name="Rectángulo 1"/>
          <p:cNvSpPr/>
          <p:nvPr/>
        </p:nvSpPr>
        <p:spPr>
          <a:xfrm>
            <a:off x="280241" y="1389638"/>
            <a:ext cx="6444393" cy="5509200"/>
          </a:xfrm>
          <a:prstGeom prst="rect">
            <a:avLst/>
          </a:prstGeom>
        </p:spPr>
        <p:txBody>
          <a:bodyPr wrap="none">
            <a:spAutoFit/>
          </a:bodyPr>
          <a:lstStyle/>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C: </a:t>
            </a:r>
            <a:r>
              <a:rPr lang="en-US" sz="2400" dirty="0">
                <a:ea typeface="Times New Roman" panose="02020603050405020304" pitchFamily="18" charset="0"/>
              </a:rPr>
              <a:t>CGTCGTCTGAGAGGCCAACG</a:t>
            </a:r>
          </a:p>
          <a:p>
            <a:r>
              <a:rPr lang="en-US" sz="2400" dirty="0"/>
              <a:t>	G+C = 65% (&gt; 60%); 3 o </a:t>
            </a:r>
            <a:r>
              <a:rPr lang="en-US" sz="2400" dirty="0" err="1"/>
              <a:t>más</a:t>
            </a:r>
            <a:r>
              <a:rPr lang="en-US" sz="2400" dirty="0"/>
              <a:t> C o G </a:t>
            </a:r>
            <a:r>
              <a:rPr lang="en-US" sz="2400" dirty="0" err="1"/>
              <a:t>seguidas</a:t>
            </a:r>
            <a:endParaRPr lang="es-ES" sz="2400" dirty="0"/>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D: CGTTGGCCTCTCAGACGACG</a:t>
            </a:r>
          </a:p>
          <a:p>
            <a:r>
              <a:rPr lang="en-US" sz="2400" dirty="0"/>
              <a:t>	G+C = 65% (&gt; 60%); 3 o </a:t>
            </a:r>
            <a:r>
              <a:rPr lang="en-US" sz="2400" dirty="0" err="1"/>
              <a:t>más</a:t>
            </a:r>
            <a:r>
              <a:rPr lang="en-US" sz="2400" dirty="0"/>
              <a:t> C o G </a:t>
            </a:r>
            <a:r>
              <a:rPr lang="en-US" sz="2400" dirty="0" err="1"/>
              <a:t>seguidas</a:t>
            </a:r>
            <a:endParaRPr lang="es-ES" sz="2400" dirty="0"/>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F: TTATACCTGTAATCCTGCGG</a:t>
            </a:r>
          </a:p>
          <a:p>
            <a:r>
              <a:rPr lang="en-US" sz="2400" dirty="0" smtClean="0"/>
              <a:t>	G+C </a:t>
            </a:r>
            <a:r>
              <a:rPr lang="en-US" sz="2400" dirty="0"/>
              <a:t>= </a:t>
            </a:r>
            <a:r>
              <a:rPr lang="en-US" sz="2400" dirty="0" smtClean="0"/>
              <a:t>45% </a:t>
            </a:r>
            <a:r>
              <a:rPr lang="en-US" sz="2400" dirty="0"/>
              <a:t>(&lt; 50</a:t>
            </a:r>
            <a:r>
              <a:rPr lang="en-US" sz="2400" dirty="0" smtClean="0"/>
              <a:t>%); </a:t>
            </a:r>
            <a:r>
              <a:rPr lang="en-US" sz="2400" dirty="0"/>
              <a:t>3 o </a:t>
            </a:r>
            <a:r>
              <a:rPr lang="en-US" sz="2400" dirty="0" err="1"/>
              <a:t>más</a:t>
            </a:r>
            <a:r>
              <a:rPr lang="en-US" sz="2400" dirty="0"/>
              <a:t> C o G </a:t>
            </a:r>
            <a:r>
              <a:rPr lang="en-US" sz="2400" dirty="0" err="1"/>
              <a:t>seguidas</a:t>
            </a:r>
            <a:endParaRPr lang="es-ES" sz="2400" dirty="0" smtClean="0"/>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H: AAGTTGAGACCGTGGCGAGC</a:t>
            </a:r>
          </a:p>
          <a:p>
            <a:r>
              <a:rPr lang="en-US" sz="2400" dirty="0" smtClean="0"/>
              <a:t>	3 </a:t>
            </a:r>
            <a:r>
              <a:rPr lang="en-US" sz="2400" dirty="0"/>
              <a:t>o </a:t>
            </a:r>
            <a:r>
              <a:rPr lang="en-US" sz="2400" dirty="0" err="1"/>
              <a:t>más</a:t>
            </a:r>
            <a:r>
              <a:rPr lang="en-US" sz="2400" dirty="0"/>
              <a:t> C o G </a:t>
            </a:r>
            <a:r>
              <a:rPr lang="en-US" sz="2400" dirty="0" err="1"/>
              <a:t>seguidas</a:t>
            </a:r>
            <a:endParaRPr lang="es-ES" sz="2400" dirty="0" smtClean="0"/>
          </a:p>
          <a:p>
            <a:endParaRPr lang="es-ES" sz="2400" dirty="0" smtClean="0"/>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No presentan problemas obvios</a:t>
            </a:r>
          </a:p>
          <a:p>
            <a:r>
              <a:rPr lang="es-ES" sz="2400" dirty="0" smtClean="0"/>
              <a:t>	G: TTCGTGGTTCCTCCCACAGG</a:t>
            </a:r>
            <a:endParaRPr lang="es-ES" sz="2400" dirty="0"/>
          </a:p>
          <a:p>
            <a:r>
              <a:rPr lang="es-ES" sz="2400" dirty="0" smtClean="0"/>
              <a:t>	I: CGCTCTCTCTTGTGGTGACC</a:t>
            </a:r>
            <a:endParaRPr lang="es-ES" sz="2400" dirty="0"/>
          </a:p>
          <a:p>
            <a:r>
              <a:rPr lang="es-ES" sz="2400" dirty="0" smtClean="0"/>
              <a:t>	J: ATTCGCGCGTTGCACTTGCG</a:t>
            </a:r>
            <a:endParaRPr lang="es-ES" sz="2400" dirty="0"/>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40</a:t>
            </a:fld>
            <a:endParaRPr lang="es-ES"/>
          </a:p>
        </p:txBody>
      </p:sp>
    </p:spTree>
    <p:extLst>
      <p:ext uri="{BB962C8B-B14F-4D97-AF65-F5344CB8AC3E}">
        <p14:creationId xmlns:p14="http://schemas.microsoft.com/office/powerpoint/2010/main" val="280042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3H-3J</a:t>
            </a:r>
            <a:endParaRPr lang="es-ES" sz="4000" dirty="0">
              <a:solidFill>
                <a:srgbClr val="0000CC"/>
              </a:solidFill>
            </a:endParaRPr>
          </a:p>
        </p:txBody>
      </p:sp>
      <p:sp>
        <p:nvSpPr>
          <p:cNvPr id="2" name="Rectángulo 1"/>
          <p:cNvSpPr/>
          <p:nvPr/>
        </p:nvSpPr>
        <p:spPr>
          <a:xfrm>
            <a:off x="280241" y="1389638"/>
            <a:ext cx="8614377" cy="5037276"/>
          </a:xfrm>
          <a:prstGeom prst="rect">
            <a:avLst/>
          </a:prstGeom>
        </p:spPr>
        <p:txBody>
          <a:bodyPr wrap="square">
            <a:spAutoFit/>
          </a:bodyPr>
          <a:lstStyle/>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Las Tm de los oligonucleótidos A (72,28°C) y B (31,28°C) difieren en más de 5°C (41°C)</a:t>
            </a:r>
          </a:p>
          <a:p>
            <a:pPr>
              <a:lnSpc>
                <a:spcPts val="2000"/>
              </a:lnSpc>
            </a:pPr>
            <a:endParaRPr lang="es-ES" sz="2400" b="1" dirty="0" smtClean="0">
              <a:latin typeface="Courier New" panose="02070309020205020404" pitchFamily="49" charset="0"/>
              <a:cs typeface="Courier New" panose="02070309020205020404" pitchFamily="49" charset="0"/>
            </a:endParaRPr>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Se formarán dímeros entre los oligonucleótidos C y D</a:t>
            </a:r>
          </a:p>
          <a:p>
            <a:pPr>
              <a:lnSpc>
                <a:spcPts val="2000"/>
              </a:lnSpc>
            </a:pPr>
            <a:r>
              <a:rPr lang="es-E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 5</a:t>
            </a:r>
            <a:r>
              <a:rPr lang="en-US" sz="2400" b="1" dirty="0" smtClean="0">
                <a:latin typeface="Courier New" panose="02070309020205020404" pitchFamily="49" charset="0"/>
                <a:cs typeface="Courier New" panose="02070309020205020404" pitchFamily="49" charset="0"/>
              </a:rPr>
              <a:t>'-</a:t>
            </a:r>
            <a:r>
              <a:rPr lang="es-ES" sz="2400" b="1" dirty="0" smtClean="0">
                <a:latin typeface="Courier New" panose="02070309020205020404" pitchFamily="49" charset="0"/>
                <a:cs typeface="Courier New" panose="02070309020205020404" pitchFamily="49" charset="0"/>
              </a:rPr>
              <a:t>CGTTGGCCTCTCAGACGACG</a:t>
            </a:r>
            <a:r>
              <a:rPr lang="en-US" sz="2400" b="1" dirty="0" smtClean="0">
                <a:latin typeface="Courier New" panose="02070309020205020404" pitchFamily="49" charset="0"/>
                <a:cs typeface="Courier New" panose="02070309020205020404" pitchFamily="49" charset="0"/>
              </a:rPr>
              <a:t>-3'</a:t>
            </a:r>
            <a:endParaRPr lang="es-ES" sz="2400" b="1" dirty="0" smtClean="0">
              <a:latin typeface="Courier New" panose="02070309020205020404" pitchFamily="49" charset="0"/>
              <a:cs typeface="Courier New" panose="02070309020205020404" pitchFamily="49" charset="0"/>
            </a:endParaRPr>
          </a:p>
          <a:p>
            <a:pPr>
              <a:lnSpc>
                <a:spcPts val="2000"/>
              </a:lnSpc>
            </a:pPr>
            <a:r>
              <a:rPr lang="es-ES" sz="2400" b="1" dirty="0" smtClean="0">
                <a:latin typeface="Courier New" panose="02070309020205020404" pitchFamily="49" charset="0"/>
                <a:cs typeface="Courier New" panose="02070309020205020404" pitchFamily="49" charset="0"/>
              </a:rPr>
              <a:t>	    |||||||||||||||||||| </a:t>
            </a:r>
          </a:p>
          <a:p>
            <a:pPr>
              <a:lnSpc>
                <a:spcPts val="2000"/>
              </a:lnSpc>
            </a:pPr>
            <a:r>
              <a:rPr lang="es-E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3'-</a:t>
            </a:r>
            <a:r>
              <a:rPr lang="es-ES" sz="2400" b="1" dirty="0" smtClean="0">
                <a:latin typeface="Courier New" panose="02070309020205020404" pitchFamily="49" charset="0"/>
                <a:cs typeface="Courier New" panose="02070309020205020404" pitchFamily="49" charset="0"/>
              </a:rPr>
              <a:t>GCAACCGGAGAGTCTGCTGC</a:t>
            </a:r>
            <a:r>
              <a:rPr lang="en-US" sz="2400" b="1" dirty="0" smtClean="0">
                <a:latin typeface="Courier New" panose="02070309020205020404" pitchFamily="49" charset="0"/>
                <a:cs typeface="Courier New" panose="02070309020205020404" pitchFamily="49" charset="0"/>
              </a:rPr>
              <a:t>-5' </a:t>
            </a:r>
            <a:r>
              <a:rPr lang="en-US" sz="2400" dirty="0"/>
              <a:t>	</a:t>
            </a:r>
            <a:endParaRPr lang="en-US" sz="2400" dirty="0" smtClean="0"/>
          </a:p>
          <a:p>
            <a:endParaRPr lang="es-ES" sz="2400" dirty="0" smtClean="0"/>
          </a:p>
          <a:p>
            <a:pPr marL="270000" lvl="2" indent="-270000">
              <a:spcBef>
                <a:spcPts val="1200"/>
              </a:spcBef>
              <a:buClr>
                <a:srgbClr val="FF0000"/>
              </a:buClr>
              <a:buFont typeface="Wingdings" panose="05000000000000000000" pitchFamily="2" charset="2"/>
              <a:buChar char="§"/>
            </a:pPr>
            <a:r>
              <a:rPr lang="es-ES" sz="2400" dirty="0">
                <a:ea typeface="Times New Roman" panose="02020603050405020304" pitchFamily="18" charset="0"/>
              </a:rPr>
              <a:t>Se formarán dímeros entre los oligonucleótidos E y F</a:t>
            </a:r>
          </a:p>
          <a:p>
            <a:pPr>
              <a:lnSpc>
                <a:spcPts val="2000"/>
              </a:lnSpc>
            </a:pPr>
            <a:r>
              <a:rPr lang="en-US" sz="2400" b="1" dirty="0" smtClean="0">
                <a:latin typeface="Courier New" panose="02070309020205020404" pitchFamily="49" charset="0"/>
                <a:cs typeface="Courier New" panose="02070309020205020404" pitchFamily="49" charset="0"/>
              </a:rPr>
              <a:t>      5'-</a:t>
            </a:r>
            <a:r>
              <a:rPr lang="es-ES" sz="2400" b="1" dirty="0" smtClean="0">
                <a:latin typeface="Courier New" panose="02070309020205020404" pitchFamily="49" charset="0"/>
                <a:cs typeface="Courier New" panose="02070309020205020404" pitchFamily="49" charset="0"/>
              </a:rPr>
              <a:t>CGTCGTCTGAACAGACGACG</a:t>
            </a:r>
            <a:r>
              <a:rPr lang="en-US" sz="2400" b="1" dirty="0" smtClean="0">
                <a:latin typeface="Courier New" panose="02070309020205020404" pitchFamily="49" charset="0"/>
                <a:cs typeface="Courier New" panose="02070309020205020404" pitchFamily="49" charset="0"/>
              </a:rPr>
              <a:t>-3'</a:t>
            </a:r>
            <a:endParaRPr lang="es-ES" sz="2400" b="1" dirty="0" smtClean="0">
              <a:latin typeface="Courier New" panose="02070309020205020404" pitchFamily="49" charset="0"/>
              <a:cs typeface="Courier New" panose="02070309020205020404" pitchFamily="49" charset="0"/>
            </a:endParaRPr>
          </a:p>
          <a:p>
            <a:pPr>
              <a:lnSpc>
                <a:spcPts val="2000"/>
              </a:lnSpc>
            </a:pPr>
            <a:r>
              <a:rPr lang="es-ES" sz="2400" b="1" dirty="0" smtClean="0">
                <a:latin typeface="Courier New" panose="02070309020205020404" pitchFamily="49" charset="0"/>
                <a:cs typeface="Courier New" panose="02070309020205020404" pitchFamily="49" charset="0"/>
              </a:rPr>
              <a:t>                   ||||</a:t>
            </a:r>
          </a:p>
          <a:p>
            <a:pPr>
              <a:lnSpc>
                <a:spcPts val="2000"/>
              </a:lnSpc>
            </a:pPr>
            <a:r>
              <a:rPr lang="en-US" sz="2400" b="1" dirty="0" smtClean="0">
                <a:latin typeface="Courier New" panose="02070309020205020404" pitchFamily="49" charset="0"/>
                <a:cs typeface="Courier New" panose="02070309020205020404" pitchFamily="49" charset="0"/>
              </a:rPr>
              <a:t>      3'-</a:t>
            </a:r>
            <a:r>
              <a:rPr lang="es-ES" sz="2400" b="1" dirty="0" smtClean="0">
                <a:latin typeface="Courier New" panose="02070309020205020404" pitchFamily="49" charset="0"/>
                <a:cs typeface="Courier New" panose="02070309020205020404" pitchFamily="49" charset="0"/>
              </a:rPr>
              <a:t>GGCGTCCTAATGTCCATATT</a:t>
            </a:r>
            <a:r>
              <a:rPr lang="en-US" sz="2400" b="1" dirty="0" smtClean="0">
                <a:latin typeface="Courier New" panose="02070309020205020404" pitchFamily="49" charset="0"/>
                <a:cs typeface="Courier New" panose="02070309020205020404" pitchFamily="49" charset="0"/>
              </a:rPr>
              <a:t>-5‘</a:t>
            </a:r>
          </a:p>
          <a:p>
            <a:pPr marL="269875"/>
            <a:r>
              <a:rPr lang="es-ES" sz="2400" dirty="0" smtClean="0"/>
              <a:t>Las </a:t>
            </a:r>
            <a:r>
              <a:rPr lang="es-ES" sz="2400" dirty="0"/>
              <a:t>Tm </a:t>
            </a:r>
            <a:r>
              <a:rPr lang="es-ES" sz="2400" dirty="0" smtClean="0"/>
              <a:t>de los oligonucleótidos E (55,88°C) y F (49,73°C) difieren en 6,15°C (más </a:t>
            </a:r>
            <a:r>
              <a:rPr lang="es-ES" sz="2400" dirty="0"/>
              <a:t>de </a:t>
            </a:r>
            <a:r>
              <a:rPr lang="es-ES" sz="2400" dirty="0" smtClean="0"/>
              <a:t>5°C).</a:t>
            </a:r>
            <a:endParaRPr lang="es-ES" sz="2400" b="1" dirty="0">
              <a:latin typeface="Courier New" panose="02070309020205020404" pitchFamily="49" charset="0"/>
              <a:cs typeface="Courier New" panose="02070309020205020404" pitchFamily="49" charset="0"/>
            </a:endParaRPr>
          </a:p>
          <a:p>
            <a:pPr>
              <a:lnSpc>
                <a:spcPts val="2000"/>
              </a:lnSpc>
            </a:pPr>
            <a:endParaRPr lang="es-ES" sz="2400" b="1" dirty="0" smtClean="0">
              <a:latin typeface="Courier New" panose="02070309020205020404" pitchFamily="49" charset="0"/>
              <a:cs typeface="Courier New" panose="02070309020205020404" pitchFamily="49" charset="0"/>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41</a:t>
            </a:fld>
            <a:endParaRPr lang="es-ES"/>
          </a:p>
        </p:txBody>
      </p:sp>
    </p:spTree>
    <p:extLst>
      <p:ext uri="{BB962C8B-B14F-4D97-AF65-F5344CB8AC3E}">
        <p14:creationId xmlns:p14="http://schemas.microsoft.com/office/powerpoint/2010/main" val="1215722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del problema 3</a:t>
            </a:r>
            <a:endParaRPr lang="es-ES" sz="4000" dirty="0">
              <a:solidFill>
                <a:srgbClr val="0000CC"/>
              </a:solidFill>
            </a:endParaRPr>
          </a:p>
        </p:txBody>
      </p:sp>
      <p:pic>
        <p:nvPicPr>
          <p:cNvPr id="2" name="Imagen 1"/>
          <p:cNvPicPr>
            <a:picLocks noChangeAspect="1"/>
          </p:cNvPicPr>
          <p:nvPr/>
        </p:nvPicPr>
        <p:blipFill rotWithShape="1">
          <a:blip r:embed="rId3"/>
          <a:srcRect l="29361" t="18450" r="28023" b="34419"/>
          <a:stretch/>
        </p:blipFill>
        <p:spPr>
          <a:xfrm>
            <a:off x="251618" y="1196975"/>
            <a:ext cx="8640763" cy="5375428"/>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42</a:t>
            </a:fld>
            <a:endParaRPr lang="es-ES"/>
          </a:p>
        </p:txBody>
      </p:sp>
    </p:spTree>
    <p:extLst>
      <p:ext uri="{BB962C8B-B14F-4D97-AF65-F5344CB8AC3E}">
        <p14:creationId xmlns:p14="http://schemas.microsoft.com/office/powerpoint/2010/main" val="173980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pic>
        <p:nvPicPr>
          <p:cNvPr id="2" name="Imagen 1"/>
          <p:cNvPicPr>
            <a:picLocks noChangeAspect="1"/>
          </p:cNvPicPr>
          <p:nvPr/>
        </p:nvPicPr>
        <p:blipFill rotWithShape="1">
          <a:blip r:embed="rId3"/>
          <a:srcRect l="20398" t="11667" r="20326" b="12661"/>
          <a:stretch/>
        </p:blipFill>
        <p:spPr>
          <a:xfrm>
            <a:off x="-336884" y="49835"/>
            <a:ext cx="9480883" cy="6808165"/>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43</a:t>
            </a:fld>
            <a:endParaRPr lang="es-ES"/>
          </a:p>
        </p:txBody>
      </p:sp>
    </p:spTree>
    <p:extLst>
      <p:ext uri="{BB962C8B-B14F-4D97-AF65-F5344CB8AC3E}">
        <p14:creationId xmlns:p14="http://schemas.microsoft.com/office/powerpoint/2010/main" val="350027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n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152542"/>
            <a:ext cx="9030627" cy="3701957"/>
          </a:xfrm>
          <a:prstGeom prst="rect">
            <a:avLst/>
          </a:prstGeom>
          <a:noFill/>
        </p:spPr>
      </p:pic>
      <p:sp>
        <p:nvSpPr>
          <p:cNvPr id="3" name="Rectángulo 2"/>
          <p:cNvSpPr/>
          <p:nvPr/>
        </p:nvSpPr>
        <p:spPr bwMode="auto">
          <a:xfrm>
            <a:off x="256872" y="3667963"/>
            <a:ext cx="8790602" cy="16941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4A y 4B</a:t>
            </a:r>
            <a:endParaRPr lang="es-ES" sz="4000" dirty="0">
              <a:solidFill>
                <a:srgbClr val="0000CC"/>
              </a:solidFill>
            </a:endParaRPr>
          </a:p>
        </p:txBody>
      </p:sp>
      <p:sp>
        <p:nvSpPr>
          <p:cNvPr id="2" name="CuadroTexto 1"/>
          <p:cNvSpPr txBox="1"/>
          <p:nvPr/>
        </p:nvSpPr>
        <p:spPr>
          <a:xfrm>
            <a:off x="2810108" y="2047659"/>
            <a:ext cx="301686" cy="369332"/>
          </a:xfrm>
          <a:prstGeom prst="rect">
            <a:avLst/>
          </a:prstGeom>
          <a:noFill/>
        </p:spPr>
        <p:txBody>
          <a:bodyPr wrap="none" rtlCol="0">
            <a:spAutoFit/>
          </a:bodyPr>
          <a:lstStyle/>
          <a:p>
            <a:r>
              <a:rPr lang="es-ES_tradnl" dirty="0" smtClean="0"/>
              <a:t>5</a:t>
            </a:r>
            <a:endParaRPr lang="es-ES" dirty="0"/>
          </a:p>
        </p:txBody>
      </p:sp>
      <p:sp>
        <p:nvSpPr>
          <p:cNvPr id="67" name="CuadroTexto 66"/>
          <p:cNvSpPr txBox="1"/>
          <p:nvPr/>
        </p:nvSpPr>
        <p:spPr>
          <a:xfrm>
            <a:off x="6538333" y="2027434"/>
            <a:ext cx="301686" cy="369332"/>
          </a:xfrm>
          <a:prstGeom prst="rect">
            <a:avLst/>
          </a:prstGeom>
          <a:noFill/>
        </p:spPr>
        <p:txBody>
          <a:bodyPr wrap="none" rtlCol="0">
            <a:spAutoFit/>
          </a:bodyPr>
          <a:lstStyle/>
          <a:p>
            <a:r>
              <a:rPr lang="es-ES_tradnl" dirty="0" smtClean="0"/>
              <a:t>5</a:t>
            </a:r>
            <a:endParaRPr lang="es-ES" dirty="0"/>
          </a:p>
        </p:txBody>
      </p:sp>
      <p:sp>
        <p:nvSpPr>
          <p:cNvPr id="69" name="CuadroTexto 68"/>
          <p:cNvSpPr txBox="1"/>
          <p:nvPr/>
        </p:nvSpPr>
        <p:spPr>
          <a:xfrm>
            <a:off x="2200510" y="2396626"/>
            <a:ext cx="580608" cy="369332"/>
          </a:xfrm>
          <a:prstGeom prst="rect">
            <a:avLst/>
          </a:prstGeom>
          <a:noFill/>
        </p:spPr>
        <p:txBody>
          <a:bodyPr wrap="none" rtlCol="0">
            <a:spAutoFit/>
          </a:bodyPr>
          <a:lstStyle/>
          <a:p>
            <a:r>
              <a:rPr lang="es-ES_tradnl" dirty="0" smtClean="0"/>
              <a:t>3 kb</a:t>
            </a:r>
            <a:endParaRPr lang="es-ES" dirty="0"/>
          </a:p>
        </p:txBody>
      </p:sp>
      <p:sp>
        <p:nvSpPr>
          <p:cNvPr id="72" name="CuadroTexto 71"/>
          <p:cNvSpPr txBox="1"/>
          <p:nvPr/>
        </p:nvSpPr>
        <p:spPr>
          <a:xfrm>
            <a:off x="3274742" y="2714879"/>
            <a:ext cx="301686" cy="369332"/>
          </a:xfrm>
          <a:prstGeom prst="rect">
            <a:avLst/>
          </a:prstGeom>
          <a:noFill/>
        </p:spPr>
        <p:txBody>
          <a:bodyPr wrap="none" rtlCol="0">
            <a:spAutoFit/>
          </a:bodyPr>
          <a:lstStyle/>
          <a:p>
            <a:r>
              <a:rPr lang="es-ES_tradnl" dirty="0" smtClean="0"/>
              <a:t>2</a:t>
            </a:r>
            <a:endParaRPr lang="es-ES" dirty="0"/>
          </a:p>
        </p:txBody>
      </p:sp>
      <p:sp>
        <p:nvSpPr>
          <p:cNvPr id="73" name="CuadroTexto 72"/>
          <p:cNvSpPr txBox="1"/>
          <p:nvPr/>
        </p:nvSpPr>
        <p:spPr>
          <a:xfrm>
            <a:off x="5147329" y="2729747"/>
            <a:ext cx="301686" cy="369332"/>
          </a:xfrm>
          <a:prstGeom prst="rect">
            <a:avLst/>
          </a:prstGeom>
          <a:noFill/>
        </p:spPr>
        <p:txBody>
          <a:bodyPr wrap="none" rtlCol="0">
            <a:spAutoFit/>
          </a:bodyPr>
          <a:lstStyle/>
          <a:p>
            <a:r>
              <a:rPr lang="es-ES_tradnl" dirty="0" smtClean="0"/>
              <a:t>2</a:t>
            </a:r>
            <a:endParaRPr lang="es-ES" dirty="0"/>
          </a:p>
        </p:txBody>
      </p:sp>
      <p:sp>
        <p:nvSpPr>
          <p:cNvPr id="76" name="CuadroTexto 75"/>
          <p:cNvSpPr txBox="1"/>
          <p:nvPr/>
        </p:nvSpPr>
        <p:spPr>
          <a:xfrm>
            <a:off x="3758564" y="2175154"/>
            <a:ext cx="301686" cy="369332"/>
          </a:xfrm>
          <a:prstGeom prst="rect">
            <a:avLst/>
          </a:prstGeom>
          <a:noFill/>
        </p:spPr>
        <p:txBody>
          <a:bodyPr wrap="none" rtlCol="0">
            <a:spAutoFit/>
          </a:bodyPr>
          <a:lstStyle/>
          <a:p>
            <a:r>
              <a:rPr lang="es-ES_tradnl" dirty="0" smtClean="0"/>
              <a:t>4</a:t>
            </a:r>
            <a:endParaRPr lang="es-ES" dirty="0"/>
          </a:p>
        </p:txBody>
      </p:sp>
      <p:sp>
        <p:nvSpPr>
          <p:cNvPr id="77" name="CuadroTexto 76"/>
          <p:cNvSpPr txBox="1"/>
          <p:nvPr/>
        </p:nvSpPr>
        <p:spPr>
          <a:xfrm>
            <a:off x="7469410" y="2175155"/>
            <a:ext cx="301686" cy="369332"/>
          </a:xfrm>
          <a:prstGeom prst="rect">
            <a:avLst/>
          </a:prstGeom>
          <a:noFill/>
        </p:spPr>
        <p:txBody>
          <a:bodyPr wrap="none" rtlCol="0">
            <a:spAutoFit/>
          </a:bodyPr>
          <a:lstStyle/>
          <a:p>
            <a:r>
              <a:rPr lang="es-ES_tradnl" dirty="0" smtClean="0"/>
              <a:t>4</a:t>
            </a:r>
            <a:endParaRPr lang="es-ES" dirty="0"/>
          </a:p>
        </p:txBody>
      </p:sp>
      <p:sp>
        <p:nvSpPr>
          <p:cNvPr id="81" name="CuadroTexto 80"/>
          <p:cNvSpPr txBox="1"/>
          <p:nvPr/>
        </p:nvSpPr>
        <p:spPr>
          <a:xfrm>
            <a:off x="5597311" y="2159397"/>
            <a:ext cx="301686" cy="369332"/>
          </a:xfrm>
          <a:prstGeom prst="rect">
            <a:avLst/>
          </a:prstGeom>
          <a:noFill/>
        </p:spPr>
        <p:txBody>
          <a:bodyPr wrap="none" rtlCol="0">
            <a:spAutoFit/>
          </a:bodyPr>
          <a:lstStyle/>
          <a:p>
            <a:r>
              <a:rPr lang="es-ES_tradnl" dirty="0" smtClean="0"/>
              <a:t>4</a:t>
            </a:r>
            <a:endParaRPr lang="es-ES" dirty="0"/>
          </a:p>
        </p:txBody>
      </p:sp>
      <p:grpSp>
        <p:nvGrpSpPr>
          <p:cNvPr id="82" name="Grupo 81"/>
          <p:cNvGrpSpPr/>
          <p:nvPr/>
        </p:nvGrpSpPr>
        <p:grpSpPr>
          <a:xfrm>
            <a:off x="2595728" y="3118038"/>
            <a:ext cx="3963720" cy="1245219"/>
            <a:chOff x="3009035" y="1654099"/>
            <a:chExt cx="3963720" cy="1245219"/>
          </a:xfrm>
        </p:grpSpPr>
        <p:cxnSp>
          <p:nvCxnSpPr>
            <p:cNvPr id="86" name="Conector recto 85"/>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7" name="Conector recto 86"/>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0" name="Conector recto 89"/>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1" name="Conector recto 9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3" name="Conector recto 92"/>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4" name="Conector recto 9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5" name="Conector recto 9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6" name="Conector recto 9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Conector recto 96"/>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8" name="Conector recto 97"/>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Conector recto 9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0" name="CuadroTexto 99"/>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01" name="CuadroTexto 100"/>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02" name="CuadroTexto 101"/>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03" name="CuadroTexto 10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04" name="CuadroTexto 103"/>
            <p:cNvSpPr txBox="1"/>
            <p:nvPr/>
          </p:nvSpPr>
          <p:spPr>
            <a:xfrm>
              <a:off x="3244853" y="2462090"/>
              <a:ext cx="580608" cy="369332"/>
            </a:xfrm>
            <a:prstGeom prst="rect">
              <a:avLst/>
            </a:prstGeom>
            <a:noFill/>
          </p:spPr>
          <p:txBody>
            <a:bodyPr wrap="none" rtlCol="0">
              <a:spAutoFit/>
            </a:bodyPr>
            <a:lstStyle/>
            <a:p>
              <a:r>
                <a:rPr lang="es-ES_tradnl" dirty="0" smtClean="0"/>
                <a:t>1 kb</a:t>
              </a:r>
              <a:endParaRPr lang="es-ES" dirty="0"/>
            </a:p>
          </p:txBody>
        </p:sp>
        <p:sp>
          <p:nvSpPr>
            <p:cNvPr id="105" name="CuadroTexto 104"/>
            <p:cNvSpPr txBox="1"/>
            <p:nvPr/>
          </p:nvSpPr>
          <p:spPr>
            <a:xfrm>
              <a:off x="4401210" y="2457694"/>
              <a:ext cx="580608" cy="369332"/>
            </a:xfrm>
            <a:prstGeom prst="rect">
              <a:avLst/>
            </a:prstGeom>
            <a:noFill/>
          </p:spPr>
          <p:txBody>
            <a:bodyPr wrap="none" rtlCol="0">
              <a:spAutoFit/>
            </a:bodyPr>
            <a:lstStyle/>
            <a:p>
              <a:r>
                <a:rPr lang="es-ES_tradnl" dirty="0" smtClean="0"/>
                <a:t>2 kb</a:t>
              </a:r>
              <a:endParaRPr lang="es-ES" dirty="0"/>
            </a:p>
          </p:txBody>
        </p:sp>
        <p:sp>
          <p:nvSpPr>
            <p:cNvPr id="106" name="CuadroTexto 105"/>
            <p:cNvSpPr txBox="1"/>
            <p:nvPr/>
          </p:nvSpPr>
          <p:spPr>
            <a:xfrm>
              <a:off x="5765372" y="2466399"/>
              <a:ext cx="580608" cy="369332"/>
            </a:xfrm>
            <a:prstGeom prst="rect">
              <a:avLst/>
            </a:prstGeom>
            <a:noFill/>
          </p:spPr>
          <p:txBody>
            <a:bodyPr wrap="none" rtlCol="0">
              <a:spAutoFit/>
            </a:bodyPr>
            <a:lstStyle/>
            <a:p>
              <a:r>
                <a:rPr lang="es-ES_tradnl" dirty="0" smtClean="0"/>
                <a:t>2 kb</a:t>
              </a:r>
              <a:endParaRPr lang="es-ES" dirty="0"/>
            </a:p>
          </p:txBody>
        </p:sp>
      </p:grpSp>
      <p:sp>
        <p:nvSpPr>
          <p:cNvPr id="5" name="Rectángulo 4"/>
          <p:cNvSpPr/>
          <p:nvPr/>
        </p:nvSpPr>
        <p:spPr bwMode="auto">
          <a:xfrm>
            <a:off x="1940689" y="1477701"/>
            <a:ext cx="139282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grpSp>
        <p:nvGrpSpPr>
          <p:cNvPr id="196" name="Grupo 195"/>
          <p:cNvGrpSpPr/>
          <p:nvPr/>
        </p:nvGrpSpPr>
        <p:grpSpPr>
          <a:xfrm>
            <a:off x="4986653" y="5930646"/>
            <a:ext cx="3963720" cy="687811"/>
            <a:chOff x="3009035" y="2150987"/>
            <a:chExt cx="3963720" cy="687811"/>
          </a:xfrm>
        </p:grpSpPr>
        <p:cxnSp>
          <p:nvCxnSpPr>
            <p:cNvPr id="197" name="Conector recto 196"/>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98" name="Conector recto 197"/>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01" name="Conector recto 200"/>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202" name="Conector recto 201"/>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sp>
          <p:nvSpPr>
            <p:cNvPr id="210" name="CuadroTexto 209"/>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211" name="CuadroTexto 210"/>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grpSp>
      <p:grpSp>
        <p:nvGrpSpPr>
          <p:cNvPr id="215" name="Grupo 214"/>
          <p:cNvGrpSpPr/>
          <p:nvPr/>
        </p:nvGrpSpPr>
        <p:grpSpPr>
          <a:xfrm>
            <a:off x="161722" y="5433758"/>
            <a:ext cx="3963720" cy="686458"/>
            <a:chOff x="3009035" y="1654099"/>
            <a:chExt cx="3963720" cy="686458"/>
          </a:xfrm>
        </p:grpSpPr>
        <p:cxnSp>
          <p:nvCxnSpPr>
            <p:cNvPr id="216" name="Conector recto 215"/>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17" name="Conector recto 216"/>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18" name="Conector recto 217"/>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219" name="Conector recto 218"/>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sp>
          <p:nvSpPr>
            <p:cNvPr id="227" name="CuadroTexto 226"/>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228" name="CuadroTexto 227"/>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grpSp>
      <p:sp>
        <p:nvSpPr>
          <p:cNvPr id="47" name="Rectángulo 46"/>
          <p:cNvSpPr/>
          <p:nvPr/>
        </p:nvSpPr>
        <p:spPr bwMode="auto">
          <a:xfrm>
            <a:off x="1351595" y="1732723"/>
            <a:ext cx="40004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48" name="Rectángulo 47"/>
          <p:cNvSpPr/>
          <p:nvPr/>
        </p:nvSpPr>
        <p:spPr bwMode="auto">
          <a:xfrm>
            <a:off x="1855093" y="1722979"/>
            <a:ext cx="309372"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6" name="Marcador de número de diapositiva 5"/>
          <p:cNvSpPr>
            <a:spLocks noGrp="1"/>
          </p:cNvSpPr>
          <p:nvPr>
            <p:ph type="sldNum" sz="quarter" idx="12"/>
          </p:nvPr>
        </p:nvSpPr>
        <p:spPr/>
        <p:txBody>
          <a:bodyPr/>
          <a:lstStyle/>
          <a:p>
            <a:fld id="{B85E0261-C597-42C9-B8B6-42530EB354A6}" type="slidenum">
              <a:rPr lang="es-ES" smtClean="0"/>
              <a:pPr/>
              <a:t>44</a:t>
            </a:fld>
            <a:endParaRPr lang="es-ES"/>
          </a:p>
        </p:txBody>
      </p:sp>
    </p:spTree>
    <p:extLst>
      <p:ext uri="{BB962C8B-B14F-4D97-AF65-F5344CB8AC3E}">
        <p14:creationId xmlns:p14="http://schemas.microsoft.com/office/powerpoint/2010/main" val="15156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9" grpId="0"/>
      <p:bldP spid="72" grpId="0"/>
      <p:bldP spid="73" grpId="0"/>
      <p:bldP spid="76" grpId="0"/>
      <p:bldP spid="77" grpId="0"/>
      <p:bldP spid="81" grpId="0"/>
      <p:bldP spid="47" grpId="0" animBg="1"/>
      <p:bldP spid="47" grpId="1" animBg="1"/>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n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152542"/>
            <a:ext cx="9030627" cy="3701957"/>
          </a:xfrm>
          <a:prstGeom prst="rect">
            <a:avLst/>
          </a:prstGeom>
          <a:noFill/>
        </p:spPr>
      </p:pic>
      <p:sp>
        <p:nvSpPr>
          <p:cNvPr id="3" name="Rectángulo 2"/>
          <p:cNvSpPr/>
          <p:nvPr/>
        </p:nvSpPr>
        <p:spPr bwMode="auto">
          <a:xfrm>
            <a:off x="256872" y="3667963"/>
            <a:ext cx="8790602" cy="16941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4A y 4B</a:t>
            </a:r>
            <a:endParaRPr lang="es-ES" sz="4000" dirty="0">
              <a:solidFill>
                <a:srgbClr val="0000CC"/>
              </a:solidFill>
            </a:endParaRPr>
          </a:p>
        </p:txBody>
      </p:sp>
      <p:sp>
        <p:nvSpPr>
          <p:cNvPr id="2" name="CuadroTexto 1"/>
          <p:cNvSpPr txBox="1"/>
          <p:nvPr/>
        </p:nvSpPr>
        <p:spPr>
          <a:xfrm>
            <a:off x="2810108" y="2047659"/>
            <a:ext cx="301686" cy="369332"/>
          </a:xfrm>
          <a:prstGeom prst="rect">
            <a:avLst/>
          </a:prstGeom>
          <a:noFill/>
        </p:spPr>
        <p:txBody>
          <a:bodyPr wrap="none" rtlCol="0">
            <a:spAutoFit/>
          </a:bodyPr>
          <a:lstStyle/>
          <a:p>
            <a:r>
              <a:rPr lang="es-ES_tradnl" dirty="0" smtClean="0"/>
              <a:t>5</a:t>
            </a:r>
            <a:endParaRPr lang="es-ES" dirty="0"/>
          </a:p>
        </p:txBody>
      </p:sp>
      <p:sp>
        <p:nvSpPr>
          <p:cNvPr id="67" name="CuadroTexto 66"/>
          <p:cNvSpPr txBox="1"/>
          <p:nvPr/>
        </p:nvSpPr>
        <p:spPr>
          <a:xfrm>
            <a:off x="6538333" y="2027434"/>
            <a:ext cx="301686" cy="369332"/>
          </a:xfrm>
          <a:prstGeom prst="rect">
            <a:avLst/>
          </a:prstGeom>
          <a:noFill/>
        </p:spPr>
        <p:txBody>
          <a:bodyPr wrap="none" rtlCol="0">
            <a:spAutoFit/>
          </a:bodyPr>
          <a:lstStyle/>
          <a:p>
            <a:r>
              <a:rPr lang="es-ES_tradnl" dirty="0" smtClean="0"/>
              <a:t>5</a:t>
            </a:r>
            <a:endParaRPr lang="es-ES" dirty="0"/>
          </a:p>
        </p:txBody>
      </p:sp>
      <p:sp>
        <p:nvSpPr>
          <p:cNvPr id="69" name="CuadroTexto 68"/>
          <p:cNvSpPr txBox="1"/>
          <p:nvPr/>
        </p:nvSpPr>
        <p:spPr>
          <a:xfrm>
            <a:off x="2200510" y="2396626"/>
            <a:ext cx="580608" cy="369332"/>
          </a:xfrm>
          <a:prstGeom prst="rect">
            <a:avLst/>
          </a:prstGeom>
          <a:noFill/>
        </p:spPr>
        <p:txBody>
          <a:bodyPr wrap="none" rtlCol="0">
            <a:spAutoFit/>
          </a:bodyPr>
          <a:lstStyle/>
          <a:p>
            <a:r>
              <a:rPr lang="es-ES_tradnl" dirty="0" smtClean="0"/>
              <a:t>3 kb</a:t>
            </a:r>
            <a:endParaRPr lang="es-ES" dirty="0"/>
          </a:p>
        </p:txBody>
      </p:sp>
      <p:sp>
        <p:nvSpPr>
          <p:cNvPr id="72" name="CuadroTexto 71"/>
          <p:cNvSpPr txBox="1"/>
          <p:nvPr/>
        </p:nvSpPr>
        <p:spPr>
          <a:xfrm>
            <a:off x="3274742" y="2714879"/>
            <a:ext cx="301686" cy="369332"/>
          </a:xfrm>
          <a:prstGeom prst="rect">
            <a:avLst/>
          </a:prstGeom>
          <a:noFill/>
        </p:spPr>
        <p:txBody>
          <a:bodyPr wrap="none" rtlCol="0">
            <a:spAutoFit/>
          </a:bodyPr>
          <a:lstStyle/>
          <a:p>
            <a:r>
              <a:rPr lang="es-ES_tradnl" dirty="0" smtClean="0"/>
              <a:t>2</a:t>
            </a:r>
            <a:endParaRPr lang="es-ES" dirty="0"/>
          </a:p>
        </p:txBody>
      </p:sp>
      <p:sp>
        <p:nvSpPr>
          <p:cNvPr id="73" name="CuadroTexto 72"/>
          <p:cNvSpPr txBox="1"/>
          <p:nvPr/>
        </p:nvSpPr>
        <p:spPr>
          <a:xfrm>
            <a:off x="5147329" y="2729747"/>
            <a:ext cx="301686" cy="369332"/>
          </a:xfrm>
          <a:prstGeom prst="rect">
            <a:avLst/>
          </a:prstGeom>
          <a:noFill/>
        </p:spPr>
        <p:txBody>
          <a:bodyPr wrap="none" rtlCol="0">
            <a:spAutoFit/>
          </a:bodyPr>
          <a:lstStyle/>
          <a:p>
            <a:r>
              <a:rPr lang="es-ES_tradnl" dirty="0" smtClean="0"/>
              <a:t>2</a:t>
            </a:r>
            <a:endParaRPr lang="es-ES" dirty="0"/>
          </a:p>
        </p:txBody>
      </p:sp>
      <p:sp>
        <p:nvSpPr>
          <p:cNvPr id="76" name="CuadroTexto 75"/>
          <p:cNvSpPr txBox="1"/>
          <p:nvPr/>
        </p:nvSpPr>
        <p:spPr>
          <a:xfrm>
            <a:off x="3758564" y="2175154"/>
            <a:ext cx="301686" cy="369332"/>
          </a:xfrm>
          <a:prstGeom prst="rect">
            <a:avLst/>
          </a:prstGeom>
          <a:noFill/>
        </p:spPr>
        <p:txBody>
          <a:bodyPr wrap="none" rtlCol="0">
            <a:spAutoFit/>
          </a:bodyPr>
          <a:lstStyle/>
          <a:p>
            <a:r>
              <a:rPr lang="es-ES_tradnl" dirty="0" smtClean="0"/>
              <a:t>4</a:t>
            </a:r>
            <a:endParaRPr lang="es-ES" dirty="0"/>
          </a:p>
        </p:txBody>
      </p:sp>
      <p:sp>
        <p:nvSpPr>
          <p:cNvPr id="77" name="CuadroTexto 76"/>
          <p:cNvSpPr txBox="1"/>
          <p:nvPr/>
        </p:nvSpPr>
        <p:spPr>
          <a:xfrm>
            <a:off x="7469410" y="2175155"/>
            <a:ext cx="301686" cy="369332"/>
          </a:xfrm>
          <a:prstGeom prst="rect">
            <a:avLst/>
          </a:prstGeom>
          <a:noFill/>
        </p:spPr>
        <p:txBody>
          <a:bodyPr wrap="none" rtlCol="0">
            <a:spAutoFit/>
          </a:bodyPr>
          <a:lstStyle/>
          <a:p>
            <a:r>
              <a:rPr lang="es-ES_tradnl" dirty="0" smtClean="0"/>
              <a:t>4</a:t>
            </a:r>
            <a:endParaRPr lang="es-ES" dirty="0"/>
          </a:p>
        </p:txBody>
      </p:sp>
      <p:sp>
        <p:nvSpPr>
          <p:cNvPr id="81" name="CuadroTexto 80"/>
          <p:cNvSpPr txBox="1"/>
          <p:nvPr/>
        </p:nvSpPr>
        <p:spPr>
          <a:xfrm>
            <a:off x="5597311" y="2159397"/>
            <a:ext cx="301686" cy="369332"/>
          </a:xfrm>
          <a:prstGeom prst="rect">
            <a:avLst/>
          </a:prstGeom>
          <a:noFill/>
        </p:spPr>
        <p:txBody>
          <a:bodyPr wrap="none" rtlCol="0">
            <a:spAutoFit/>
          </a:bodyPr>
          <a:lstStyle/>
          <a:p>
            <a:r>
              <a:rPr lang="es-ES_tradnl" dirty="0" smtClean="0"/>
              <a:t>4</a:t>
            </a:r>
            <a:endParaRPr lang="es-ES" dirty="0"/>
          </a:p>
        </p:txBody>
      </p:sp>
      <p:grpSp>
        <p:nvGrpSpPr>
          <p:cNvPr id="82" name="Grupo 81"/>
          <p:cNvGrpSpPr/>
          <p:nvPr/>
        </p:nvGrpSpPr>
        <p:grpSpPr>
          <a:xfrm>
            <a:off x="2595728" y="3118038"/>
            <a:ext cx="3963720" cy="1245219"/>
            <a:chOff x="3009035" y="1654099"/>
            <a:chExt cx="3963720" cy="1245219"/>
          </a:xfrm>
        </p:grpSpPr>
        <p:cxnSp>
          <p:nvCxnSpPr>
            <p:cNvPr id="86" name="Conector recto 85"/>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7" name="Conector recto 86"/>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0" name="Conector recto 89"/>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1" name="Conector recto 9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3" name="Conector recto 92"/>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4" name="Conector recto 9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5" name="Conector recto 9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6" name="Conector recto 9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Conector recto 96"/>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8" name="Conector recto 97"/>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Conector recto 9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0" name="CuadroTexto 99"/>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01" name="CuadroTexto 100"/>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02" name="CuadroTexto 101"/>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03" name="CuadroTexto 10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04" name="CuadroTexto 103"/>
            <p:cNvSpPr txBox="1"/>
            <p:nvPr/>
          </p:nvSpPr>
          <p:spPr>
            <a:xfrm>
              <a:off x="3244853" y="2462090"/>
              <a:ext cx="580608" cy="369332"/>
            </a:xfrm>
            <a:prstGeom prst="rect">
              <a:avLst/>
            </a:prstGeom>
            <a:noFill/>
          </p:spPr>
          <p:txBody>
            <a:bodyPr wrap="none" rtlCol="0">
              <a:spAutoFit/>
            </a:bodyPr>
            <a:lstStyle/>
            <a:p>
              <a:r>
                <a:rPr lang="es-ES_tradnl" dirty="0" smtClean="0"/>
                <a:t>1 kb</a:t>
              </a:r>
              <a:endParaRPr lang="es-ES" dirty="0"/>
            </a:p>
          </p:txBody>
        </p:sp>
        <p:sp>
          <p:nvSpPr>
            <p:cNvPr id="105" name="CuadroTexto 104"/>
            <p:cNvSpPr txBox="1"/>
            <p:nvPr/>
          </p:nvSpPr>
          <p:spPr>
            <a:xfrm>
              <a:off x="4401210" y="2457694"/>
              <a:ext cx="580608" cy="369332"/>
            </a:xfrm>
            <a:prstGeom prst="rect">
              <a:avLst/>
            </a:prstGeom>
            <a:noFill/>
          </p:spPr>
          <p:txBody>
            <a:bodyPr wrap="none" rtlCol="0">
              <a:spAutoFit/>
            </a:bodyPr>
            <a:lstStyle/>
            <a:p>
              <a:r>
                <a:rPr lang="es-ES_tradnl" dirty="0" smtClean="0"/>
                <a:t>2 kb</a:t>
              </a:r>
              <a:endParaRPr lang="es-ES" dirty="0"/>
            </a:p>
          </p:txBody>
        </p:sp>
        <p:sp>
          <p:nvSpPr>
            <p:cNvPr id="106" name="CuadroTexto 105"/>
            <p:cNvSpPr txBox="1"/>
            <p:nvPr/>
          </p:nvSpPr>
          <p:spPr>
            <a:xfrm>
              <a:off x="5765372" y="2466399"/>
              <a:ext cx="580608" cy="369332"/>
            </a:xfrm>
            <a:prstGeom prst="rect">
              <a:avLst/>
            </a:prstGeom>
            <a:noFill/>
          </p:spPr>
          <p:txBody>
            <a:bodyPr wrap="none" rtlCol="0">
              <a:spAutoFit/>
            </a:bodyPr>
            <a:lstStyle/>
            <a:p>
              <a:r>
                <a:rPr lang="es-ES_tradnl" dirty="0" smtClean="0"/>
                <a:t>2 kb</a:t>
              </a:r>
              <a:endParaRPr lang="es-ES" dirty="0"/>
            </a:p>
          </p:txBody>
        </p:sp>
      </p:grpSp>
      <p:grpSp>
        <p:nvGrpSpPr>
          <p:cNvPr id="107" name="Grupo 106"/>
          <p:cNvGrpSpPr/>
          <p:nvPr/>
        </p:nvGrpSpPr>
        <p:grpSpPr>
          <a:xfrm>
            <a:off x="174180" y="4348040"/>
            <a:ext cx="3963720" cy="1241504"/>
            <a:chOff x="3009035" y="1657814"/>
            <a:chExt cx="3963720" cy="1241504"/>
          </a:xfrm>
        </p:grpSpPr>
        <p:cxnSp>
          <p:nvCxnSpPr>
            <p:cNvPr id="108" name="Conector recto 107"/>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2" name="Conector recto 111"/>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4" name="Conector recto 113"/>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18" name="Conector recto 117"/>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23" name="Conector recto 122"/>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5" name="Conector recto 124"/>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9" name="Conector recto 128"/>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2" name="CuadroTexto 131"/>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34" name="CuadroTexto 133"/>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37" name="CuadroTexto 136"/>
            <p:cNvSpPr txBox="1"/>
            <p:nvPr/>
          </p:nvSpPr>
          <p:spPr>
            <a:xfrm>
              <a:off x="3895688" y="2455247"/>
              <a:ext cx="580608" cy="369332"/>
            </a:xfrm>
            <a:prstGeom prst="rect">
              <a:avLst/>
            </a:prstGeom>
            <a:noFill/>
          </p:spPr>
          <p:txBody>
            <a:bodyPr wrap="none" rtlCol="0">
              <a:spAutoFit/>
            </a:bodyPr>
            <a:lstStyle/>
            <a:p>
              <a:r>
                <a:rPr lang="es-ES_tradnl" dirty="0"/>
                <a:t>3</a:t>
              </a:r>
              <a:r>
                <a:rPr lang="es-ES_tradnl" dirty="0" smtClean="0"/>
                <a:t> kb</a:t>
              </a:r>
              <a:endParaRPr lang="es-ES" dirty="0"/>
            </a:p>
          </p:txBody>
        </p:sp>
      </p:grpSp>
      <p:grpSp>
        <p:nvGrpSpPr>
          <p:cNvPr id="139" name="Grupo 138"/>
          <p:cNvGrpSpPr/>
          <p:nvPr/>
        </p:nvGrpSpPr>
        <p:grpSpPr>
          <a:xfrm>
            <a:off x="5031559" y="4329800"/>
            <a:ext cx="3963720" cy="1245219"/>
            <a:chOff x="3009035" y="1654099"/>
            <a:chExt cx="3963720" cy="1245219"/>
          </a:xfrm>
        </p:grpSpPr>
        <p:cxnSp>
          <p:nvCxnSpPr>
            <p:cNvPr id="140" name="Conector recto 139"/>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1" name="Conector recto 140"/>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3" name="Conector recto 142"/>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44" name="Conector recto 143"/>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46" name="Conector recto 145"/>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8" name="Conector recto 147"/>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9" name="Conector recto 148"/>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2" name="CuadroTexto 151"/>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53" name="CuadroTexto 152"/>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56" name="CuadroTexto 155"/>
            <p:cNvSpPr txBox="1"/>
            <p:nvPr/>
          </p:nvSpPr>
          <p:spPr>
            <a:xfrm>
              <a:off x="4329036" y="2457695"/>
              <a:ext cx="580608" cy="369332"/>
            </a:xfrm>
            <a:prstGeom prst="rect">
              <a:avLst/>
            </a:prstGeom>
            <a:noFill/>
          </p:spPr>
          <p:txBody>
            <a:bodyPr wrap="none" rtlCol="0">
              <a:spAutoFit/>
            </a:bodyPr>
            <a:lstStyle/>
            <a:p>
              <a:r>
                <a:rPr lang="es-ES_tradnl" dirty="0" smtClean="0"/>
                <a:t>2 kb</a:t>
              </a:r>
              <a:endParaRPr lang="es-ES" dirty="0"/>
            </a:p>
          </p:txBody>
        </p:sp>
      </p:grpSp>
      <p:grpSp>
        <p:nvGrpSpPr>
          <p:cNvPr id="158" name="Grupo 157"/>
          <p:cNvGrpSpPr/>
          <p:nvPr/>
        </p:nvGrpSpPr>
        <p:grpSpPr>
          <a:xfrm>
            <a:off x="167657" y="5588688"/>
            <a:ext cx="3963720" cy="1241504"/>
            <a:chOff x="3009035" y="1657814"/>
            <a:chExt cx="3963720" cy="1241504"/>
          </a:xfrm>
        </p:grpSpPr>
        <p:cxnSp>
          <p:nvCxnSpPr>
            <p:cNvPr id="159" name="Conector recto 158"/>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60" name="Conector recto 159"/>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61" name="Conector recto 160"/>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64" name="Conector recto 16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65" name="Conector recto 16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6" name="Conector recto 16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9" name="Conector recto 16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0" name="CuadroTexto 169"/>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73" name="CuadroTexto 17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75" name="CuadroTexto 174"/>
            <p:cNvSpPr txBox="1"/>
            <p:nvPr/>
          </p:nvSpPr>
          <p:spPr>
            <a:xfrm>
              <a:off x="4706010" y="2455249"/>
              <a:ext cx="580608" cy="369332"/>
            </a:xfrm>
            <a:prstGeom prst="rect">
              <a:avLst/>
            </a:prstGeom>
            <a:noFill/>
          </p:spPr>
          <p:txBody>
            <a:bodyPr wrap="none" rtlCol="0">
              <a:spAutoFit/>
            </a:bodyPr>
            <a:lstStyle/>
            <a:p>
              <a:r>
                <a:rPr lang="es-ES_tradnl" dirty="0" smtClean="0"/>
                <a:t>5 kb</a:t>
              </a:r>
              <a:endParaRPr lang="es-ES" dirty="0"/>
            </a:p>
          </p:txBody>
        </p:sp>
      </p:grpSp>
      <p:grpSp>
        <p:nvGrpSpPr>
          <p:cNvPr id="177" name="Grupo 176"/>
          <p:cNvGrpSpPr/>
          <p:nvPr/>
        </p:nvGrpSpPr>
        <p:grpSpPr>
          <a:xfrm>
            <a:off x="5027790" y="5597968"/>
            <a:ext cx="3963720" cy="1245219"/>
            <a:chOff x="3009035" y="1654099"/>
            <a:chExt cx="3963720" cy="1245219"/>
          </a:xfrm>
        </p:grpSpPr>
        <p:cxnSp>
          <p:nvCxnSpPr>
            <p:cNvPr id="178" name="Conector recto 177"/>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9" name="Conector recto 178"/>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1" name="Conector recto 18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83" name="Conector recto 182"/>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84" name="Conector recto 183"/>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7" name="Conector recto 186"/>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8" name="Conector recto 187"/>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0" name="CuadroTexto 189"/>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92" name="CuadroTexto 191"/>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94" name="CuadroTexto 193"/>
            <p:cNvSpPr txBox="1"/>
            <p:nvPr/>
          </p:nvSpPr>
          <p:spPr>
            <a:xfrm>
              <a:off x="4943903" y="2462680"/>
              <a:ext cx="580608" cy="369332"/>
            </a:xfrm>
            <a:prstGeom prst="rect">
              <a:avLst/>
            </a:prstGeom>
            <a:noFill/>
          </p:spPr>
          <p:txBody>
            <a:bodyPr wrap="none" rtlCol="0">
              <a:spAutoFit/>
            </a:bodyPr>
            <a:lstStyle/>
            <a:p>
              <a:r>
                <a:rPr lang="es-ES_tradnl" dirty="0" smtClean="0"/>
                <a:t>4 kb</a:t>
              </a:r>
              <a:endParaRPr lang="es-ES" dirty="0"/>
            </a:p>
          </p:txBody>
        </p:sp>
      </p:grpSp>
      <p:sp>
        <p:nvSpPr>
          <p:cNvPr id="5" name="Rectángulo 4"/>
          <p:cNvSpPr/>
          <p:nvPr/>
        </p:nvSpPr>
        <p:spPr bwMode="auto">
          <a:xfrm>
            <a:off x="1940689" y="1477701"/>
            <a:ext cx="139282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78" name="Rectángulo 77"/>
          <p:cNvSpPr/>
          <p:nvPr/>
        </p:nvSpPr>
        <p:spPr bwMode="auto">
          <a:xfrm>
            <a:off x="2285281" y="1732723"/>
            <a:ext cx="40004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79" name="Rectángulo 78"/>
          <p:cNvSpPr/>
          <p:nvPr/>
        </p:nvSpPr>
        <p:spPr bwMode="auto">
          <a:xfrm>
            <a:off x="2761771" y="1723079"/>
            <a:ext cx="40004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80" name="Rectángulo 79"/>
          <p:cNvSpPr/>
          <p:nvPr/>
        </p:nvSpPr>
        <p:spPr bwMode="auto">
          <a:xfrm>
            <a:off x="3226689" y="1721155"/>
            <a:ext cx="40004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83" name="Rectángulo 82"/>
          <p:cNvSpPr/>
          <p:nvPr/>
        </p:nvSpPr>
        <p:spPr bwMode="auto">
          <a:xfrm>
            <a:off x="3691605" y="1719229"/>
            <a:ext cx="40004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6" name="Marcador de número de diapositiva 5"/>
          <p:cNvSpPr>
            <a:spLocks noGrp="1"/>
          </p:cNvSpPr>
          <p:nvPr>
            <p:ph type="sldNum" sz="quarter" idx="12"/>
          </p:nvPr>
        </p:nvSpPr>
        <p:spPr/>
        <p:txBody>
          <a:bodyPr/>
          <a:lstStyle/>
          <a:p>
            <a:fld id="{B85E0261-C597-42C9-B8B6-42530EB354A6}" type="slidenum">
              <a:rPr lang="es-ES" smtClean="0"/>
              <a:pPr/>
              <a:t>45</a:t>
            </a:fld>
            <a:endParaRPr lang="es-ES"/>
          </a:p>
        </p:txBody>
      </p:sp>
    </p:spTree>
    <p:extLst>
      <p:ext uri="{BB962C8B-B14F-4D97-AF65-F5344CB8AC3E}">
        <p14:creationId xmlns:p14="http://schemas.microsoft.com/office/powerpoint/2010/main" val="79352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9"/>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0"/>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n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152542"/>
            <a:ext cx="9030627" cy="3701957"/>
          </a:xfrm>
          <a:prstGeom prst="rect">
            <a:avLst/>
          </a:prstGeom>
          <a:noFill/>
        </p:spPr>
      </p:pic>
      <p:sp>
        <p:nvSpPr>
          <p:cNvPr id="3" name="Rectángulo 2"/>
          <p:cNvSpPr/>
          <p:nvPr/>
        </p:nvSpPr>
        <p:spPr bwMode="auto">
          <a:xfrm>
            <a:off x="256872" y="3667963"/>
            <a:ext cx="8790602" cy="16941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 4C</a:t>
            </a:r>
            <a:endParaRPr lang="es-ES" sz="4000" dirty="0">
              <a:solidFill>
                <a:srgbClr val="0000CC"/>
              </a:solidFill>
            </a:endParaRPr>
          </a:p>
        </p:txBody>
      </p:sp>
      <p:sp>
        <p:nvSpPr>
          <p:cNvPr id="2" name="CuadroTexto 1"/>
          <p:cNvSpPr txBox="1"/>
          <p:nvPr/>
        </p:nvSpPr>
        <p:spPr>
          <a:xfrm>
            <a:off x="2810108" y="2047659"/>
            <a:ext cx="301686" cy="369332"/>
          </a:xfrm>
          <a:prstGeom prst="rect">
            <a:avLst/>
          </a:prstGeom>
          <a:noFill/>
        </p:spPr>
        <p:txBody>
          <a:bodyPr wrap="none" rtlCol="0">
            <a:spAutoFit/>
          </a:bodyPr>
          <a:lstStyle/>
          <a:p>
            <a:r>
              <a:rPr lang="es-ES_tradnl" dirty="0" smtClean="0"/>
              <a:t>5</a:t>
            </a:r>
            <a:endParaRPr lang="es-ES" dirty="0"/>
          </a:p>
        </p:txBody>
      </p:sp>
      <p:sp>
        <p:nvSpPr>
          <p:cNvPr id="67" name="CuadroTexto 66"/>
          <p:cNvSpPr txBox="1"/>
          <p:nvPr/>
        </p:nvSpPr>
        <p:spPr>
          <a:xfrm>
            <a:off x="6538333" y="2027434"/>
            <a:ext cx="301686" cy="369332"/>
          </a:xfrm>
          <a:prstGeom prst="rect">
            <a:avLst/>
          </a:prstGeom>
          <a:noFill/>
        </p:spPr>
        <p:txBody>
          <a:bodyPr wrap="none" rtlCol="0">
            <a:spAutoFit/>
          </a:bodyPr>
          <a:lstStyle/>
          <a:p>
            <a:r>
              <a:rPr lang="es-ES_tradnl" dirty="0" smtClean="0"/>
              <a:t>5</a:t>
            </a:r>
            <a:endParaRPr lang="es-ES" dirty="0"/>
          </a:p>
        </p:txBody>
      </p:sp>
      <p:sp>
        <p:nvSpPr>
          <p:cNvPr id="69" name="CuadroTexto 68"/>
          <p:cNvSpPr txBox="1"/>
          <p:nvPr/>
        </p:nvSpPr>
        <p:spPr>
          <a:xfrm>
            <a:off x="2200510" y="2396626"/>
            <a:ext cx="580608" cy="369332"/>
          </a:xfrm>
          <a:prstGeom prst="rect">
            <a:avLst/>
          </a:prstGeom>
          <a:noFill/>
        </p:spPr>
        <p:txBody>
          <a:bodyPr wrap="none" rtlCol="0">
            <a:spAutoFit/>
          </a:bodyPr>
          <a:lstStyle/>
          <a:p>
            <a:r>
              <a:rPr lang="es-ES_tradnl" dirty="0" smtClean="0"/>
              <a:t>3 kb</a:t>
            </a:r>
            <a:endParaRPr lang="es-ES" dirty="0"/>
          </a:p>
        </p:txBody>
      </p:sp>
      <p:sp>
        <p:nvSpPr>
          <p:cNvPr id="72" name="CuadroTexto 71"/>
          <p:cNvSpPr txBox="1"/>
          <p:nvPr/>
        </p:nvSpPr>
        <p:spPr>
          <a:xfrm>
            <a:off x="3274742" y="2714879"/>
            <a:ext cx="301686" cy="369332"/>
          </a:xfrm>
          <a:prstGeom prst="rect">
            <a:avLst/>
          </a:prstGeom>
          <a:noFill/>
        </p:spPr>
        <p:txBody>
          <a:bodyPr wrap="none" rtlCol="0">
            <a:spAutoFit/>
          </a:bodyPr>
          <a:lstStyle/>
          <a:p>
            <a:r>
              <a:rPr lang="es-ES_tradnl" dirty="0" smtClean="0"/>
              <a:t>2</a:t>
            </a:r>
            <a:endParaRPr lang="es-ES" dirty="0"/>
          </a:p>
        </p:txBody>
      </p:sp>
      <p:sp>
        <p:nvSpPr>
          <p:cNvPr id="73" name="CuadroTexto 72"/>
          <p:cNvSpPr txBox="1"/>
          <p:nvPr/>
        </p:nvSpPr>
        <p:spPr>
          <a:xfrm>
            <a:off x="5147329" y="2729747"/>
            <a:ext cx="301686" cy="369332"/>
          </a:xfrm>
          <a:prstGeom prst="rect">
            <a:avLst/>
          </a:prstGeom>
          <a:noFill/>
        </p:spPr>
        <p:txBody>
          <a:bodyPr wrap="none" rtlCol="0">
            <a:spAutoFit/>
          </a:bodyPr>
          <a:lstStyle/>
          <a:p>
            <a:r>
              <a:rPr lang="es-ES_tradnl" dirty="0" smtClean="0"/>
              <a:t>2</a:t>
            </a:r>
            <a:endParaRPr lang="es-ES" dirty="0"/>
          </a:p>
        </p:txBody>
      </p:sp>
      <p:sp>
        <p:nvSpPr>
          <p:cNvPr id="76" name="CuadroTexto 75"/>
          <p:cNvSpPr txBox="1"/>
          <p:nvPr/>
        </p:nvSpPr>
        <p:spPr>
          <a:xfrm>
            <a:off x="3758564" y="2175154"/>
            <a:ext cx="301686" cy="369332"/>
          </a:xfrm>
          <a:prstGeom prst="rect">
            <a:avLst/>
          </a:prstGeom>
          <a:noFill/>
        </p:spPr>
        <p:txBody>
          <a:bodyPr wrap="none" rtlCol="0">
            <a:spAutoFit/>
          </a:bodyPr>
          <a:lstStyle/>
          <a:p>
            <a:r>
              <a:rPr lang="es-ES_tradnl" dirty="0" smtClean="0"/>
              <a:t>4</a:t>
            </a:r>
            <a:endParaRPr lang="es-ES" dirty="0"/>
          </a:p>
        </p:txBody>
      </p:sp>
      <p:sp>
        <p:nvSpPr>
          <p:cNvPr id="77" name="CuadroTexto 76"/>
          <p:cNvSpPr txBox="1"/>
          <p:nvPr/>
        </p:nvSpPr>
        <p:spPr>
          <a:xfrm>
            <a:off x="7469410" y="2175155"/>
            <a:ext cx="301686" cy="369332"/>
          </a:xfrm>
          <a:prstGeom prst="rect">
            <a:avLst/>
          </a:prstGeom>
          <a:noFill/>
        </p:spPr>
        <p:txBody>
          <a:bodyPr wrap="none" rtlCol="0">
            <a:spAutoFit/>
          </a:bodyPr>
          <a:lstStyle/>
          <a:p>
            <a:r>
              <a:rPr lang="es-ES_tradnl" dirty="0" smtClean="0"/>
              <a:t>4</a:t>
            </a:r>
            <a:endParaRPr lang="es-ES" dirty="0"/>
          </a:p>
        </p:txBody>
      </p:sp>
      <p:sp>
        <p:nvSpPr>
          <p:cNvPr id="81" name="CuadroTexto 80"/>
          <p:cNvSpPr txBox="1"/>
          <p:nvPr/>
        </p:nvSpPr>
        <p:spPr>
          <a:xfrm>
            <a:off x="5597311" y="2159397"/>
            <a:ext cx="301686" cy="369332"/>
          </a:xfrm>
          <a:prstGeom prst="rect">
            <a:avLst/>
          </a:prstGeom>
          <a:noFill/>
        </p:spPr>
        <p:txBody>
          <a:bodyPr wrap="none" rtlCol="0">
            <a:spAutoFit/>
          </a:bodyPr>
          <a:lstStyle/>
          <a:p>
            <a:r>
              <a:rPr lang="es-ES_tradnl" dirty="0" smtClean="0"/>
              <a:t>4</a:t>
            </a:r>
            <a:endParaRPr lang="es-ES" dirty="0"/>
          </a:p>
        </p:txBody>
      </p:sp>
      <p:grpSp>
        <p:nvGrpSpPr>
          <p:cNvPr id="82" name="Grupo 81"/>
          <p:cNvGrpSpPr/>
          <p:nvPr/>
        </p:nvGrpSpPr>
        <p:grpSpPr>
          <a:xfrm>
            <a:off x="2595728" y="3118038"/>
            <a:ext cx="3963720" cy="1245219"/>
            <a:chOff x="3009035" y="1654099"/>
            <a:chExt cx="3963720" cy="1245219"/>
          </a:xfrm>
        </p:grpSpPr>
        <p:cxnSp>
          <p:nvCxnSpPr>
            <p:cNvPr id="86" name="Conector recto 85"/>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7" name="Conector recto 86"/>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1" name="Conector recto 9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3" name="Conector recto 92"/>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4" name="Conector recto 9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5" name="Conector recto 9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6" name="Conector recto 9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Conector recto 96"/>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8" name="Conector recto 97"/>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Conector recto 9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1" name="CuadroTexto 100"/>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02" name="CuadroTexto 101"/>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03" name="CuadroTexto 10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05" name="CuadroTexto 104"/>
            <p:cNvSpPr txBox="1"/>
            <p:nvPr/>
          </p:nvSpPr>
          <p:spPr>
            <a:xfrm>
              <a:off x="4401210" y="2457694"/>
              <a:ext cx="580608" cy="369332"/>
            </a:xfrm>
            <a:prstGeom prst="rect">
              <a:avLst/>
            </a:prstGeom>
            <a:noFill/>
          </p:spPr>
          <p:txBody>
            <a:bodyPr wrap="none" rtlCol="0">
              <a:spAutoFit/>
            </a:bodyPr>
            <a:lstStyle/>
            <a:p>
              <a:r>
                <a:rPr lang="es-ES_tradnl" dirty="0" smtClean="0"/>
                <a:t>2 kb</a:t>
              </a:r>
              <a:endParaRPr lang="es-ES" dirty="0"/>
            </a:p>
          </p:txBody>
        </p:sp>
        <p:sp>
          <p:nvSpPr>
            <p:cNvPr id="106" name="CuadroTexto 105"/>
            <p:cNvSpPr txBox="1"/>
            <p:nvPr/>
          </p:nvSpPr>
          <p:spPr>
            <a:xfrm>
              <a:off x="5765372" y="2466399"/>
              <a:ext cx="580608" cy="369332"/>
            </a:xfrm>
            <a:prstGeom prst="rect">
              <a:avLst/>
            </a:prstGeom>
            <a:noFill/>
          </p:spPr>
          <p:txBody>
            <a:bodyPr wrap="none" rtlCol="0">
              <a:spAutoFit/>
            </a:bodyPr>
            <a:lstStyle/>
            <a:p>
              <a:r>
                <a:rPr lang="es-ES_tradnl" dirty="0" smtClean="0"/>
                <a:t>2 kb</a:t>
              </a:r>
              <a:endParaRPr lang="es-ES" dirty="0"/>
            </a:p>
          </p:txBody>
        </p:sp>
      </p:grpSp>
      <p:grpSp>
        <p:nvGrpSpPr>
          <p:cNvPr id="139" name="Grupo 138"/>
          <p:cNvGrpSpPr/>
          <p:nvPr/>
        </p:nvGrpSpPr>
        <p:grpSpPr>
          <a:xfrm>
            <a:off x="5031559" y="4329800"/>
            <a:ext cx="3963720" cy="1245219"/>
            <a:chOff x="3009035" y="1654099"/>
            <a:chExt cx="3963720" cy="1245219"/>
          </a:xfrm>
        </p:grpSpPr>
        <p:cxnSp>
          <p:nvCxnSpPr>
            <p:cNvPr id="140" name="Conector recto 139"/>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1" name="Conector recto 140"/>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3" name="Conector recto 142"/>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44" name="Conector recto 143"/>
            <p:cNvCxnSpPr/>
            <p:nvPr/>
          </p:nvCxnSpPr>
          <p:spPr bwMode="auto">
            <a:xfrm>
              <a:off x="4975371" y="248923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46" name="Conector recto 145"/>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8" name="Conector recto 147"/>
            <p:cNvCxnSpPr/>
            <p:nvPr/>
          </p:nvCxnSpPr>
          <p:spPr bwMode="auto">
            <a:xfrm>
              <a:off x="5335371"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9" name="Conector recto 148"/>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2" name="CuadroTexto 151"/>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53" name="CuadroTexto 152"/>
            <p:cNvSpPr txBox="1"/>
            <p:nvPr/>
          </p:nvSpPr>
          <p:spPr>
            <a:xfrm>
              <a:off x="5087385" y="2469466"/>
              <a:ext cx="242374" cy="369332"/>
            </a:xfrm>
            <a:prstGeom prst="rect">
              <a:avLst/>
            </a:prstGeom>
            <a:noFill/>
          </p:spPr>
          <p:txBody>
            <a:bodyPr wrap="none" rtlCol="0">
              <a:spAutoFit/>
            </a:bodyPr>
            <a:lstStyle/>
            <a:p>
              <a:r>
                <a:rPr lang="es-ES_tradnl" dirty="0" smtClean="0">
                  <a:solidFill>
                    <a:srgbClr val="0000CC"/>
                  </a:solidFill>
                </a:rPr>
                <a:t>I</a:t>
              </a:r>
              <a:endParaRPr lang="es-ES" dirty="0">
                <a:solidFill>
                  <a:srgbClr val="0000CC"/>
                </a:solidFill>
              </a:endParaRPr>
            </a:p>
          </p:txBody>
        </p:sp>
        <p:sp>
          <p:nvSpPr>
            <p:cNvPr id="156" name="CuadroTexto 155"/>
            <p:cNvSpPr txBox="1"/>
            <p:nvPr/>
          </p:nvSpPr>
          <p:spPr>
            <a:xfrm>
              <a:off x="4329036" y="2457695"/>
              <a:ext cx="580608" cy="369332"/>
            </a:xfrm>
            <a:prstGeom prst="rect">
              <a:avLst/>
            </a:prstGeom>
            <a:noFill/>
          </p:spPr>
          <p:txBody>
            <a:bodyPr wrap="none" rtlCol="0">
              <a:spAutoFit/>
            </a:bodyPr>
            <a:lstStyle/>
            <a:p>
              <a:r>
                <a:rPr lang="es-ES_tradnl" dirty="0" smtClean="0"/>
                <a:t>2 kb</a:t>
              </a:r>
              <a:endParaRPr lang="es-ES" dirty="0"/>
            </a:p>
          </p:txBody>
        </p:sp>
      </p:grpSp>
      <p:grpSp>
        <p:nvGrpSpPr>
          <p:cNvPr id="177" name="Grupo 176"/>
          <p:cNvGrpSpPr/>
          <p:nvPr/>
        </p:nvGrpSpPr>
        <p:grpSpPr>
          <a:xfrm>
            <a:off x="5027790" y="5597968"/>
            <a:ext cx="3963720" cy="1245219"/>
            <a:chOff x="3009035" y="1654099"/>
            <a:chExt cx="3963720" cy="1245219"/>
          </a:xfrm>
        </p:grpSpPr>
        <p:cxnSp>
          <p:nvCxnSpPr>
            <p:cNvPr id="178" name="Conector recto 177"/>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9" name="Conector recto 178"/>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1" name="Conector recto 18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83" name="Conector recto 182"/>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84" name="Conector recto 183"/>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7" name="Conector recto 186"/>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8" name="Conector recto 187"/>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0" name="CuadroTexto 189"/>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92" name="CuadroTexto 191"/>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94" name="CuadroTexto 193"/>
            <p:cNvSpPr txBox="1"/>
            <p:nvPr/>
          </p:nvSpPr>
          <p:spPr>
            <a:xfrm>
              <a:off x="4943903" y="2462680"/>
              <a:ext cx="580608" cy="369332"/>
            </a:xfrm>
            <a:prstGeom prst="rect">
              <a:avLst/>
            </a:prstGeom>
            <a:noFill/>
          </p:spPr>
          <p:txBody>
            <a:bodyPr wrap="none" rtlCol="0">
              <a:spAutoFit/>
            </a:bodyPr>
            <a:lstStyle/>
            <a:p>
              <a:r>
                <a:rPr lang="es-ES_tradnl" dirty="0" smtClean="0"/>
                <a:t>4 kb</a:t>
              </a:r>
              <a:endParaRPr lang="es-ES" dirty="0"/>
            </a:p>
          </p:txBody>
        </p:sp>
      </p:grpSp>
      <p:sp>
        <p:nvSpPr>
          <p:cNvPr id="78" name="Rectángulo 77"/>
          <p:cNvSpPr/>
          <p:nvPr/>
        </p:nvSpPr>
        <p:spPr bwMode="auto">
          <a:xfrm>
            <a:off x="4379075" y="1477701"/>
            <a:ext cx="139282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2" name="Rectángulo 51"/>
          <p:cNvSpPr/>
          <p:nvPr/>
        </p:nvSpPr>
        <p:spPr bwMode="auto">
          <a:xfrm>
            <a:off x="4196775" y="1723357"/>
            <a:ext cx="812572"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3" name="Rectángulo 52"/>
          <p:cNvSpPr/>
          <p:nvPr/>
        </p:nvSpPr>
        <p:spPr bwMode="auto">
          <a:xfrm>
            <a:off x="5135756" y="1722979"/>
            <a:ext cx="331354"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4" name="Rectángulo 53"/>
          <p:cNvSpPr/>
          <p:nvPr/>
        </p:nvSpPr>
        <p:spPr bwMode="auto">
          <a:xfrm>
            <a:off x="5585803" y="1713199"/>
            <a:ext cx="34687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 name="Marcador de número de diapositiva 4"/>
          <p:cNvSpPr>
            <a:spLocks noGrp="1"/>
          </p:cNvSpPr>
          <p:nvPr>
            <p:ph type="sldNum" sz="quarter" idx="12"/>
          </p:nvPr>
        </p:nvSpPr>
        <p:spPr/>
        <p:txBody>
          <a:bodyPr/>
          <a:lstStyle/>
          <a:p>
            <a:fld id="{B85E0261-C597-42C9-B8B6-42530EB354A6}" type="slidenum">
              <a:rPr lang="es-ES" smtClean="0"/>
              <a:pPr/>
              <a:t>46</a:t>
            </a:fld>
            <a:endParaRPr lang="es-ES"/>
          </a:p>
        </p:txBody>
      </p:sp>
    </p:spTree>
    <p:extLst>
      <p:ext uri="{BB962C8B-B14F-4D97-AF65-F5344CB8AC3E}">
        <p14:creationId xmlns:p14="http://schemas.microsoft.com/office/powerpoint/2010/main" val="262890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3"/>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n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152542"/>
            <a:ext cx="9030627" cy="3701957"/>
          </a:xfrm>
          <a:prstGeom prst="rect">
            <a:avLst/>
          </a:prstGeom>
          <a:noFill/>
        </p:spPr>
      </p:pic>
      <p:sp>
        <p:nvSpPr>
          <p:cNvPr id="3" name="Rectángulo 2"/>
          <p:cNvSpPr/>
          <p:nvPr/>
        </p:nvSpPr>
        <p:spPr bwMode="auto">
          <a:xfrm>
            <a:off x="256872" y="3667963"/>
            <a:ext cx="8790602" cy="16941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 4D</a:t>
            </a:r>
            <a:endParaRPr lang="es-ES" sz="4000" dirty="0">
              <a:solidFill>
                <a:srgbClr val="0000CC"/>
              </a:solidFill>
            </a:endParaRPr>
          </a:p>
        </p:txBody>
      </p:sp>
      <p:sp>
        <p:nvSpPr>
          <p:cNvPr id="2" name="CuadroTexto 1"/>
          <p:cNvSpPr txBox="1"/>
          <p:nvPr/>
        </p:nvSpPr>
        <p:spPr>
          <a:xfrm>
            <a:off x="2810108" y="2047659"/>
            <a:ext cx="301686" cy="369332"/>
          </a:xfrm>
          <a:prstGeom prst="rect">
            <a:avLst/>
          </a:prstGeom>
          <a:noFill/>
        </p:spPr>
        <p:txBody>
          <a:bodyPr wrap="none" rtlCol="0">
            <a:spAutoFit/>
          </a:bodyPr>
          <a:lstStyle/>
          <a:p>
            <a:r>
              <a:rPr lang="es-ES_tradnl" dirty="0" smtClean="0"/>
              <a:t>5</a:t>
            </a:r>
            <a:endParaRPr lang="es-ES" dirty="0"/>
          </a:p>
        </p:txBody>
      </p:sp>
      <p:sp>
        <p:nvSpPr>
          <p:cNvPr id="67" name="CuadroTexto 66"/>
          <p:cNvSpPr txBox="1"/>
          <p:nvPr/>
        </p:nvSpPr>
        <p:spPr>
          <a:xfrm>
            <a:off x="6538333" y="2027434"/>
            <a:ext cx="301686" cy="369332"/>
          </a:xfrm>
          <a:prstGeom prst="rect">
            <a:avLst/>
          </a:prstGeom>
          <a:noFill/>
        </p:spPr>
        <p:txBody>
          <a:bodyPr wrap="none" rtlCol="0">
            <a:spAutoFit/>
          </a:bodyPr>
          <a:lstStyle/>
          <a:p>
            <a:r>
              <a:rPr lang="es-ES_tradnl" dirty="0" smtClean="0"/>
              <a:t>5</a:t>
            </a:r>
            <a:endParaRPr lang="es-ES" dirty="0"/>
          </a:p>
        </p:txBody>
      </p:sp>
      <p:sp>
        <p:nvSpPr>
          <p:cNvPr id="69" name="CuadroTexto 68"/>
          <p:cNvSpPr txBox="1"/>
          <p:nvPr/>
        </p:nvSpPr>
        <p:spPr>
          <a:xfrm>
            <a:off x="2200510" y="2396626"/>
            <a:ext cx="580608" cy="369332"/>
          </a:xfrm>
          <a:prstGeom prst="rect">
            <a:avLst/>
          </a:prstGeom>
          <a:noFill/>
        </p:spPr>
        <p:txBody>
          <a:bodyPr wrap="none" rtlCol="0">
            <a:spAutoFit/>
          </a:bodyPr>
          <a:lstStyle/>
          <a:p>
            <a:r>
              <a:rPr lang="es-ES_tradnl" dirty="0" smtClean="0"/>
              <a:t>3 kb</a:t>
            </a:r>
            <a:endParaRPr lang="es-ES" dirty="0"/>
          </a:p>
        </p:txBody>
      </p:sp>
      <p:sp>
        <p:nvSpPr>
          <p:cNvPr id="72" name="CuadroTexto 71"/>
          <p:cNvSpPr txBox="1"/>
          <p:nvPr/>
        </p:nvSpPr>
        <p:spPr>
          <a:xfrm>
            <a:off x="3274742" y="2714879"/>
            <a:ext cx="301686" cy="369332"/>
          </a:xfrm>
          <a:prstGeom prst="rect">
            <a:avLst/>
          </a:prstGeom>
          <a:noFill/>
        </p:spPr>
        <p:txBody>
          <a:bodyPr wrap="none" rtlCol="0">
            <a:spAutoFit/>
          </a:bodyPr>
          <a:lstStyle/>
          <a:p>
            <a:r>
              <a:rPr lang="es-ES_tradnl" dirty="0" smtClean="0"/>
              <a:t>2</a:t>
            </a:r>
            <a:endParaRPr lang="es-ES" dirty="0"/>
          </a:p>
        </p:txBody>
      </p:sp>
      <p:sp>
        <p:nvSpPr>
          <p:cNvPr id="73" name="CuadroTexto 72"/>
          <p:cNvSpPr txBox="1"/>
          <p:nvPr/>
        </p:nvSpPr>
        <p:spPr>
          <a:xfrm>
            <a:off x="5147329" y="2729747"/>
            <a:ext cx="301686" cy="369332"/>
          </a:xfrm>
          <a:prstGeom prst="rect">
            <a:avLst/>
          </a:prstGeom>
          <a:noFill/>
        </p:spPr>
        <p:txBody>
          <a:bodyPr wrap="none" rtlCol="0">
            <a:spAutoFit/>
          </a:bodyPr>
          <a:lstStyle/>
          <a:p>
            <a:r>
              <a:rPr lang="es-ES_tradnl" dirty="0" smtClean="0"/>
              <a:t>2</a:t>
            </a:r>
            <a:endParaRPr lang="es-ES" dirty="0"/>
          </a:p>
        </p:txBody>
      </p:sp>
      <p:sp>
        <p:nvSpPr>
          <p:cNvPr id="76" name="CuadroTexto 75"/>
          <p:cNvSpPr txBox="1"/>
          <p:nvPr/>
        </p:nvSpPr>
        <p:spPr>
          <a:xfrm>
            <a:off x="3758564" y="2175154"/>
            <a:ext cx="301686" cy="369332"/>
          </a:xfrm>
          <a:prstGeom prst="rect">
            <a:avLst/>
          </a:prstGeom>
          <a:noFill/>
        </p:spPr>
        <p:txBody>
          <a:bodyPr wrap="none" rtlCol="0">
            <a:spAutoFit/>
          </a:bodyPr>
          <a:lstStyle/>
          <a:p>
            <a:r>
              <a:rPr lang="es-ES_tradnl" dirty="0" smtClean="0"/>
              <a:t>4</a:t>
            </a:r>
            <a:endParaRPr lang="es-ES" dirty="0"/>
          </a:p>
        </p:txBody>
      </p:sp>
      <p:sp>
        <p:nvSpPr>
          <p:cNvPr id="77" name="CuadroTexto 76"/>
          <p:cNvSpPr txBox="1"/>
          <p:nvPr/>
        </p:nvSpPr>
        <p:spPr>
          <a:xfrm>
            <a:off x="7469410" y="2175155"/>
            <a:ext cx="301686" cy="369332"/>
          </a:xfrm>
          <a:prstGeom prst="rect">
            <a:avLst/>
          </a:prstGeom>
          <a:noFill/>
        </p:spPr>
        <p:txBody>
          <a:bodyPr wrap="none" rtlCol="0">
            <a:spAutoFit/>
          </a:bodyPr>
          <a:lstStyle/>
          <a:p>
            <a:r>
              <a:rPr lang="es-ES_tradnl" dirty="0" smtClean="0"/>
              <a:t>4</a:t>
            </a:r>
            <a:endParaRPr lang="es-ES" dirty="0"/>
          </a:p>
        </p:txBody>
      </p:sp>
      <p:sp>
        <p:nvSpPr>
          <p:cNvPr id="81" name="CuadroTexto 80"/>
          <p:cNvSpPr txBox="1"/>
          <p:nvPr/>
        </p:nvSpPr>
        <p:spPr>
          <a:xfrm>
            <a:off x="5597311" y="2159397"/>
            <a:ext cx="301686" cy="369332"/>
          </a:xfrm>
          <a:prstGeom prst="rect">
            <a:avLst/>
          </a:prstGeom>
          <a:noFill/>
        </p:spPr>
        <p:txBody>
          <a:bodyPr wrap="none" rtlCol="0">
            <a:spAutoFit/>
          </a:bodyPr>
          <a:lstStyle/>
          <a:p>
            <a:r>
              <a:rPr lang="es-ES_tradnl" dirty="0" smtClean="0"/>
              <a:t>4</a:t>
            </a:r>
            <a:endParaRPr lang="es-ES" dirty="0"/>
          </a:p>
        </p:txBody>
      </p:sp>
      <p:grpSp>
        <p:nvGrpSpPr>
          <p:cNvPr id="82" name="Grupo 81"/>
          <p:cNvGrpSpPr/>
          <p:nvPr/>
        </p:nvGrpSpPr>
        <p:grpSpPr>
          <a:xfrm>
            <a:off x="2595728" y="3118038"/>
            <a:ext cx="3963720" cy="1245219"/>
            <a:chOff x="3009035" y="1654099"/>
            <a:chExt cx="3963720" cy="1245219"/>
          </a:xfrm>
        </p:grpSpPr>
        <p:cxnSp>
          <p:nvCxnSpPr>
            <p:cNvPr id="86" name="Conector recto 85"/>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7" name="Conector recto 86"/>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0" name="Conector recto 89"/>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1" name="Conector recto 9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94" name="Conector recto 9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95" name="Conector recto 9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6" name="Conector recto 9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8" name="Conector recto 97"/>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Conector recto 9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0" name="CuadroTexto 99"/>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01" name="CuadroTexto 100"/>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03" name="CuadroTexto 10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04" name="CuadroTexto 103"/>
            <p:cNvSpPr txBox="1"/>
            <p:nvPr/>
          </p:nvSpPr>
          <p:spPr>
            <a:xfrm>
              <a:off x="3244853" y="2462090"/>
              <a:ext cx="580608" cy="369332"/>
            </a:xfrm>
            <a:prstGeom prst="rect">
              <a:avLst/>
            </a:prstGeom>
            <a:noFill/>
          </p:spPr>
          <p:txBody>
            <a:bodyPr wrap="none" rtlCol="0">
              <a:spAutoFit/>
            </a:bodyPr>
            <a:lstStyle/>
            <a:p>
              <a:r>
                <a:rPr lang="es-ES_tradnl" dirty="0" smtClean="0"/>
                <a:t>1 kb</a:t>
              </a:r>
              <a:endParaRPr lang="es-ES" dirty="0"/>
            </a:p>
          </p:txBody>
        </p:sp>
        <p:sp>
          <p:nvSpPr>
            <p:cNvPr id="105" name="CuadroTexto 104"/>
            <p:cNvSpPr txBox="1"/>
            <p:nvPr/>
          </p:nvSpPr>
          <p:spPr>
            <a:xfrm>
              <a:off x="4979947" y="2461552"/>
              <a:ext cx="580608" cy="369332"/>
            </a:xfrm>
            <a:prstGeom prst="rect">
              <a:avLst/>
            </a:prstGeom>
            <a:noFill/>
          </p:spPr>
          <p:txBody>
            <a:bodyPr wrap="none" rtlCol="0">
              <a:spAutoFit/>
            </a:bodyPr>
            <a:lstStyle/>
            <a:p>
              <a:r>
                <a:rPr lang="es-ES_tradnl" dirty="0" smtClean="0"/>
                <a:t>4 kb</a:t>
              </a:r>
              <a:endParaRPr lang="es-ES" dirty="0"/>
            </a:p>
          </p:txBody>
        </p:sp>
      </p:grpSp>
      <p:grpSp>
        <p:nvGrpSpPr>
          <p:cNvPr id="158" name="Grupo 157"/>
          <p:cNvGrpSpPr/>
          <p:nvPr/>
        </p:nvGrpSpPr>
        <p:grpSpPr>
          <a:xfrm>
            <a:off x="167657" y="5588688"/>
            <a:ext cx="3963720" cy="1241504"/>
            <a:chOff x="3009035" y="1657814"/>
            <a:chExt cx="3963720" cy="1241504"/>
          </a:xfrm>
        </p:grpSpPr>
        <p:cxnSp>
          <p:nvCxnSpPr>
            <p:cNvPr id="159" name="Conector recto 158"/>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60" name="Conector recto 159"/>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61" name="Conector recto 160"/>
            <p:cNvCxnSpPr/>
            <p:nvPr/>
          </p:nvCxnSpPr>
          <p:spPr bwMode="auto">
            <a:xfrm>
              <a:off x="3180024" y="200230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64" name="Conector recto 163"/>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65" name="Conector recto 164"/>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6" name="Conector recto 165"/>
            <p:cNvCxnSpPr/>
            <p:nvPr/>
          </p:nvCxnSpPr>
          <p:spPr bwMode="auto">
            <a:xfrm>
              <a:off x="3180024"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9" name="Conector recto 168"/>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0" name="CuadroTexto 169"/>
            <p:cNvSpPr txBox="1"/>
            <p:nvPr/>
          </p:nvSpPr>
          <p:spPr>
            <a:xfrm>
              <a:off x="3157722" y="1657814"/>
              <a:ext cx="330540" cy="369332"/>
            </a:xfrm>
            <a:prstGeom prst="rect">
              <a:avLst/>
            </a:prstGeom>
            <a:noFill/>
          </p:spPr>
          <p:txBody>
            <a:bodyPr wrap="none" rtlCol="0">
              <a:spAutoFit/>
            </a:bodyPr>
            <a:lstStyle/>
            <a:p>
              <a:r>
                <a:rPr lang="es-ES_tradnl" dirty="0" smtClean="0">
                  <a:solidFill>
                    <a:srgbClr val="0000CC"/>
                  </a:solidFill>
                </a:rPr>
                <a:t>G</a:t>
              </a:r>
              <a:endParaRPr lang="es-ES" dirty="0">
                <a:solidFill>
                  <a:srgbClr val="0000CC"/>
                </a:solidFill>
              </a:endParaRPr>
            </a:p>
          </p:txBody>
        </p:sp>
        <p:sp>
          <p:nvSpPr>
            <p:cNvPr id="173" name="CuadroTexto 172"/>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75" name="CuadroTexto 174"/>
            <p:cNvSpPr txBox="1"/>
            <p:nvPr/>
          </p:nvSpPr>
          <p:spPr>
            <a:xfrm>
              <a:off x="4706010" y="2455249"/>
              <a:ext cx="580608" cy="369332"/>
            </a:xfrm>
            <a:prstGeom prst="rect">
              <a:avLst/>
            </a:prstGeom>
            <a:noFill/>
          </p:spPr>
          <p:txBody>
            <a:bodyPr wrap="none" rtlCol="0">
              <a:spAutoFit/>
            </a:bodyPr>
            <a:lstStyle/>
            <a:p>
              <a:r>
                <a:rPr lang="es-ES_tradnl" dirty="0" smtClean="0"/>
                <a:t>5 kb</a:t>
              </a:r>
              <a:endParaRPr lang="es-ES" dirty="0"/>
            </a:p>
          </p:txBody>
        </p:sp>
      </p:grpSp>
      <p:grpSp>
        <p:nvGrpSpPr>
          <p:cNvPr id="177" name="Grupo 176"/>
          <p:cNvGrpSpPr/>
          <p:nvPr/>
        </p:nvGrpSpPr>
        <p:grpSpPr>
          <a:xfrm>
            <a:off x="5027790" y="5597968"/>
            <a:ext cx="3963720" cy="1245219"/>
            <a:chOff x="3009035" y="1654099"/>
            <a:chExt cx="3963720" cy="1245219"/>
          </a:xfrm>
        </p:grpSpPr>
        <p:cxnSp>
          <p:nvCxnSpPr>
            <p:cNvPr id="178" name="Conector recto 177"/>
            <p:cNvCxnSpPr/>
            <p:nvPr/>
          </p:nvCxnSpPr>
          <p:spPr bwMode="auto">
            <a:xfrm>
              <a:off x="3009035" y="215098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9" name="Conector recto 178"/>
            <p:cNvCxnSpPr/>
            <p:nvPr/>
          </p:nvCxnSpPr>
          <p:spPr bwMode="auto">
            <a:xfrm>
              <a:off x="3012755" y="2340557"/>
              <a:ext cx="3960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1" name="Conector recto 180"/>
            <p:cNvCxnSpPr/>
            <p:nvPr/>
          </p:nvCxnSpPr>
          <p:spPr bwMode="auto">
            <a:xfrm>
              <a:off x="3897415" y="2006022"/>
              <a:ext cx="360000" cy="0"/>
            </a:xfrm>
            <a:prstGeom prst="line">
              <a:avLst/>
            </a:prstGeom>
            <a:solidFill>
              <a:schemeClr val="accent1"/>
            </a:solidFill>
            <a:ln w="38100" cap="flat" cmpd="sng" algn="ctr">
              <a:solidFill>
                <a:srgbClr val="0000CC"/>
              </a:solidFill>
              <a:prstDash val="solid"/>
              <a:round/>
              <a:headEnd type="none" w="med" len="med"/>
              <a:tailEnd type="triangle" w="med" len="med"/>
            </a:ln>
            <a:effectLst/>
          </p:spPr>
        </p:cxnSp>
        <p:cxnSp>
          <p:nvCxnSpPr>
            <p:cNvPr id="183" name="Conector recto 182"/>
            <p:cNvCxnSpPr/>
            <p:nvPr/>
          </p:nvCxnSpPr>
          <p:spPr bwMode="auto">
            <a:xfrm>
              <a:off x="6413877" y="2492959"/>
              <a:ext cx="360000" cy="0"/>
            </a:xfrm>
            <a:prstGeom prst="line">
              <a:avLst/>
            </a:prstGeom>
            <a:solidFill>
              <a:schemeClr val="accent1"/>
            </a:solidFill>
            <a:ln w="38100" cap="flat" cmpd="sng" algn="ctr">
              <a:solidFill>
                <a:srgbClr val="0000CC"/>
              </a:solidFill>
              <a:prstDash val="solid"/>
              <a:round/>
              <a:headEnd type="triangle" w="med" len="med"/>
              <a:tailEnd type="none" w="med" len="med"/>
            </a:ln>
            <a:effectLst/>
          </p:spPr>
        </p:cxnSp>
        <p:cxnSp>
          <p:nvCxnSpPr>
            <p:cNvPr id="184" name="Conector recto 183"/>
            <p:cNvCxnSpPr/>
            <p:nvPr/>
          </p:nvCxnSpPr>
          <p:spPr bwMode="auto">
            <a:xfrm>
              <a:off x="3098250" y="2797752"/>
              <a:ext cx="3780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7" name="Conector recto 186"/>
            <p:cNvCxnSpPr/>
            <p:nvPr/>
          </p:nvCxnSpPr>
          <p:spPr bwMode="auto">
            <a:xfrm>
              <a:off x="3897415"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8" name="Conector recto 187"/>
            <p:cNvCxnSpPr/>
            <p:nvPr/>
          </p:nvCxnSpPr>
          <p:spPr bwMode="auto">
            <a:xfrm>
              <a:off x="6776536" y="1932879"/>
              <a:ext cx="0" cy="96643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0" name="CuadroTexto 189"/>
            <p:cNvSpPr txBox="1"/>
            <p:nvPr/>
          </p:nvSpPr>
          <p:spPr>
            <a:xfrm>
              <a:off x="3868734" y="1654099"/>
              <a:ext cx="330540" cy="369332"/>
            </a:xfrm>
            <a:prstGeom prst="rect">
              <a:avLst/>
            </a:prstGeom>
            <a:noFill/>
          </p:spPr>
          <p:txBody>
            <a:bodyPr wrap="none" rtlCol="0">
              <a:spAutoFit/>
            </a:bodyPr>
            <a:lstStyle/>
            <a:p>
              <a:r>
                <a:rPr lang="es-ES_tradnl" dirty="0" smtClean="0">
                  <a:solidFill>
                    <a:srgbClr val="0000CC"/>
                  </a:solidFill>
                </a:rPr>
                <a:t>H</a:t>
              </a:r>
              <a:endParaRPr lang="es-ES" dirty="0">
                <a:solidFill>
                  <a:srgbClr val="0000CC"/>
                </a:solidFill>
              </a:endParaRPr>
            </a:p>
          </p:txBody>
        </p:sp>
        <p:sp>
          <p:nvSpPr>
            <p:cNvPr id="192" name="CuadroTexto 191"/>
            <p:cNvSpPr txBox="1"/>
            <p:nvPr/>
          </p:nvSpPr>
          <p:spPr>
            <a:xfrm>
              <a:off x="6492259" y="2450717"/>
              <a:ext cx="258404" cy="369332"/>
            </a:xfrm>
            <a:prstGeom prst="rect">
              <a:avLst/>
            </a:prstGeom>
            <a:noFill/>
          </p:spPr>
          <p:txBody>
            <a:bodyPr wrap="square" rtlCol="0">
              <a:spAutoFit/>
            </a:bodyPr>
            <a:lstStyle/>
            <a:p>
              <a:r>
                <a:rPr lang="es-ES_tradnl" dirty="0" smtClean="0">
                  <a:solidFill>
                    <a:srgbClr val="0000CC"/>
                  </a:solidFill>
                </a:rPr>
                <a:t>J</a:t>
              </a:r>
              <a:endParaRPr lang="es-ES" dirty="0">
                <a:solidFill>
                  <a:srgbClr val="0000CC"/>
                </a:solidFill>
              </a:endParaRPr>
            </a:p>
          </p:txBody>
        </p:sp>
        <p:sp>
          <p:nvSpPr>
            <p:cNvPr id="194" name="CuadroTexto 193"/>
            <p:cNvSpPr txBox="1"/>
            <p:nvPr/>
          </p:nvSpPr>
          <p:spPr>
            <a:xfrm>
              <a:off x="4943903" y="2462680"/>
              <a:ext cx="580608" cy="369332"/>
            </a:xfrm>
            <a:prstGeom prst="rect">
              <a:avLst/>
            </a:prstGeom>
            <a:noFill/>
          </p:spPr>
          <p:txBody>
            <a:bodyPr wrap="none" rtlCol="0">
              <a:spAutoFit/>
            </a:bodyPr>
            <a:lstStyle/>
            <a:p>
              <a:r>
                <a:rPr lang="es-ES_tradnl" dirty="0" smtClean="0"/>
                <a:t>4 kb</a:t>
              </a:r>
              <a:endParaRPr lang="es-ES" dirty="0"/>
            </a:p>
          </p:txBody>
        </p:sp>
      </p:grpSp>
      <p:sp>
        <p:nvSpPr>
          <p:cNvPr id="78" name="Rectángulo 77"/>
          <p:cNvSpPr/>
          <p:nvPr/>
        </p:nvSpPr>
        <p:spPr bwMode="auto">
          <a:xfrm>
            <a:off x="6003377" y="1477701"/>
            <a:ext cx="1875123"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1" name="Rectángulo 50"/>
          <p:cNvSpPr/>
          <p:nvPr/>
        </p:nvSpPr>
        <p:spPr bwMode="auto">
          <a:xfrm>
            <a:off x="6060292" y="1723357"/>
            <a:ext cx="35980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2" name="Rectángulo 51"/>
          <p:cNvSpPr/>
          <p:nvPr/>
        </p:nvSpPr>
        <p:spPr bwMode="auto">
          <a:xfrm>
            <a:off x="6999272" y="1722979"/>
            <a:ext cx="331354"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3" name="Rectángulo 52"/>
          <p:cNvSpPr/>
          <p:nvPr/>
        </p:nvSpPr>
        <p:spPr bwMode="auto">
          <a:xfrm>
            <a:off x="7449319" y="1713199"/>
            <a:ext cx="34687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4" name="Rectángulo 53"/>
          <p:cNvSpPr/>
          <p:nvPr/>
        </p:nvSpPr>
        <p:spPr bwMode="auto">
          <a:xfrm>
            <a:off x="6522901" y="1721721"/>
            <a:ext cx="359800" cy="20062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30000" smtClean="0">
              <a:ln>
                <a:noFill/>
              </a:ln>
              <a:solidFill>
                <a:schemeClr val="tx1"/>
              </a:solidFill>
              <a:effectLst/>
              <a:latin typeface="Times New Roman" pitchFamily="18" charset="0"/>
            </a:endParaRPr>
          </a:p>
        </p:txBody>
      </p:sp>
      <p:sp>
        <p:nvSpPr>
          <p:cNvPr id="5" name="Marcador de número de diapositiva 4"/>
          <p:cNvSpPr>
            <a:spLocks noGrp="1"/>
          </p:cNvSpPr>
          <p:nvPr>
            <p:ph type="sldNum" sz="quarter" idx="12"/>
          </p:nvPr>
        </p:nvSpPr>
        <p:spPr/>
        <p:txBody>
          <a:bodyPr/>
          <a:lstStyle/>
          <a:p>
            <a:fld id="{B85E0261-C597-42C9-B8B6-42530EB354A6}" type="slidenum">
              <a:rPr lang="es-ES" smtClean="0"/>
              <a:pPr/>
              <a:t>47</a:t>
            </a:fld>
            <a:endParaRPr lang="es-ES"/>
          </a:p>
        </p:txBody>
      </p:sp>
    </p:spTree>
    <p:extLst>
      <p:ext uri="{BB962C8B-B14F-4D97-AF65-F5344CB8AC3E}">
        <p14:creationId xmlns:p14="http://schemas.microsoft.com/office/powerpoint/2010/main" val="425151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4"/>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3" grpId="0" animBg="1"/>
      <p:bldP spid="54" grpId="0" animBg="1"/>
      <p:bldP spid="5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Respuestas del problema 4</a:t>
            </a:r>
            <a:endParaRPr lang="es-ES" sz="4000" dirty="0">
              <a:solidFill>
                <a:srgbClr val="0000CC"/>
              </a:solidFill>
            </a:endParaRPr>
          </a:p>
        </p:txBody>
      </p:sp>
      <p:pic>
        <p:nvPicPr>
          <p:cNvPr id="2" name="Imagen 1"/>
          <p:cNvPicPr>
            <a:picLocks noChangeAspect="1"/>
          </p:cNvPicPr>
          <p:nvPr/>
        </p:nvPicPr>
        <p:blipFill rotWithShape="1">
          <a:blip r:embed="rId3"/>
          <a:srcRect l="7104" t="25954" r="4079" b="12661"/>
          <a:stretch/>
        </p:blipFill>
        <p:spPr>
          <a:xfrm>
            <a:off x="56147" y="2365093"/>
            <a:ext cx="9031705" cy="3511265"/>
          </a:xfrm>
          <a:prstGeom prst="rect">
            <a:avLst/>
          </a:prstGeom>
        </p:spPr>
      </p:pic>
      <p:sp>
        <p:nvSpPr>
          <p:cNvPr id="4" name="Marcador de número de diapositiva 3"/>
          <p:cNvSpPr>
            <a:spLocks noGrp="1"/>
          </p:cNvSpPr>
          <p:nvPr>
            <p:ph type="sldNum" sz="quarter" idx="12"/>
          </p:nvPr>
        </p:nvSpPr>
        <p:spPr/>
        <p:txBody>
          <a:bodyPr/>
          <a:lstStyle/>
          <a:p>
            <a:fld id="{B85E0261-C597-42C9-B8B6-42530EB354A6}" type="slidenum">
              <a:rPr lang="es-ES" smtClean="0"/>
              <a:pPr/>
              <a:t>48</a:t>
            </a:fld>
            <a:endParaRPr lang="es-ES"/>
          </a:p>
        </p:txBody>
      </p:sp>
    </p:spTree>
    <p:extLst>
      <p:ext uri="{BB962C8B-B14F-4D97-AF65-F5344CB8AC3E}">
        <p14:creationId xmlns:p14="http://schemas.microsoft.com/office/powerpoint/2010/main" val="116373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4763"/>
            <a:ext cx="9144000" cy="1143000"/>
          </a:xfrm>
          <a:prstGeom prst="rect">
            <a:avLst/>
          </a:prstGeom>
          <a:noFill/>
          <a:ln w="9525">
            <a:noFill/>
            <a:miter lim="800000"/>
            <a:headEnd/>
            <a:tailEnd/>
          </a:ln>
        </p:spPr>
        <p:txBody>
          <a:bodyPr lIns="92075" tIns="46038" rIns="92075" bIns="46038" anchor="ctr"/>
          <a:lstStyle/>
          <a:p>
            <a:pPr algn="ctr">
              <a:lnSpc>
                <a:spcPts val="4000"/>
              </a:lnSpc>
            </a:pPr>
            <a:r>
              <a:rPr lang="es-ES_tradnl" sz="4000" smtClean="0">
                <a:solidFill>
                  <a:srgbClr val="0000CC"/>
                </a:solidFill>
              </a:rPr>
              <a:t>La doble </a:t>
            </a:r>
            <a:r>
              <a:rPr lang="es-ES_tradnl" sz="4000">
                <a:solidFill>
                  <a:srgbClr val="0000CC"/>
                </a:solidFill>
              </a:rPr>
              <a:t>hélice</a:t>
            </a:r>
          </a:p>
        </p:txBody>
      </p:sp>
      <p:sp>
        <p:nvSpPr>
          <p:cNvPr id="121861" name="Rectangle 5"/>
          <p:cNvSpPr>
            <a:spLocks noChangeArrowheads="1"/>
          </p:cNvSpPr>
          <p:nvPr/>
        </p:nvSpPr>
        <p:spPr bwMode="auto">
          <a:xfrm>
            <a:off x="235821" y="1406312"/>
            <a:ext cx="3986930" cy="3678872"/>
          </a:xfrm>
          <a:prstGeom prst="rect">
            <a:avLst/>
          </a:prstGeom>
          <a:noFill/>
          <a:ln w="9525">
            <a:noFill/>
            <a:miter lim="800000"/>
            <a:headEnd/>
            <a:tailEnd/>
          </a:ln>
        </p:spPr>
        <p:txBody>
          <a:bodyPr lIns="92075" tIns="46038" rIns="92075" bIns="46038"/>
          <a:lstStyle/>
          <a:p>
            <a:pPr marL="358775" indent="-358775" defTabSz="762000" eaLnBrk="0" hangingPunct="0">
              <a:spcBef>
                <a:spcPct val="20000"/>
              </a:spcBef>
              <a:buClr>
                <a:srgbClr val="FF0000"/>
              </a:buClr>
              <a:buSzPct val="100000"/>
              <a:buFont typeface="Wingdings" pitchFamily="2" charset="2"/>
              <a:buChar char="4"/>
              <a:defRPr/>
            </a:pPr>
            <a:r>
              <a:rPr lang="es-ES_tradnl" sz="2600">
                <a:solidFill>
                  <a:srgbClr val="000000"/>
                </a:solidFill>
                <a:cs typeface="Calibri" pitchFamily="34" charset="0"/>
              </a:rPr>
              <a:t>un modelo de estructura secundaria para el ADN en el que dos cadenas </a:t>
            </a:r>
            <a:r>
              <a:rPr lang="es-ES_tradnl" sz="2600" err="1">
                <a:solidFill>
                  <a:srgbClr val="000000"/>
                </a:solidFill>
                <a:cs typeface="Calibri" pitchFamily="34" charset="0"/>
              </a:rPr>
              <a:t>polinucleotídicas</a:t>
            </a:r>
            <a:r>
              <a:rPr lang="es-ES_tradnl" sz="2600">
                <a:solidFill>
                  <a:srgbClr val="000000"/>
                </a:solidFill>
                <a:cs typeface="Calibri" pitchFamily="34" charset="0"/>
              </a:rPr>
              <a:t> </a:t>
            </a:r>
            <a:r>
              <a:rPr lang="es-ES_tradnl" sz="2600" smtClean="0">
                <a:solidFill>
                  <a:srgbClr val="000000"/>
                </a:solidFill>
                <a:cs typeface="Calibri" pitchFamily="34" charset="0"/>
              </a:rPr>
              <a:t>se</a:t>
            </a:r>
            <a:br>
              <a:rPr lang="es-ES_tradnl" sz="2600" smtClean="0">
                <a:solidFill>
                  <a:srgbClr val="000000"/>
                </a:solidFill>
                <a:cs typeface="Calibri" pitchFamily="34" charset="0"/>
              </a:rPr>
            </a:br>
            <a:r>
              <a:rPr lang="es-ES_tradnl" sz="2600" smtClean="0">
                <a:solidFill>
                  <a:srgbClr val="000000"/>
                </a:solidFill>
                <a:cs typeface="Calibri" pitchFamily="34" charset="0"/>
              </a:rPr>
              <a:t>entrelazan </a:t>
            </a:r>
            <a:r>
              <a:rPr lang="es-ES_tradnl" sz="2600">
                <a:solidFill>
                  <a:srgbClr val="000000"/>
                </a:solidFill>
                <a:cs typeface="Calibri" pitchFamily="34" charset="0"/>
              </a:rPr>
              <a:t>en una </a:t>
            </a:r>
            <a:r>
              <a:rPr lang="es-ES_tradnl" sz="2600" smtClean="0">
                <a:solidFill>
                  <a:srgbClr val="000000"/>
                </a:solidFill>
                <a:cs typeface="Calibri" pitchFamily="34" charset="0"/>
              </a:rPr>
              <a:t>doble</a:t>
            </a:r>
            <a:br>
              <a:rPr lang="es-ES_tradnl" sz="2600" smtClean="0">
                <a:solidFill>
                  <a:srgbClr val="000000"/>
                </a:solidFill>
                <a:cs typeface="Calibri" pitchFamily="34" charset="0"/>
              </a:rPr>
            </a:br>
            <a:r>
              <a:rPr lang="es-ES_tradnl" sz="2600" smtClean="0">
                <a:solidFill>
                  <a:srgbClr val="000000"/>
                </a:solidFill>
                <a:cs typeface="Calibri" pitchFamily="34" charset="0"/>
              </a:rPr>
              <a:t>hélice </a:t>
            </a:r>
            <a:r>
              <a:rPr lang="es-ES_tradnl" sz="2600">
                <a:solidFill>
                  <a:srgbClr val="000000"/>
                </a:solidFill>
                <a:cs typeface="Calibri" pitchFamily="34" charset="0"/>
              </a:rPr>
              <a:t>estabilizada </a:t>
            </a:r>
            <a:r>
              <a:rPr lang="es-ES_tradnl" sz="2600" smtClean="0">
                <a:solidFill>
                  <a:srgbClr val="000000"/>
                </a:solidFill>
                <a:cs typeface="Calibri" pitchFamily="34" charset="0"/>
              </a:rPr>
              <a:t>por</a:t>
            </a:r>
            <a:br>
              <a:rPr lang="es-ES_tradnl" sz="2600" smtClean="0">
                <a:solidFill>
                  <a:srgbClr val="000000"/>
                </a:solidFill>
                <a:cs typeface="Calibri" pitchFamily="34" charset="0"/>
              </a:rPr>
            </a:br>
            <a:r>
              <a:rPr lang="es-ES_tradnl" sz="2600" smtClean="0">
                <a:solidFill>
                  <a:srgbClr val="000000"/>
                </a:solidFill>
                <a:cs typeface="Calibri" pitchFamily="34" charset="0"/>
              </a:rPr>
              <a:t>puentes </a:t>
            </a:r>
            <a:r>
              <a:rPr lang="es-ES_tradnl" sz="2600">
                <a:solidFill>
                  <a:srgbClr val="000000"/>
                </a:solidFill>
                <a:cs typeface="Calibri" pitchFamily="34" charset="0"/>
              </a:rPr>
              <a:t>de </a:t>
            </a:r>
            <a:r>
              <a:rPr lang="es-ES_tradnl" sz="2600" smtClean="0">
                <a:solidFill>
                  <a:srgbClr val="000000"/>
                </a:solidFill>
                <a:cs typeface="Calibri" pitchFamily="34" charset="0"/>
              </a:rPr>
              <a:t>hidrógeno, que se establecen entre </a:t>
            </a:r>
            <a:r>
              <a:rPr lang="es-ES_tradnl" sz="2600">
                <a:solidFill>
                  <a:srgbClr val="000000"/>
                </a:solidFill>
                <a:cs typeface="Calibri" pitchFamily="34" charset="0"/>
              </a:rPr>
              <a:t>pares de bases enfrentadas de forma específica (A=T, G</a:t>
            </a:r>
            <a:r>
              <a:rPr lang="en-US" sz="2600">
                <a:solidFill>
                  <a:srgbClr val="000000"/>
                </a:solidFill>
                <a:cs typeface="Calibri" pitchFamily="34" charset="0"/>
                <a:sym typeface="Symbol"/>
              </a:rPr>
              <a:t></a:t>
            </a:r>
            <a:r>
              <a:rPr lang="es-ES_tradnl" sz="2600">
                <a:solidFill>
                  <a:srgbClr val="000000"/>
                </a:solidFill>
                <a:cs typeface="Calibri" pitchFamily="34" charset="0"/>
              </a:rPr>
              <a:t>C).</a:t>
            </a:r>
            <a:endParaRPr lang="es-ES_tradnl" sz="2600">
              <a:solidFill>
                <a:srgbClr val="FFFFFF"/>
              </a:solidFill>
              <a:cs typeface="Calibri" pitchFamily="34" charset="0"/>
            </a:endParaRPr>
          </a:p>
          <a:p>
            <a:pPr defTabSz="762000" eaLnBrk="0" hangingPunct="0">
              <a:spcBef>
                <a:spcPct val="20000"/>
              </a:spcBef>
              <a:buClr>
                <a:srgbClr val="FF33CC"/>
              </a:buClr>
              <a:buSzPct val="75000"/>
              <a:defRPr/>
            </a:pPr>
            <a:endParaRPr lang="es-ES_tradnl" sz="2800">
              <a:solidFill>
                <a:srgbClr val="FFFFFF"/>
              </a:solidFill>
            </a:endParaRPr>
          </a:p>
          <a:p>
            <a:pPr defTabSz="762000" eaLnBrk="0" hangingPunct="0">
              <a:spcBef>
                <a:spcPct val="20000"/>
              </a:spcBef>
              <a:buClr>
                <a:srgbClr val="FF33CC"/>
              </a:buClr>
              <a:buSzPct val="75000"/>
              <a:buFont typeface="Monotype Sorts" pitchFamily="2" charset="2"/>
              <a:buNone/>
              <a:defRPr/>
            </a:pPr>
            <a:endParaRPr lang="es-ES_tradnl" sz="2800">
              <a:solidFill>
                <a:srgbClr val="FFFFFF"/>
              </a:solidFill>
            </a:endParaRPr>
          </a:p>
          <a:p>
            <a:pPr marL="179388" lvl="1" defTabSz="762000" eaLnBrk="0" hangingPunct="0">
              <a:spcBef>
                <a:spcPct val="20000"/>
              </a:spcBef>
              <a:buClr>
                <a:srgbClr val="FF33CC"/>
              </a:buClr>
              <a:buSzPct val="75000"/>
              <a:buFont typeface="Monotype Sorts" pitchFamily="2" charset="2"/>
              <a:buNone/>
              <a:defRPr/>
            </a:pPr>
            <a:endParaRPr lang="es-ES_tradnl" sz="2800">
              <a:solidFill>
                <a:srgbClr val="FFFFFF"/>
              </a:solidFill>
            </a:endParaRPr>
          </a:p>
        </p:txBody>
      </p:sp>
      <p:pic>
        <p:nvPicPr>
          <p:cNvPr id="51205" name="Picture 2"/>
          <p:cNvPicPr>
            <a:picLocks noChangeAspect="1" noChangeArrowheads="1"/>
          </p:cNvPicPr>
          <p:nvPr/>
        </p:nvPicPr>
        <p:blipFill>
          <a:blip r:embed="rId3" cstate="print"/>
          <a:srcRect l="16936" t="23166" r="32574" b="11119"/>
          <a:stretch>
            <a:fillRect/>
          </a:stretch>
        </p:blipFill>
        <p:spPr bwMode="auto">
          <a:xfrm>
            <a:off x="4324350" y="1311275"/>
            <a:ext cx="4819650" cy="3921125"/>
          </a:xfrm>
          <a:prstGeom prst="rect">
            <a:avLst/>
          </a:prstGeom>
          <a:noFill/>
          <a:ln w="9525">
            <a:noFill/>
            <a:miter lim="800000"/>
            <a:headEnd/>
            <a:tailEnd/>
          </a:ln>
        </p:spPr>
      </p:pic>
      <p:pic>
        <p:nvPicPr>
          <p:cNvPr id="377859" name="Picture 3"/>
          <p:cNvPicPr>
            <a:picLocks noChangeAspect="1" noChangeArrowheads="1"/>
          </p:cNvPicPr>
          <p:nvPr/>
        </p:nvPicPr>
        <p:blipFill>
          <a:blip r:embed="rId4" cstate="print"/>
          <a:srcRect l="13422" t="37952" r="28735" b="26453"/>
          <a:stretch>
            <a:fillRect/>
          </a:stretch>
        </p:blipFill>
        <p:spPr bwMode="auto">
          <a:xfrm>
            <a:off x="4572000" y="5106442"/>
            <a:ext cx="4673600" cy="1797050"/>
          </a:xfrm>
          <a:prstGeom prst="rect">
            <a:avLst/>
          </a:prstGeom>
          <a:noFill/>
          <a:ln w="9525">
            <a:noFill/>
            <a:miter lim="800000"/>
            <a:headEnd/>
            <a:tailEnd/>
          </a:ln>
        </p:spPr>
      </p:pic>
      <p:sp>
        <p:nvSpPr>
          <p:cNvPr id="7" name="2 Marcador de número de diapositiva"/>
          <p:cNvSpPr>
            <a:spLocks noGrp="1"/>
          </p:cNvSpPr>
          <p:nvPr>
            <p:ph type="sldNum" sz="quarter" idx="12"/>
          </p:nvPr>
        </p:nvSpPr>
        <p:spPr>
          <a:xfrm>
            <a:off x="7001123" y="6597352"/>
            <a:ext cx="2141047" cy="260648"/>
          </a:xfrm>
        </p:spPr>
        <p:txBody>
          <a:bodyPr/>
          <a:lstStyle/>
          <a:p>
            <a:pPr>
              <a:defRPr/>
            </a:pPr>
            <a:r>
              <a:rPr lang="es-ES" dirty="0"/>
              <a:t>D</a:t>
            </a:r>
            <a:r>
              <a:rPr lang="es-ES" dirty="0" smtClean="0">
                <a:solidFill>
                  <a:srgbClr val="000000"/>
                </a:solidFill>
              </a:rPr>
              <a:t>iapositiva 19 del Tema 1</a:t>
            </a:r>
            <a:endParaRPr lang="es-ES" dirty="0">
              <a:solidFill>
                <a:srgbClr val="000000"/>
              </a:solidFill>
            </a:endParaRPr>
          </a:p>
        </p:txBody>
      </p:sp>
    </p:spTree>
    <p:extLst>
      <p:ext uri="{BB962C8B-B14F-4D97-AF65-F5344CB8AC3E}">
        <p14:creationId xmlns:p14="http://schemas.microsoft.com/office/powerpoint/2010/main" val="3646324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de la serie 1</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900"/>
              </a:spcBef>
              <a:buClr>
                <a:srgbClr val="FF0000"/>
              </a:buClr>
              <a:buFont typeface="Wingdings" pitchFamily="2" charset="2"/>
              <a:buChar char="§"/>
              <a:defRPr/>
            </a:pPr>
            <a:r>
              <a:rPr lang="es-ES" sz="2600" kern="0" dirty="0" smtClean="0">
                <a:solidFill>
                  <a:srgbClr val="000000"/>
                </a:solidFill>
              </a:rPr>
              <a:t>68 hojas de respuesta presentadas en plazo</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rPr>
              <a:t>Ninguna hoja de respuesta </a:t>
            </a:r>
            <a:r>
              <a:rPr lang="es-ES" sz="2600" kern="0" dirty="0" smtClean="0">
                <a:solidFill>
                  <a:srgbClr val="000000"/>
                </a:solidFill>
              </a:rPr>
              <a:t>presentada </a:t>
            </a:r>
            <a:r>
              <a:rPr lang="es-ES_tradnl" sz="2600" kern="0" dirty="0" smtClean="0">
                <a:solidFill>
                  <a:srgbClr val="000000"/>
                </a:solidFill>
              </a:rPr>
              <a:t>fuera de plazo </a:t>
            </a:r>
            <a:r>
              <a:rPr lang="es-ES_tradnl" sz="2600" kern="0" dirty="0">
                <a:solidFill>
                  <a:srgbClr val="000000"/>
                </a:solidFill>
              </a:rPr>
              <a:t>(</a:t>
            </a:r>
            <a:r>
              <a:rPr lang="es-ES_tradnl" sz="2600" kern="0" dirty="0" smtClean="0">
                <a:solidFill>
                  <a:srgbClr val="00B050"/>
                </a:solidFill>
              </a:rPr>
              <a:t>21:00</a:t>
            </a:r>
            <a:r>
              <a:rPr lang="es-ES_tradnl" sz="2600" kern="0" dirty="0" smtClean="0">
                <a:solidFill>
                  <a:srgbClr val="000000"/>
                </a:solidFill>
              </a:rPr>
              <a:t>)</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rPr>
              <a:t>2 nombres de archivo erróneos: </a:t>
            </a:r>
            <a:r>
              <a:rPr lang="es-ES_tradnl" sz="2600" kern="0" dirty="0" smtClean="0">
                <a:solidFill>
                  <a:srgbClr val="FF0000"/>
                </a:solidFill>
              </a:rPr>
              <a:t>Micol Molina José Luis.pdf </a:t>
            </a:r>
            <a:r>
              <a:rPr lang="es-ES_tradnl" sz="2600" kern="0" dirty="0" smtClean="0">
                <a:solidFill>
                  <a:srgbClr val="000000"/>
                </a:solidFill>
                <a:sym typeface="Symbol" panose="05050102010706020507" pitchFamily="18" charset="2"/>
              </a:rPr>
              <a:t> </a:t>
            </a:r>
            <a:r>
              <a:rPr lang="es-ES_tradnl" sz="2600" kern="0" dirty="0">
                <a:solidFill>
                  <a:srgbClr val="00B050"/>
                </a:solidFill>
              </a:rPr>
              <a:t>Apellido1 Apellido2 </a:t>
            </a:r>
            <a:r>
              <a:rPr lang="es-ES_tradnl" sz="2600" kern="0" dirty="0" smtClean="0">
                <a:solidFill>
                  <a:srgbClr val="00B050"/>
                </a:solidFill>
              </a:rPr>
              <a:t>Nombre.pdf (del alumno)</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rPr>
              <a:t>3 mensajes con el campo del asunto erróneo (</a:t>
            </a:r>
            <a:r>
              <a:rPr lang="es-ES_tradnl" sz="2600" kern="0" dirty="0" smtClean="0">
                <a:solidFill>
                  <a:srgbClr val="FF0000"/>
                </a:solidFill>
              </a:rPr>
              <a:t>IG7</a:t>
            </a:r>
            <a:r>
              <a:rPr lang="es-ES_tradnl" sz="2600" kern="0" dirty="0" smtClean="0">
                <a:solidFill>
                  <a:srgbClr val="000000"/>
                </a:solidFill>
              </a:rPr>
              <a:t> o </a:t>
            </a:r>
            <a:r>
              <a:rPr lang="es-ES_tradnl" sz="2600" kern="0" dirty="0" smtClean="0">
                <a:solidFill>
                  <a:srgbClr val="FF0000"/>
                </a:solidFill>
              </a:rPr>
              <a:t>AG1</a:t>
            </a:r>
            <a:r>
              <a:rPr lang="es-ES_tradnl" sz="2600" kern="0" dirty="0" smtClean="0">
                <a:solidFill>
                  <a:srgbClr val="000000"/>
                </a:solidFill>
              </a:rPr>
              <a:t> y </a:t>
            </a:r>
            <a:r>
              <a:rPr lang="es-ES_tradnl" sz="2600" kern="0" dirty="0" smtClean="0">
                <a:solidFill>
                  <a:srgbClr val="FF0000"/>
                </a:solidFill>
              </a:rPr>
              <a:t>AGD1</a:t>
            </a:r>
            <a:r>
              <a:rPr lang="es-ES_tradnl" sz="2600" kern="0" dirty="0" smtClean="0">
                <a:solidFill>
                  <a:srgbClr val="000000"/>
                </a:solidFill>
              </a:rPr>
              <a:t> </a:t>
            </a:r>
            <a:r>
              <a:rPr lang="es-ES_tradnl" sz="2600" kern="0" dirty="0">
                <a:solidFill>
                  <a:srgbClr val="000000"/>
                </a:solidFill>
                <a:sym typeface="Symbol" panose="05050102010706020507" pitchFamily="18" charset="2"/>
              </a:rPr>
              <a:t> </a:t>
            </a:r>
            <a:r>
              <a:rPr lang="es-ES_tradnl" sz="2600" kern="0" dirty="0" smtClean="0">
                <a:solidFill>
                  <a:srgbClr val="00B050"/>
                </a:solidFill>
                <a:sym typeface="Symbol" panose="05050102010706020507" pitchFamily="18" charset="2"/>
              </a:rPr>
              <a:t>IG1 </a:t>
            </a:r>
            <a:r>
              <a:rPr lang="es-ES_tradnl" sz="2600" kern="0" dirty="0" smtClean="0">
                <a:sym typeface="Symbol" panose="05050102010706020507" pitchFamily="18" charset="2"/>
              </a:rPr>
              <a:t>e</a:t>
            </a:r>
            <a:r>
              <a:rPr lang="es-ES_tradnl" sz="2600" kern="0" dirty="0" smtClean="0">
                <a:solidFill>
                  <a:srgbClr val="00B050"/>
                </a:solidFill>
                <a:sym typeface="Symbol" panose="05050102010706020507" pitchFamily="18" charset="2"/>
              </a:rPr>
              <a:t> IG1D</a:t>
            </a:r>
            <a:r>
              <a:rPr lang="es-ES_tradnl" sz="2600" kern="0" dirty="0" smtClean="0">
                <a:solidFill>
                  <a:srgbClr val="000000"/>
                </a:solidFill>
                <a:sym typeface="Symbol" panose="05050102010706020507" pitchFamily="18" charset="2"/>
              </a:rPr>
              <a:t>)</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mensajes con diapositivas de un solo problema</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8 mensajes enviados </a:t>
            </a:r>
            <a:r>
              <a:rPr lang="es-ES_tradnl" sz="2600" kern="0" dirty="0">
                <a:solidFill>
                  <a:srgbClr val="000000"/>
                </a:solidFill>
                <a:sym typeface="Symbol" panose="05050102010706020507" pitchFamily="18" charset="2"/>
              </a:rPr>
              <a:t>a </a:t>
            </a:r>
            <a:r>
              <a:rPr lang="es-ES_tradnl" sz="2600" kern="0" dirty="0">
                <a:solidFill>
                  <a:srgbClr val="FF0000"/>
                </a:solidFill>
                <a:sym typeface="Symbol" panose="05050102010706020507" pitchFamily="18" charset="2"/>
              </a:rPr>
              <a:t>jlmicol@goumh.umh.es</a:t>
            </a:r>
            <a:r>
              <a:rPr lang="es-ES_tradnl" sz="2600" kern="0" dirty="0">
                <a:solidFill>
                  <a:srgbClr val="000000"/>
                </a:solidFill>
                <a:sym typeface="Symbol" panose="05050102010706020507" pitchFamily="18" charset="2"/>
              </a:rPr>
              <a:t>  </a:t>
            </a:r>
            <a:r>
              <a:rPr lang="es-ES_tradnl" sz="2600" kern="0" dirty="0" smtClean="0">
                <a:solidFill>
                  <a:srgbClr val="00B050"/>
                </a:solidFill>
              </a:rPr>
              <a:t>jlmicol@umh.es </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respondido 1 mensaje</a:t>
            </a:r>
          </a:p>
          <a:p>
            <a:pPr marL="271463" indent="-271463">
              <a:lnSpc>
                <a:spcPts val="3000"/>
              </a:lnSpc>
              <a:spcBef>
                <a:spcPts val="9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No he enviado ni enviaré acuses de recibo</a:t>
            </a: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5</a:t>
            </a:fld>
            <a:endParaRPr lang="es-ES"/>
          </a:p>
        </p:txBody>
      </p:sp>
    </p:spTree>
    <p:extLst>
      <p:ext uri="{BB962C8B-B14F-4D97-AF65-F5344CB8AC3E}">
        <p14:creationId xmlns:p14="http://schemas.microsoft.com/office/powerpoint/2010/main" val="8800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1143000"/>
          </a:xfrm>
        </p:spPr>
        <p:txBody>
          <a:bodyPr/>
          <a:lstStyle/>
          <a:p>
            <a:pPr eaLnBrk="1" hangingPunct="1">
              <a:lnSpc>
                <a:spcPts val="4000"/>
              </a:lnSpc>
            </a:pPr>
            <a:r>
              <a:rPr lang="es-ES_tradnl" sz="4000" dirty="0" smtClean="0">
                <a:solidFill>
                  <a:srgbClr val="0000CC"/>
                </a:solidFill>
                <a:latin typeface="Calibri" pitchFamily="34" charset="0"/>
              </a:rPr>
              <a:t>2.10.1.- La reacción en cadena</a:t>
            </a:r>
            <a:br>
              <a:rPr lang="es-ES_tradnl" sz="4000" dirty="0" smtClean="0">
                <a:solidFill>
                  <a:srgbClr val="0000CC"/>
                </a:solidFill>
                <a:latin typeface="Calibri" pitchFamily="34" charset="0"/>
              </a:rPr>
            </a:br>
            <a:r>
              <a:rPr lang="es-ES_tradnl" sz="4000" dirty="0" smtClean="0">
                <a:solidFill>
                  <a:srgbClr val="0000CC"/>
                </a:solidFill>
                <a:latin typeface="Calibri" pitchFamily="34" charset="0"/>
              </a:rPr>
              <a:t>de la polimerasa (PCR)</a:t>
            </a:r>
            <a:endParaRPr lang="es-ES" sz="4000" dirty="0" smtClean="0">
              <a:solidFill>
                <a:srgbClr val="0000CC"/>
              </a:solidFill>
              <a:latin typeface="Calibri" pitchFamily="34" charset="0"/>
            </a:endParaRPr>
          </a:p>
        </p:txBody>
      </p:sp>
      <p:sp>
        <p:nvSpPr>
          <p:cNvPr id="96259" name="Rectangle 3"/>
          <p:cNvSpPr>
            <a:spLocks noGrp="1" noChangeArrowheads="1"/>
          </p:cNvSpPr>
          <p:nvPr>
            <p:ph type="body" sz="half" idx="1"/>
          </p:nvPr>
        </p:nvSpPr>
        <p:spPr>
          <a:xfrm>
            <a:off x="252536" y="1410767"/>
            <a:ext cx="8783514" cy="2954337"/>
          </a:xfrm>
        </p:spPr>
        <p:txBody>
          <a:bodyPr/>
          <a:lstStyle/>
          <a:p>
            <a:pPr marL="271463" indent="-271463" eaLnBrk="1" hangingPunct="1">
              <a:lnSpc>
                <a:spcPct val="90000"/>
              </a:lnSpc>
              <a:buClr>
                <a:srgbClr val="FF0000"/>
              </a:buClr>
              <a:buFont typeface="Wingdings" pitchFamily="2" charset="2"/>
              <a:buChar char="§"/>
            </a:pPr>
            <a:r>
              <a:rPr lang="es-ES_tradnl" sz="2600" dirty="0" smtClean="0">
                <a:latin typeface="Calibri" pitchFamily="34" charset="0"/>
              </a:rPr>
              <a:t>El método fue desarrollado en los años 80 por </a:t>
            </a:r>
            <a:r>
              <a:rPr lang="es-ES_tradnl" sz="2600" dirty="0" err="1" smtClean="0">
                <a:latin typeface="Calibri" pitchFamily="34" charset="0"/>
              </a:rPr>
              <a:t>Mullis</a:t>
            </a:r>
            <a:r>
              <a:rPr lang="es-ES_tradnl" sz="2600" dirty="0" smtClean="0">
                <a:latin typeface="Calibri" pitchFamily="34" charset="0"/>
              </a:rPr>
              <a:t> y, junto con los métodos de secuenciación de ADN, ha impulsado formidablemente el avance en la investigación en Genética molecular </a:t>
            </a:r>
          </a:p>
          <a:p>
            <a:pPr marL="271463" indent="-271463" eaLnBrk="1" hangingPunct="1">
              <a:lnSpc>
                <a:spcPct val="90000"/>
              </a:lnSpc>
              <a:buClr>
                <a:srgbClr val="FF0000"/>
              </a:buClr>
              <a:buFont typeface="Wingdings" pitchFamily="2" charset="2"/>
              <a:buChar char="§"/>
            </a:pPr>
            <a:r>
              <a:rPr lang="es-ES_tradnl" sz="2600" dirty="0" smtClean="0">
                <a:latin typeface="Calibri" pitchFamily="34" charset="0"/>
              </a:rPr>
              <a:t>Permite de forma sencilla el aislamiento de grandes cantidades de un determinado segmento de ADN (amplificación selectiva) a partir de una mezcla heterogénea (genomas completos, etc.)</a:t>
            </a:r>
          </a:p>
        </p:txBody>
      </p:sp>
      <p:sp>
        <p:nvSpPr>
          <p:cNvPr id="96261" name="Freeform 5"/>
          <p:cNvSpPr>
            <a:spLocks/>
          </p:cNvSpPr>
          <p:nvPr/>
        </p:nvSpPr>
        <p:spPr bwMode="auto">
          <a:xfrm>
            <a:off x="503238" y="4654209"/>
            <a:ext cx="3597275" cy="2073275"/>
          </a:xfrm>
          <a:custGeom>
            <a:avLst/>
            <a:gdLst>
              <a:gd name="T0" fmla="*/ 2147483647 w 2266"/>
              <a:gd name="T1" fmla="*/ 2147483647 h 1306"/>
              <a:gd name="T2" fmla="*/ 2147483647 w 2266"/>
              <a:gd name="T3" fmla="*/ 2147483647 h 1306"/>
              <a:gd name="T4" fmla="*/ 2147483647 w 2266"/>
              <a:gd name="T5" fmla="*/ 2147483647 h 1306"/>
              <a:gd name="T6" fmla="*/ 2147483647 w 2266"/>
              <a:gd name="T7" fmla="*/ 2147483647 h 1306"/>
              <a:gd name="T8" fmla="*/ 2147483647 w 2266"/>
              <a:gd name="T9" fmla="*/ 2147483647 h 1306"/>
              <a:gd name="T10" fmla="*/ 2147483647 w 2266"/>
              <a:gd name="T11" fmla="*/ 2147483647 h 1306"/>
              <a:gd name="T12" fmla="*/ 2147483647 w 2266"/>
              <a:gd name="T13" fmla="*/ 2147483647 h 1306"/>
              <a:gd name="T14" fmla="*/ 2147483647 w 2266"/>
              <a:gd name="T15" fmla="*/ 2147483647 h 1306"/>
              <a:gd name="T16" fmla="*/ 2147483647 w 2266"/>
              <a:gd name="T17" fmla="*/ 2147483647 h 1306"/>
              <a:gd name="T18" fmla="*/ 2147483647 w 2266"/>
              <a:gd name="T19" fmla="*/ 2147483647 h 1306"/>
              <a:gd name="T20" fmla="*/ 2147483647 w 2266"/>
              <a:gd name="T21" fmla="*/ 2147483647 h 1306"/>
              <a:gd name="T22" fmla="*/ 2147483647 w 2266"/>
              <a:gd name="T23" fmla="*/ 2147483647 h 1306"/>
              <a:gd name="T24" fmla="*/ 2147483647 w 2266"/>
              <a:gd name="T25" fmla="*/ 2147483647 h 1306"/>
              <a:gd name="T26" fmla="*/ 2147483647 w 2266"/>
              <a:gd name="T27" fmla="*/ 2147483647 h 1306"/>
              <a:gd name="T28" fmla="*/ 2147483647 w 2266"/>
              <a:gd name="T29" fmla="*/ 2147483647 h 1306"/>
              <a:gd name="T30" fmla="*/ 2147483647 w 2266"/>
              <a:gd name="T31" fmla="*/ 2147483647 h 1306"/>
              <a:gd name="T32" fmla="*/ 2147483647 w 2266"/>
              <a:gd name="T33" fmla="*/ 2147483647 h 1306"/>
              <a:gd name="T34" fmla="*/ 2147483647 w 2266"/>
              <a:gd name="T35" fmla="*/ 2147483647 h 1306"/>
              <a:gd name="T36" fmla="*/ 2147483647 w 2266"/>
              <a:gd name="T37" fmla="*/ 2147483647 h 1306"/>
              <a:gd name="T38" fmla="*/ 2147483647 w 2266"/>
              <a:gd name="T39" fmla="*/ 2147483647 h 1306"/>
              <a:gd name="T40" fmla="*/ 2147483647 w 2266"/>
              <a:gd name="T41" fmla="*/ 2147483647 h 1306"/>
              <a:gd name="T42" fmla="*/ 2147483647 w 2266"/>
              <a:gd name="T43" fmla="*/ 2147483647 h 1306"/>
              <a:gd name="T44" fmla="*/ 2147483647 w 2266"/>
              <a:gd name="T45" fmla="*/ 2147483647 h 1306"/>
              <a:gd name="T46" fmla="*/ 2147483647 w 2266"/>
              <a:gd name="T47" fmla="*/ 2147483647 h 1306"/>
              <a:gd name="T48" fmla="*/ 2147483647 w 2266"/>
              <a:gd name="T49" fmla="*/ 2147483647 h 1306"/>
              <a:gd name="T50" fmla="*/ 2147483647 w 2266"/>
              <a:gd name="T51" fmla="*/ 2147483647 h 1306"/>
              <a:gd name="T52" fmla="*/ 2147483647 w 2266"/>
              <a:gd name="T53" fmla="*/ 2147483647 h 1306"/>
              <a:gd name="T54" fmla="*/ 2147483647 w 2266"/>
              <a:gd name="T55" fmla="*/ 2147483647 h 1306"/>
              <a:gd name="T56" fmla="*/ 2147483647 w 2266"/>
              <a:gd name="T57" fmla="*/ 2147483647 h 1306"/>
              <a:gd name="T58" fmla="*/ 2147483647 w 2266"/>
              <a:gd name="T59" fmla="*/ 2147483647 h 1306"/>
              <a:gd name="T60" fmla="*/ 2147483647 w 2266"/>
              <a:gd name="T61" fmla="*/ 2147483647 h 1306"/>
              <a:gd name="T62" fmla="*/ 2147483647 w 2266"/>
              <a:gd name="T63" fmla="*/ 2147483647 h 1306"/>
              <a:gd name="T64" fmla="*/ 2147483647 w 2266"/>
              <a:gd name="T65" fmla="*/ 2147483647 h 1306"/>
              <a:gd name="T66" fmla="*/ 2147483647 w 2266"/>
              <a:gd name="T67" fmla="*/ 2147483647 h 1306"/>
              <a:gd name="T68" fmla="*/ 2147483647 w 2266"/>
              <a:gd name="T69" fmla="*/ 2147483647 h 1306"/>
              <a:gd name="T70" fmla="*/ 2147483647 w 2266"/>
              <a:gd name="T71" fmla="*/ 2147483647 h 1306"/>
              <a:gd name="T72" fmla="*/ 2147483647 w 2266"/>
              <a:gd name="T73" fmla="*/ 2147483647 h 1306"/>
              <a:gd name="T74" fmla="*/ 2147483647 w 2266"/>
              <a:gd name="T75" fmla="*/ 2147483647 h 1306"/>
              <a:gd name="T76" fmla="*/ 2147483647 w 2266"/>
              <a:gd name="T77" fmla="*/ 2147483647 h 1306"/>
              <a:gd name="T78" fmla="*/ 2147483647 w 2266"/>
              <a:gd name="T79" fmla="*/ 2147483647 h 1306"/>
              <a:gd name="T80" fmla="*/ 2147483647 w 2266"/>
              <a:gd name="T81" fmla="*/ 2147483647 h 1306"/>
              <a:gd name="T82" fmla="*/ 2147483647 w 2266"/>
              <a:gd name="T83" fmla="*/ 2147483647 h 1306"/>
              <a:gd name="T84" fmla="*/ 2147483647 w 2266"/>
              <a:gd name="T85" fmla="*/ 2147483647 h 1306"/>
              <a:gd name="T86" fmla="*/ 2147483647 w 2266"/>
              <a:gd name="T87" fmla="*/ 2147483647 h 1306"/>
              <a:gd name="T88" fmla="*/ 2147483647 w 2266"/>
              <a:gd name="T89" fmla="*/ 2147483647 h 1306"/>
              <a:gd name="T90" fmla="*/ 2147483647 w 2266"/>
              <a:gd name="T91" fmla="*/ 2147483647 h 1306"/>
              <a:gd name="T92" fmla="*/ 2147483647 w 2266"/>
              <a:gd name="T93" fmla="*/ 2147483647 h 1306"/>
              <a:gd name="T94" fmla="*/ 2147483647 w 2266"/>
              <a:gd name="T95" fmla="*/ 2147483647 h 1306"/>
              <a:gd name="T96" fmla="*/ 2147483647 w 2266"/>
              <a:gd name="T97" fmla="*/ 2147483647 h 1306"/>
              <a:gd name="T98" fmla="*/ 2147483647 w 2266"/>
              <a:gd name="T99" fmla="*/ 2147483647 h 1306"/>
              <a:gd name="T100" fmla="*/ 2147483647 w 2266"/>
              <a:gd name="T101" fmla="*/ 2147483647 h 1306"/>
              <a:gd name="T102" fmla="*/ 2147483647 w 2266"/>
              <a:gd name="T103" fmla="*/ 2147483647 h 1306"/>
              <a:gd name="T104" fmla="*/ 2147483647 w 2266"/>
              <a:gd name="T105" fmla="*/ 2147483647 h 13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66"/>
              <a:gd name="T160" fmla="*/ 0 h 1306"/>
              <a:gd name="T161" fmla="*/ 2266 w 2266"/>
              <a:gd name="T162" fmla="*/ 1306 h 13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66" h="1306">
                <a:moveTo>
                  <a:pt x="91" y="461"/>
                </a:moveTo>
                <a:cubicBezTo>
                  <a:pt x="126" y="455"/>
                  <a:pt x="161" y="444"/>
                  <a:pt x="197" y="442"/>
                </a:cubicBezTo>
                <a:cubicBezTo>
                  <a:pt x="340" y="432"/>
                  <a:pt x="130" y="476"/>
                  <a:pt x="273" y="442"/>
                </a:cubicBezTo>
                <a:cubicBezTo>
                  <a:pt x="365" y="396"/>
                  <a:pt x="347" y="396"/>
                  <a:pt x="494" y="403"/>
                </a:cubicBezTo>
                <a:cubicBezTo>
                  <a:pt x="520" y="404"/>
                  <a:pt x="539" y="433"/>
                  <a:pt x="561" y="442"/>
                </a:cubicBezTo>
                <a:cubicBezTo>
                  <a:pt x="583" y="451"/>
                  <a:pt x="606" y="455"/>
                  <a:pt x="629" y="461"/>
                </a:cubicBezTo>
                <a:cubicBezTo>
                  <a:pt x="651" y="458"/>
                  <a:pt x="675" y="459"/>
                  <a:pt x="696" y="451"/>
                </a:cubicBezTo>
                <a:cubicBezTo>
                  <a:pt x="724" y="440"/>
                  <a:pt x="773" y="403"/>
                  <a:pt x="773" y="403"/>
                </a:cubicBezTo>
                <a:cubicBezTo>
                  <a:pt x="691" y="363"/>
                  <a:pt x="620" y="377"/>
                  <a:pt x="533" y="394"/>
                </a:cubicBezTo>
                <a:cubicBezTo>
                  <a:pt x="312" y="497"/>
                  <a:pt x="77" y="582"/>
                  <a:pt x="5" y="835"/>
                </a:cubicBezTo>
                <a:cubicBezTo>
                  <a:pt x="8" y="851"/>
                  <a:pt x="0" y="875"/>
                  <a:pt x="14" y="883"/>
                </a:cubicBezTo>
                <a:cubicBezTo>
                  <a:pt x="45" y="901"/>
                  <a:pt x="85" y="893"/>
                  <a:pt x="120" y="903"/>
                </a:cubicBezTo>
                <a:cubicBezTo>
                  <a:pt x="143" y="909"/>
                  <a:pt x="164" y="924"/>
                  <a:pt x="187" y="931"/>
                </a:cubicBezTo>
                <a:cubicBezTo>
                  <a:pt x="215" y="940"/>
                  <a:pt x="244" y="944"/>
                  <a:pt x="273" y="951"/>
                </a:cubicBezTo>
                <a:cubicBezTo>
                  <a:pt x="571" y="851"/>
                  <a:pt x="757" y="605"/>
                  <a:pt x="897" y="336"/>
                </a:cubicBezTo>
                <a:cubicBezTo>
                  <a:pt x="907" y="272"/>
                  <a:pt x="904" y="205"/>
                  <a:pt x="926" y="144"/>
                </a:cubicBezTo>
                <a:cubicBezTo>
                  <a:pt x="947" y="85"/>
                  <a:pt x="996" y="48"/>
                  <a:pt x="1032" y="0"/>
                </a:cubicBezTo>
                <a:cubicBezTo>
                  <a:pt x="990" y="123"/>
                  <a:pt x="898" y="211"/>
                  <a:pt x="782" y="269"/>
                </a:cubicBezTo>
                <a:cubicBezTo>
                  <a:pt x="732" y="294"/>
                  <a:pt x="673" y="294"/>
                  <a:pt x="619" y="307"/>
                </a:cubicBezTo>
                <a:cubicBezTo>
                  <a:pt x="582" y="344"/>
                  <a:pt x="561" y="374"/>
                  <a:pt x="542" y="423"/>
                </a:cubicBezTo>
                <a:cubicBezTo>
                  <a:pt x="523" y="564"/>
                  <a:pt x="594" y="653"/>
                  <a:pt x="705" y="739"/>
                </a:cubicBezTo>
                <a:cubicBezTo>
                  <a:pt x="1014" y="978"/>
                  <a:pt x="1362" y="1121"/>
                  <a:pt x="1742" y="1200"/>
                </a:cubicBezTo>
                <a:cubicBezTo>
                  <a:pt x="1678" y="1286"/>
                  <a:pt x="1646" y="1281"/>
                  <a:pt x="1531" y="1306"/>
                </a:cubicBezTo>
                <a:cubicBezTo>
                  <a:pt x="1288" y="1295"/>
                  <a:pt x="1112" y="1258"/>
                  <a:pt x="888" y="1162"/>
                </a:cubicBezTo>
                <a:cubicBezTo>
                  <a:pt x="756" y="1043"/>
                  <a:pt x="726" y="1018"/>
                  <a:pt x="686" y="845"/>
                </a:cubicBezTo>
                <a:cubicBezTo>
                  <a:pt x="714" y="681"/>
                  <a:pt x="1011" y="674"/>
                  <a:pt x="1118" y="653"/>
                </a:cubicBezTo>
                <a:cubicBezTo>
                  <a:pt x="1626" y="554"/>
                  <a:pt x="1465" y="580"/>
                  <a:pt x="1973" y="557"/>
                </a:cubicBezTo>
                <a:cubicBezTo>
                  <a:pt x="2056" y="560"/>
                  <a:pt x="2139" y="562"/>
                  <a:pt x="2222" y="567"/>
                </a:cubicBezTo>
                <a:cubicBezTo>
                  <a:pt x="2235" y="568"/>
                  <a:pt x="2255" y="564"/>
                  <a:pt x="2261" y="576"/>
                </a:cubicBezTo>
                <a:cubicBezTo>
                  <a:pt x="2266" y="585"/>
                  <a:pt x="2242" y="585"/>
                  <a:pt x="2232" y="586"/>
                </a:cubicBezTo>
                <a:cubicBezTo>
                  <a:pt x="2094" y="595"/>
                  <a:pt x="1957" y="599"/>
                  <a:pt x="1819" y="605"/>
                </a:cubicBezTo>
                <a:cubicBezTo>
                  <a:pt x="1611" y="602"/>
                  <a:pt x="1403" y="609"/>
                  <a:pt x="1195" y="595"/>
                </a:cubicBezTo>
                <a:cubicBezTo>
                  <a:pt x="1117" y="590"/>
                  <a:pt x="1041" y="564"/>
                  <a:pt x="965" y="547"/>
                </a:cubicBezTo>
                <a:cubicBezTo>
                  <a:pt x="942" y="542"/>
                  <a:pt x="897" y="552"/>
                  <a:pt x="897" y="528"/>
                </a:cubicBezTo>
                <a:cubicBezTo>
                  <a:pt x="897" y="505"/>
                  <a:pt x="942" y="535"/>
                  <a:pt x="965" y="538"/>
                </a:cubicBezTo>
                <a:cubicBezTo>
                  <a:pt x="1156" y="645"/>
                  <a:pt x="1151" y="629"/>
                  <a:pt x="1329" y="787"/>
                </a:cubicBezTo>
                <a:cubicBezTo>
                  <a:pt x="1480" y="920"/>
                  <a:pt x="1611" y="1107"/>
                  <a:pt x="1809" y="1171"/>
                </a:cubicBezTo>
                <a:cubicBezTo>
                  <a:pt x="1846" y="1002"/>
                  <a:pt x="1834" y="1082"/>
                  <a:pt x="1848" y="931"/>
                </a:cubicBezTo>
                <a:cubicBezTo>
                  <a:pt x="1835" y="877"/>
                  <a:pt x="1833" y="819"/>
                  <a:pt x="1809" y="768"/>
                </a:cubicBezTo>
                <a:cubicBezTo>
                  <a:pt x="1692" y="521"/>
                  <a:pt x="1481" y="352"/>
                  <a:pt x="1224" y="279"/>
                </a:cubicBezTo>
                <a:cubicBezTo>
                  <a:pt x="1164" y="293"/>
                  <a:pt x="1183" y="281"/>
                  <a:pt x="1128" y="346"/>
                </a:cubicBezTo>
                <a:cubicBezTo>
                  <a:pt x="1107" y="370"/>
                  <a:pt x="1070" y="423"/>
                  <a:pt x="1070" y="423"/>
                </a:cubicBezTo>
                <a:cubicBezTo>
                  <a:pt x="1112" y="624"/>
                  <a:pt x="1572" y="696"/>
                  <a:pt x="1637" y="720"/>
                </a:cubicBezTo>
                <a:cubicBezTo>
                  <a:pt x="1701" y="743"/>
                  <a:pt x="1829" y="787"/>
                  <a:pt x="1829" y="787"/>
                </a:cubicBezTo>
                <a:cubicBezTo>
                  <a:pt x="1858" y="808"/>
                  <a:pt x="1921" y="832"/>
                  <a:pt x="1905" y="864"/>
                </a:cubicBezTo>
                <a:cubicBezTo>
                  <a:pt x="1898" y="878"/>
                  <a:pt x="1879" y="883"/>
                  <a:pt x="1867" y="893"/>
                </a:cubicBezTo>
                <a:cubicBezTo>
                  <a:pt x="1741" y="997"/>
                  <a:pt x="1655" y="1003"/>
                  <a:pt x="1493" y="1037"/>
                </a:cubicBezTo>
                <a:cubicBezTo>
                  <a:pt x="1339" y="1016"/>
                  <a:pt x="1230" y="1015"/>
                  <a:pt x="1089" y="941"/>
                </a:cubicBezTo>
                <a:cubicBezTo>
                  <a:pt x="896" y="839"/>
                  <a:pt x="772" y="661"/>
                  <a:pt x="648" y="490"/>
                </a:cubicBezTo>
                <a:cubicBezTo>
                  <a:pt x="645" y="468"/>
                  <a:pt x="635" y="445"/>
                  <a:pt x="638" y="423"/>
                </a:cubicBezTo>
                <a:cubicBezTo>
                  <a:pt x="657" y="295"/>
                  <a:pt x="941" y="262"/>
                  <a:pt x="1032" y="240"/>
                </a:cubicBezTo>
                <a:cubicBezTo>
                  <a:pt x="1141" y="246"/>
                  <a:pt x="1250" y="248"/>
                  <a:pt x="1358" y="259"/>
                </a:cubicBezTo>
                <a:cubicBezTo>
                  <a:pt x="1378" y="261"/>
                  <a:pt x="1401" y="265"/>
                  <a:pt x="1416" y="279"/>
                </a:cubicBezTo>
                <a:cubicBezTo>
                  <a:pt x="1429" y="290"/>
                  <a:pt x="1429" y="311"/>
                  <a:pt x="1435" y="327"/>
                </a:cubicBezTo>
                <a:cubicBezTo>
                  <a:pt x="1432" y="365"/>
                  <a:pt x="1436" y="405"/>
                  <a:pt x="1425" y="442"/>
                </a:cubicBezTo>
                <a:cubicBezTo>
                  <a:pt x="1406" y="508"/>
                  <a:pt x="1361" y="563"/>
                  <a:pt x="1329" y="624"/>
                </a:cubicBezTo>
                <a:cubicBezTo>
                  <a:pt x="1303" y="674"/>
                  <a:pt x="1281" y="737"/>
                  <a:pt x="1233" y="768"/>
                </a:cubicBezTo>
                <a:cubicBezTo>
                  <a:pt x="1213" y="834"/>
                  <a:pt x="1205" y="824"/>
                  <a:pt x="1358" y="816"/>
                </a:cubicBezTo>
                <a:cubicBezTo>
                  <a:pt x="1442" y="812"/>
                  <a:pt x="1525" y="791"/>
                  <a:pt x="1608" y="778"/>
                </a:cubicBezTo>
                <a:cubicBezTo>
                  <a:pt x="1553" y="704"/>
                  <a:pt x="1591" y="738"/>
                  <a:pt x="1445" y="701"/>
                </a:cubicBezTo>
                <a:cubicBezTo>
                  <a:pt x="1301" y="664"/>
                  <a:pt x="1158" y="627"/>
                  <a:pt x="1013" y="595"/>
                </a:cubicBezTo>
                <a:cubicBezTo>
                  <a:pt x="491" y="478"/>
                  <a:pt x="661" y="502"/>
                  <a:pt x="206" y="490"/>
                </a:cubicBezTo>
                <a:cubicBezTo>
                  <a:pt x="174" y="500"/>
                  <a:pt x="127" y="490"/>
                  <a:pt x="110" y="519"/>
                </a:cubicBezTo>
                <a:cubicBezTo>
                  <a:pt x="97" y="541"/>
                  <a:pt x="135" y="564"/>
                  <a:pt x="149" y="586"/>
                </a:cubicBezTo>
                <a:cubicBezTo>
                  <a:pt x="206" y="673"/>
                  <a:pt x="260" y="745"/>
                  <a:pt x="341" y="816"/>
                </a:cubicBezTo>
                <a:cubicBezTo>
                  <a:pt x="499" y="954"/>
                  <a:pt x="694" y="1049"/>
                  <a:pt x="888" y="1123"/>
                </a:cubicBezTo>
                <a:cubicBezTo>
                  <a:pt x="1109" y="1208"/>
                  <a:pt x="947" y="1129"/>
                  <a:pt x="1051" y="1181"/>
                </a:cubicBezTo>
                <a:cubicBezTo>
                  <a:pt x="1038" y="1187"/>
                  <a:pt x="1026" y="1195"/>
                  <a:pt x="1013" y="1200"/>
                </a:cubicBezTo>
                <a:cubicBezTo>
                  <a:pt x="984" y="1211"/>
                  <a:pt x="920" y="1199"/>
                  <a:pt x="926" y="1229"/>
                </a:cubicBezTo>
                <a:cubicBezTo>
                  <a:pt x="932" y="1261"/>
                  <a:pt x="990" y="1242"/>
                  <a:pt x="1022" y="1248"/>
                </a:cubicBezTo>
                <a:cubicBezTo>
                  <a:pt x="1282" y="1187"/>
                  <a:pt x="1521" y="1107"/>
                  <a:pt x="1704" y="903"/>
                </a:cubicBezTo>
                <a:cubicBezTo>
                  <a:pt x="1660" y="690"/>
                  <a:pt x="1221" y="565"/>
                  <a:pt x="1099" y="509"/>
                </a:cubicBezTo>
                <a:cubicBezTo>
                  <a:pt x="1071" y="496"/>
                  <a:pt x="1013" y="471"/>
                  <a:pt x="1013" y="471"/>
                </a:cubicBezTo>
                <a:cubicBezTo>
                  <a:pt x="1003" y="461"/>
                  <a:pt x="986" y="455"/>
                  <a:pt x="984" y="442"/>
                </a:cubicBezTo>
                <a:cubicBezTo>
                  <a:pt x="976" y="396"/>
                  <a:pt x="1087" y="386"/>
                  <a:pt x="1099" y="384"/>
                </a:cubicBezTo>
                <a:cubicBezTo>
                  <a:pt x="1291" y="402"/>
                  <a:pt x="1531" y="432"/>
                  <a:pt x="1675" y="576"/>
                </a:cubicBezTo>
                <a:cubicBezTo>
                  <a:pt x="1665" y="701"/>
                  <a:pt x="1641" y="803"/>
                  <a:pt x="1579" y="912"/>
                </a:cubicBezTo>
                <a:cubicBezTo>
                  <a:pt x="1575" y="933"/>
                  <a:pt x="1544" y="1038"/>
                  <a:pt x="1569" y="1075"/>
                </a:cubicBezTo>
                <a:cubicBezTo>
                  <a:pt x="1579" y="1091"/>
                  <a:pt x="1601" y="1094"/>
                  <a:pt x="1617" y="1104"/>
                </a:cubicBezTo>
                <a:cubicBezTo>
                  <a:pt x="1761" y="1063"/>
                  <a:pt x="1805" y="1036"/>
                  <a:pt x="1915" y="941"/>
                </a:cubicBezTo>
                <a:cubicBezTo>
                  <a:pt x="1960" y="806"/>
                  <a:pt x="1910" y="731"/>
                  <a:pt x="1790" y="643"/>
                </a:cubicBezTo>
                <a:cubicBezTo>
                  <a:pt x="1465" y="405"/>
                  <a:pt x="1060" y="345"/>
                  <a:pt x="677" y="259"/>
                </a:cubicBezTo>
                <a:cubicBezTo>
                  <a:pt x="549" y="265"/>
                  <a:pt x="423" y="259"/>
                  <a:pt x="302" y="307"/>
                </a:cubicBezTo>
                <a:cubicBezTo>
                  <a:pt x="264" y="347"/>
                  <a:pt x="310" y="407"/>
                  <a:pt x="341" y="442"/>
                </a:cubicBezTo>
                <a:cubicBezTo>
                  <a:pt x="417" y="527"/>
                  <a:pt x="527" y="564"/>
                  <a:pt x="619" y="624"/>
                </a:cubicBezTo>
                <a:cubicBezTo>
                  <a:pt x="632" y="643"/>
                  <a:pt x="634" y="677"/>
                  <a:pt x="657" y="682"/>
                </a:cubicBezTo>
                <a:cubicBezTo>
                  <a:pt x="720" y="697"/>
                  <a:pt x="778" y="720"/>
                  <a:pt x="840" y="739"/>
                </a:cubicBezTo>
                <a:cubicBezTo>
                  <a:pt x="915" y="793"/>
                  <a:pt x="898" y="761"/>
                  <a:pt x="917" y="816"/>
                </a:cubicBezTo>
                <a:cubicBezTo>
                  <a:pt x="920" y="842"/>
                  <a:pt x="928" y="867"/>
                  <a:pt x="926" y="893"/>
                </a:cubicBezTo>
                <a:cubicBezTo>
                  <a:pt x="920" y="970"/>
                  <a:pt x="820" y="1128"/>
                  <a:pt x="753" y="1143"/>
                </a:cubicBezTo>
                <a:cubicBezTo>
                  <a:pt x="675" y="1160"/>
                  <a:pt x="597" y="1171"/>
                  <a:pt x="523" y="1200"/>
                </a:cubicBezTo>
                <a:cubicBezTo>
                  <a:pt x="455" y="1184"/>
                  <a:pt x="497" y="1205"/>
                  <a:pt x="456" y="1114"/>
                </a:cubicBezTo>
                <a:cubicBezTo>
                  <a:pt x="426" y="1046"/>
                  <a:pt x="360" y="912"/>
                  <a:pt x="360" y="912"/>
                </a:cubicBezTo>
                <a:cubicBezTo>
                  <a:pt x="345" y="787"/>
                  <a:pt x="339" y="639"/>
                  <a:pt x="465" y="576"/>
                </a:cubicBezTo>
                <a:cubicBezTo>
                  <a:pt x="554" y="634"/>
                  <a:pt x="623" y="712"/>
                  <a:pt x="686" y="797"/>
                </a:cubicBezTo>
                <a:cubicBezTo>
                  <a:pt x="748" y="881"/>
                  <a:pt x="799" y="979"/>
                  <a:pt x="888" y="1037"/>
                </a:cubicBezTo>
                <a:cubicBezTo>
                  <a:pt x="993" y="1030"/>
                  <a:pt x="1085" y="1027"/>
                  <a:pt x="1185" y="999"/>
                </a:cubicBezTo>
                <a:cubicBezTo>
                  <a:pt x="1236" y="931"/>
                  <a:pt x="1235" y="832"/>
                  <a:pt x="1157" y="778"/>
                </a:cubicBezTo>
                <a:cubicBezTo>
                  <a:pt x="1111" y="746"/>
                  <a:pt x="1076" y="743"/>
                  <a:pt x="1022" y="730"/>
                </a:cubicBezTo>
                <a:cubicBezTo>
                  <a:pt x="852" y="752"/>
                  <a:pt x="902" y="721"/>
                  <a:pt x="840" y="816"/>
                </a:cubicBezTo>
                <a:cubicBezTo>
                  <a:pt x="843" y="870"/>
                  <a:pt x="840" y="925"/>
                  <a:pt x="849" y="979"/>
                </a:cubicBezTo>
                <a:cubicBezTo>
                  <a:pt x="858" y="1029"/>
                  <a:pt x="928" y="1120"/>
                  <a:pt x="974" y="1143"/>
                </a:cubicBezTo>
                <a:cubicBezTo>
                  <a:pt x="1003" y="1158"/>
                  <a:pt x="1038" y="1155"/>
                  <a:pt x="1070" y="1162"/>
                </a:cubicBezTo>
                <a:cubicBezTo>
                  <a:pt x="1083" y="1161"/>
                  <a:pt x="1202" y="1147"/>
                  <a:pt x="1224" y="1143"/>
                </a:cubicBezTo>
                <a:cubicBezTo>
                  <a:pt x="1250" y="1138"/>
                  <a:pt x="1301" y="1123"/>
                  <a:pt x="1301" y="1123"/>
                </a:cubicBezTo>
                <a:cubicBezTo>
                  <a:pt x="1314" y="1126"/>
                  <a:pt x="1326" y="1130"/>
                  <a:pt x="1339" y="1133"/>
                </a:cubicBezTo>
                <a:cubicBezTo>
                  <a:pt x="1355" y="1137"/>
                  <a:pt x="1387" y="1143"/>
                  <a:pt x="1387" y="1143"/>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dirty="0">
              <a:solidFill>
                <a:srgbClr val="000000"/>
              </a:solidFill>
              <a:cs typeface="+mn-cs"/>
            </a:endParaRPr>
          </a:p>
        </p:txBody>
      </p:sp>
      <p:sp>
        <p:nvSpPr>
          <p:cNvPr id="96262" name="Line 6"/>
          <p:cNvSpPr>
            <a:spLocks noChangeShapeType="1"/>
          </p:cNvSpPr>
          <p:nvPr/>
        </p:nvSpPr>
        <p:spPr bwMode="auto">
          <a:xfrm>
            <a:off x="4314825" y="5408613"/>
            <a:ext cx="976313"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3" name="Text Box 7"/>
          <p:cNvSpPr txBox="1">
            <a:spLocks noChangeArrowheads="1"/>
          </p:cNvSpPr>
          <p:nvPr/>
        </p:nvSpPr>
        <p:spPr bwMode="auto">
          <a:xfrm>
            <a:off x="4389438" y="5484813"/>
            <a:ext cx="885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sz="2000" dirty="0">
                <a:solidFill>
                  <a:srgbClr val="000000"/>
                </a:solidFill>
                <a:latin typeface="Calibri" pitchFamily="34" charset="0"/>
                <a:cs typeface="+mn-cs"/>
              </a:rPr>
              <a:t>PCR</a:t>
            </a:r>
          </a:p>
        </p:txBody>
      </p:sp>
      <p:sp>
        <p:nvSpPr>
          <p:cNvPr id="96264" name="Line 8"/>
          <p:cNvSpPr>
            <a:spLocks noChangeShapeType="1"/>
          </p:cNvSpPr>
          <p:nvPr/>
        </p:nvSpPr>
        <p:spPr bwMode="auto">
          <a:xfrm>
            <a:off x="2159000" y="5051084"/>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5" name="Line 9"/>
          <p:cNvSpPr>
            <a:spLocks noChangeShapeType="1"/>
          </p:cNvSpPr>
          <p:nvPr/>
        </p:nvSpPr>
        <p:spPr bwMode="auto">
          <a:xfrm>
            <a:off x="5832475" y="4767263"/>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6" name="Line 10"/>
          <p:cNvSpPr>
            <a:spLocks noChangeShapeType="1"/>
          </p:cNvSpPr>
          <p:nvPr/>
        </p:nvSpPr>
        <p:spPr bwMode="auto">
          <a:xfrm>
            <a:off x="6011863" y="4946650"/>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7" name="Line 11"/>
          <p:cNvSpPr>
            <a:spLocks noChangeShapeType="1"/>
          </p:cNvSpPr>
          <p:nvPr/>
        </p:nvSpPr>
        <p:spPr bwMode="auto">
          <a:xfrm>
            <a:off x="6191250" y="5126038"/>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8" name="Line 12"/>
          <p:cNvSpPr>
            <a:spLocks noChangeShapeType="1"/>
          </p:cNvSpPr>
          <p:nvPr/>
        </p:nvSpPr>
        <p:spPr bwMode="auto">
          <a:xfrm>
            <a:off x="6370638" y="530542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69" name="Line 13"/>
          <p:cNvSpPr>
            <a:spLocks noChangeShapeType="1"/>
          </p:cNvSpPr>
          <p:nvPr/>
        </p:nvSpPr>
        <p:spPr bwMode="auto">
          <a:xfrm>
            <a:off x="6550025" y="5484813"/>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0" name="Line 14"/>
          <p:cNvSpPr>
            <a:spLocks noChangeShapeType="1"/>
          </p:cNvSpPr>
          <p:nvPr/>
        </p:nvSpPr>
        <p:spPr bwMode="auto">
          <a:xfrm>
            <a:off x="6729413" y="5664200"/>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1" name="Line 15"/>
          <p:cNvSpPr>
            <a:spLocks noChangeShapeType="1"/>
          </p:cNvSpPr>
          <p:nvPr/>
        </p:nvSpPr>
        <p:spPr bwMode="auto">
          <a:xfrm>
            <a:off x="6908800" y="5843588"/>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2" name="Line 16"/>
          <p:cNvSpPr>
            <a:spLocks noChangeShapeType="1"/>
          </p:cNvSpPr>
          <p:nvPr/>
        </p:nvSpPr>
        <p:spPr bwMode="auto">
          <a:xfrm>
            <a:off x="7088188" y="602297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3" name="Line 17"/>
          <p:cNvSpPr>
            <a:spLocks noChangeShapeType="1"/>
          </p:cNvSpPr>
          <p:nvPr/>
        </p:nvSpPr>
        <p:spPr bwMode="auto">
          <a:xfrm>
            <a:off x="7267575" y="6202363"/>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4" name="Line 18"/>
          <p:cNvSpPr>
            <a:spLocks noChangeShapeType="1"/>
          </p:cNvSpPr>
          <p:nvPr/>
        </p:nvSpPr>
        <p:spPr bwMode="auto">
          <a:xfrm>
            <a:off x="7446963" y="6381750"/>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5" name="Line 19"/>
          <p:cNvSpPr>
            <a:spLocks noChangeShapeType="1"/>
          </p:cNvSpPr>
          <p:nvPr/>
        </p:nvSpPr>
        <p:spPr bwMode="auto">
          <a:xfrm>
            <a:off x="5626100" y="5126038"/>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6" name="Line 20"/>
          <p:cNvSpPr>
            <a:spLocks noChangeShapeType="1"/>
          </p:cNvSpPr>
          <p:nvPr/>
        </p:nvSpPr>
        <p:spPr bwMode="auto">
          <a:xfrm>
            <a:off x="5805488" y="530542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7" name="Line 21"/>
          <p:cNvSpPr>
            <a:spLocks noChangeShapeType="1"/>
          </p:cNvSpPr>
          <p:nvPr/>
        </p:nvSpPr>
        <p:spPr bwMode="auto">
          <a:xfrm>
            <a:off x="5984875" y="5484813"/>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8" name="Line 22"/>
          <p:cNvSpPr>
            <a:spLocks noChangeShapeType="1"/>
          </p:cNvSpPr>
          <p:nvPr/>
        </p:nvSpPr>
        <p:spPr bwMode="auto">
          <a:xfrm>
            <a:off x="6164263" y="5664200"/>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79" name="Line 23"/>
          <p:cNvSpPr>
            <a:spLocks noChangeShapeType="1"/>
          </p:cNvSpPr>
          <p:nvPr/>
        </p:nvSpPr>
        <p:spPr bwMode="auto">
          <a:xfrm>
            <a:off x="6343650" y="5843588"/>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0" name="Line 24"/>
          <p:cNvSpPr>
            <a:spLocks noChangeShapeType="1"/>
          </p:cNvSpPr>
          <p:nvPr/>
        </p:nvSpPr>
        <p:spPr bwMode="auto">
          <a:xfrm>
            <a:off x="6523038" y="602297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1" name="Line 25"/>
          <p:cNvSpPr>
            <a:spLocks noChangeShapeType="1"/>
          </p:cNvSpPr>
          <p:nvPr/>
        </p:nvSpPr>
        <p:spPr bwMode="auto">
          <a:xfrm>
            <a:off x="6702425" y="6202363"/>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2" name="Line 26"/>
          <p:cNvSpPr>
            <a:spLocks noChangeShapeType="1"/>
          </p:cNvSpPr>
          <p:nvPr/>
        </p:nvSpPr>
        <p:spPr bwMode="auto">
          <a:xfrm>
            <a:off x="6881813" y="6381750"/>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3" name="Line 27"/>
          <p:cNvSpPr>
            <a:spLocks noChangeShapeType="1"/>
          </p:cNvSpPr>
          <p:nvPr/>
        </p:nvSpPr>
        <p:spPr bwMode="auto">
          <a:xfrm>
            <a:off x="7061200" y="6561138"/>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4" name="Line 28"/>
          <p:cNvSpPr>
            <a:spLocks noChangeShapeType="1"/>
          </p:cNvSpPr>
          <p:nvPr/>
        </p:nvSpPr>
        <p:spPr bwMode="auto">
          <a:xfrm>
            <a:off x="6997700" y="4946650"/>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5" name="Line 29"/>
          <p:cNvSpPr>
            <a:spLocks noChangeShapeType="1"/>
          </p:cNvSpPr>
          <p:nvPr/>
        </p:nvSpPr>
        <p:spPr bwMode="auto">
          <a:xfrm>
            <a:off x="7240588" y="674052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6" name="Line 30"/>
          <p:cNvSpPr>
            <a:spLocks noChangeShapeType="1"/>
          </p:cNvSpPr>
          <p:nvPr/>
        </p:nvSpPr>
        <p:spPr bwMode="auto">
          <a:xfrm>
            <a:off x="7962900" y="6562725"/>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7" name="Line 31"/>
          <p:cNvSpPr>
            <a:spLocks noChangeShapeType="1"/>
          </p:cNvSpPr>
          <p:nvPr/>
        </p:nvSpPr>
        <p:spPr bwMode="auto">
          <a:xfrm>
            <a:off x="6548438" y="4733925"/>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8" name="Line 32"/>
          <p:cNvSpPr>
            <a:spLocks noChangeShapeType="1"/>
          </p:cNvSpPr>
          <p:nvPr/>
        </p:nvSpPr>
        <p:spPr bwMode="auto">
          <a:xfrm>
            <a:off x="7177088" y="5126038"/>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89" name="Line 33"/>
          <p:cNvSpPr>
            <a:spLocks noChangeShapeType="1"/>
          </p:cNvSpPr>
          <p:nvPr/>
        </p:nvSpPr>
        <p:spPr bwMode="auto">
          <a:xfrm>
            <a:off x="7356475" y="5305425"/>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0" name="Line 34"/>
          <p:cNvSpPr>
            <a:spLocks noChangeShapeType="1"/>
          </p:cNvSpPr>
          <p:nvPr/>
        </p:nvSpPr>
        <p:spPr bwMode="auto">
          <a:xfrm>
            <a:off x="7535863" y="5484813"/>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1" name="Line 35"/>
          <p:cNvSpPr>
            <a:spLocks noChangeShapeType="1"/>
          </p:cNvSpPr>
          <p:nvPr/>
        </p:nvSpPr>
        <p:spPr bwMode="auto">
          <a:xfrm>
            <a:off x="7715250" y="5664200"/>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2" name="Line 36"/>
          <p:cNvSpPr>
            <a:spLocks noChangeShapeType="1"/>
          </p:cNvSpPr>
          <p:nvPr/>
        </p:nvSpPr>
        <p:spPr bwMode="auto">
          <a:xfrm>
            <a:off x="7894638" y="5843588"/>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3" name="Line 37"/>
          <p:cNvSpPr>
            <a:spLocks noChangeShapeType="1"/>
          </p:cNvSpPr>
          <p:nvPr/>
        </p:nvSpPr>
        <p:spPr bwMode="auto">
          <a:xfrm>
            <a:off x="8074025" y="6022975"/>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4" name="Line 38"/>
          <p:cNvSpPr>
            <a:spLocks noChangeShapeType="1"/>
          </p:cNvSpPr>
          <p:nvPr/>
        </p:nvSpPr>
        <p:spPr bwMode="auto">
          <a:xfrm>
            <a:off x="8253413" y="6202363"/>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5" name="Line 39"/>
          <p:cNvSpPr>
            <a:spLocks noChangeShapeType="1"/>
          </p:cNvSpPr>
          <p:nvPr/>
        </p:nvSpPr>
        <p:spPr bwMode="auto">
          <a:xfrm>
            <a:off x="8432800" y="6381750"/>
            <a:ext cx="3603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6" name="Line 40"/>
          <p:cNvSpPr>
            <a:spLocks noChangeShapeType="1"/>
          </p:cNvSpPr>
          <p:nvPr/>
        </p:nvSpPr>
        <p:spPr bwMode="auto">
          <a:xfrm>
            <a:off x="7269163" y="5688013"/>
            <a:ext cx="3603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96297" name="Text Box 41"/>
          <p:cNvSpPr txBox="1">
            <a:spLocks noChangeArrowheads="1"/>
          </p:cNvSpPr>
          <p:nvPr/>
        </p:nvSpPr>
        <p:spPr bwMode="auto">
          <a:xfrm>
            <a:off x="2159000" y="4654209"/>
            <a:ext cx="111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sz="2000" dirty="0">
                <a:solidFill>
                  <a:srgbClr val="000000"/>
                </a:solidFill>
                <a:latin typeface="Calibri" pitchFamily="34" charset="0"/>
                <a:cs typeface="+mn-cs"/>
              </a:rPr>
              <a:t>Gen A</a:t>
            </a:r>
          </a:p>
        </p:txBody>
      </p:sp>
      <p:sp>
        <p:nvSpPr>
          <p:cNvPr id="96298" name="Text Box 42"/>
          <p:cNvSpPr txBox="1">
            <a:spLocks noChangeArrowheads="1"/>
          </p:cNvSpPr>
          <p:nvPr/>
        </p:nvSpPr>
        <p:spPr bwMode="auto">
          <a:xfrm>
            <a:off x="5764213" y="4165600"/>
            <a:ext cx="111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sz="2000" dirty="0">
                <a:solidFill>
                  <a:srgbClr val="000000"/>
                </a:solidFill>
                <a:latin typeface="Calibri" pitchFamily="34" charset="0"/>
                <a:cs typeface="+mn-cs"/>
              </a:rPr>
              <a:t>Gen A</a:t>
            </a:r>
          </a:p>
        </p:txBody>
      </p:sp>
      <p:sp>
        <p:nvSpPr>
          <p:cNvPr id="43" name="1 Marcador de número de diapositiva"/>
          <p:cNvSpPr>
            <a:spLocks noGrp="1"/>
          </p:cNvSpPr>
          <p:nvPr>
            <p:ph type="sldNum" sz="quarter" idx="12"/>
          </p:nvPr>
        </p:nvSpPr>
        <p:spPr>
          <a:xfrm>
            <a:off x="6372225" y="6561348"/>
            <a:ext cx="2771775" cy="476250"/>
          </a:xfrm>
        </p:spPr>
        <p:txBody>
          <a:bodyPr/>
          <a:lstStyle/>
          <a:p>
            <a:pPr>
              <a:defRPr/>
            </a:pPr>
            <a:r>
              <a:rPr lang="es-ES" dirty="0" smtClean="0"/>
              <a:t>Diapositivas 70-99 del Tema 2 </a:t>
            </a:r>
            <a:endParaRPr lang="es-ES" dirty="0">
              <a:solidFill>
                <a:srgbClr val="0000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lnSpc>
                <a:spcPts val="4000"/>
              </a:lnSpc>
              <a:defRPr/>
            </a:pPr>
            <a:r>
              <a:rPr lang="es-ES_tradnl" sz="4000" smtClean="0">
                <a:solidFill>
                  <a:srgbClr val="0000CC"/>
                </a:solidFill>
              </a:rPr>
              <a:t>Cálculo de la temperatura</a:t>
            </a:r>
            <a:br>
              <a:rPr lang="es-ES_tradnl" sz="4000" smtClean="0">
                <a:solidFill>
                  <a:srgbClr val="0000CC"/>
                </a:solidFill>
              </a:rPr>
            </a:br>
            <a:r>
              <a:rPr lang="es-ES_tradnl" sz="4000" smtClean="0">
                <a:solidFill>
                  <a:srgbClr val="0000CC"/>
                </a:solidFill>
              </a:rPr>
              <a:t>de hibridación teórica</a:t>
            </a:r>
            <a:endParaRPr lang="es-ES_tradnl" sz="4000">
              <a:solidFill>
                <a:srgbClr val="0000CC"/>
              </a:solidFill>
            </a:endParaRPr>
          </a:p>
        </p:txBody>
      </p:sp>
      <p:sp>
        <p:nvSpPr>
          <p:cNvPr id="23556" name="Rectangle 4"/>
          <p:cNvSpPr>
            <a:spLocks noChangeArrowheads="1"/>
          </p:cNvSpPr>
          <p:nvPr/>
        </p:nvSpPr>
        <p:spPr bwMode="auto">
          <a:xfrm>
            <a:off x="249175" y="1397633"/>
            <a:ext cx="882332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63525" indent="-263525" defTabSz="762000" eaLnBrk="0" hangingPunct="0">
              <a:spcBef>
                <a:spcPts val="0"/>
              </a:spcBef>
              <a:buClr>
                <a:srgbClr val="FF0000"/>
              </a:buClr>
              <a:buFont typeface="Wingdings" pitchFamily="2" charset="2"/>
              <a:buChar char="§"/>
            </a:pPr>
            <a:r>
              <a:rPr lang="es-ES_tradnl" sz="2600" dirty="0">
                <a:solidFill>
                  <a:srgbClr val="000000"/>
                </a:solidFill>
              </a:rPr>
              <a:t>Se calcula a partir de la temperatura de fusión (Tm) entre el molde y el </a:t>
            </a:r>
            <a:r>
              <a:rPr lang="es-ES_tradnl" sz="2600" dirty="0" smtClean="0">
                <a:solidFill>
                  <a:srgbClr val="000000"/>
                </a:solidFill>
              </a:rPr>
              <a:t>cebador</a:t>
            </a:r>
          </a:p>
          <a:p>
            <a:pPr marL="263525" indent="-263525" defTabSz="762000" eaLnBrk="0" hangingPunct="0">
              <a:spcBef>
                <a:spcPts val="0"/>
              </a:spcBef>
              <a:buClr>
                <a:srgbClr val="FF0000"/>
              </a:buClr>
              <a:buFont typeface="Wingdings" pitchFamily="2" charset="2"/>
              <a:buChar char="§"/>
              <a:tabLst>
                <a:tab pos="261938" algn="l"/>
              </a:tabLst>
            </a:pPr>
            <a:r>
              <a:rPr lang="es-ES_tradnl" sz="2600" dirty="0" smtClean="0">
                <a:solidFill>
                  <a:srgbClr val="000000"/>
                </a:solidFill>
              </a:rPr>
              <a:t>La </a:t>
            </a:r>
            <a:r>
              <a:rPr lang="es-ES_tradnl" sz="2600" dirty="0" err="1">
                <a:solidFill>
                  <a:srgbClr val="000000"/>
                </a:solidFill>
              </a:rPr>
              <a:t>formula</a:t>
            </a:r>
            <a:r>
              <a:rPr lang="es-ES_tradnl" sz="2600" dirty="0">
                <a:solidFill>
                  <a:srgbClr val="000000"/>
                </a:solidFill>
              </a:rPr>
              <a:t> </a:t>
            </a:r>
            <a:r>
              <a:rPr lang="es-ES_tradnl" sz="2600" dirty="0" smtClean="0">
                <a:solidFill>
                  <a:srgbClr val="000000"/>
                </a:solidFill>
              </a:rPr>
              <a:t>más sencilla es la de Wallace</a:t>
            </a:r>
            <a:br>
              <a:rPr lang="es-ES_tradnl" sz="2600" dirty="0" smtClean="0">
                <a:solidFill>
                  <a:srgbClr val="000000"/>
                </a:solidFill>
              </a:rPr>
            </a:br>
            <a:r>
              <a:rPr lang="es-ES" sz="2600" dirty="0">
                <a:solidFill>
                  <a:srgbClr val="0000CC"/>
                </a:solidFill>
              </a:rPr>
              <a:t>Tm = [4 </a:t>
            </a:r>
            <a:r>
              <a:rPr lang="es-ES" sz="2600" b="1" dirty="0">
                <a:solidFill>
                  <a:srgbClr val="0000CC"/>
                </a:solidFill>
                <a:sym typeface="Symbol"/>
              </a:rPr>
              <a:t></a:t>
            </a:r>
            <a:r>
              <a:rPr lang="es-ES" sz="2600" dirty="0">
                <a:solidFill>
                  <a:srgbClr val="0000CC"/>
                </a:solidFill>
              </a:rPr>
              <a:t> (G + C) + 2 </a:t>
            </a:r>
            <a:r>
              <a:rPr lang="es-ES" sz="2600" b="1" dirty="0">
                <a:solidFill>
                  <a:srgbClr val="0000CC"/>
                </a:solidFill>
                <a:sym typeface="Symbol"/>
              </a:rPr>
              <a:t></a:t>
            </a:r>
            <a:r>
              <a:rPr lang="es-ES" sz="2600" dirty="0">
                <a:solidFill>
                  <a:srgbClr val="0000CC"/>
                </a:solidFill>
              </a:rPr>
              <a:t> (A + T)]°C</a:t>
            </a:r>
            <a:r>
              <a:rPr lang="es-ES" sz="2600" dirty="0">
                <a:solidFill>
                  <a:srgbClr val="FF0000"/>
                </a:solidFill>
              </a:rPr>
              <a:t> </a:t>
            </a:r>
            <a:endParaRPr lang="es-ES_tradnl" sz="2600" dirty="0">
              <a:solidFill>
                <a:srgbClr val="000000"/>
              </a:solidFill>
            </a:endParaRPr>
          </a:p>
          <a:p>
            <a:pPr marL="263525" indent="-263525" defTabSz="762000" eaLnBrk="0" hangingPunct="0">
              <a:spcBef>
                <a:spcPts val="0"/>
              </a:spcBef>
              <a:buClr>
                <a:srgbClr val="FF0000"/>
              </a:buClr>
              <a:buFont typeface="Wingdings" pitchFamily="2" charset="2"/>
              <a:buChar char="§"/>
              <a:tabLst>
                <a:tab pos="261938" algn="l"/>
              </a:tabLst>
            </a:pPr>
            <a:r>
              <a:rPr lang="es-ES_tradnl" sz="2600" dirty="0" smtClean="0">
                <a:solidFill>
                  <a:srgbClr val="000000"/>
                </a:solidFill>
              </a:rPr>
              <a:t>Si la </a:t>
            </a:r>
            <a:r>
              <a:rPr lang="es-ES_tradnl" sz="2600" dirty="0">
                <a:solidFill>
                  <a:srgbClr val="000000"/>
                </a:solidFill>
              </a:rPr>
              <a:t>longitud del </a:t>
            </a:r>
            <a:r>
              <a:rPr lang="es-ES_tradnl" sz="2600" dirty="0" smtClean="0">
                <a:solidFill>
                  <a:srgbClr val="000000"/>
                </a:solidFill>
              </a:rPr>
              <a:t>oligonucleótido (N) es mayor de 13 </a:t>
            </a:r>
            <a:r>
              <a:rPr lang="es-ES_tradnl" sz="2600" dirty="0" err="1" smtClean="0">
                <a:solidFill>
                  <a:srgbClr val="000000"/>
                </a:solidFill>
              </a:rPr>
              <a:t>nt</a:t>
            </a:r>
            <a:r>
              <a:rPr lang="es-ES_tradnl" sz="2600" dirty="0" smtClean="0">
                <a:solidFill>
                  <a:srgbClr val="000000"/>
                </a:solidFill>
              </a:rPr>
              <a:t>, los valores empíricos de Tm se desvían  </a:t>
            </a:r>
            <a:r>
              <a:rPr lang="es-ES" sz="2600" dirty="0" smtClean="0">
                <a:solidFill>
                  <a:srgbClr val="000000"/>
                </a:solidFill>
              </a:rPr>
              <a:t>de la Tm calculada según </a:t>
            </a:r>
            <a:r>
              <a:rPr lang="en-US" sz="2600" dirty="0" smtClean="0">
                <a:solidFill>
                  <a:srgbClr val="000000"/>
                </a:solidFill>
              </a:rPr>
              <a:t>la </a:t>
            </a:r>
            <a:r>
              <a:rPr lang="en-US" sz="2600" dirty="0" err="1" smtClean="0">
                <a:solidFill>
                  <a:srgbClr val="000000"/>
                </a:solidFill>
              </a:rPr>
              <a:t>fórmula</a:t>
            </a:r>
            <a:r>
              <a:rPr lang="en-US" sz="2600" dirty="0" smtClean="0">
                <a:solidFill>
                  <a:srgbClr val="000000"/>
                </a:solidFill>
              </a:rPr>
              <a:t> de Wallace, </a:t>
            </a:r>
            <a:r>
              <a:rPr lang="en-US" sz="2600" dirty="0" err="1" smtClean="0">
                <a:solidFill>
                  <a:srgbClr val="000000"/>
                </a:solidFill>
              </a:rPr>
              <a:t>razón</a:t>
            </a:r>
            <a:r>
              <a:rPr lang="en-US" sz="2600" dirty="0" smtClean="0">
                <a:solidFill>
                  <a:srgbClr val="000000"/>
                </a:solidFill>
              </a:rPr>
              <a:t> </a:t>
            </a:r>
            <a:r>
              <a:rPr lang="en-US" sz="2600" dirty="0" err="1" smtClean="0">
                <a:solidFill>
                  <a:srgbClr val="000000"/>
                </a:solidFill>
              </a:rPr>
              <a:t>por</a:t>
            </a:r>
            <a:r>
              <a:rPr lang="en-US" sz="2600" dirty="0" smtClean="0">
                <a:solidFill>
                  <a:srgbClr val="000000"/>
                </a:solidFill>
              </a:rPr>
              <a:t> la que </a:t>
            </a:r>
            <a:r>
              <a:rPr lang="en-US" sz="2600" dirty="0" err="1" smtClean="0">
                <a:solidFill>
                  <a:srgbClr val="000000"/>
                </a:solidFill>
              </a:rPr>
              <a:t>es</a:t>
            </a:r>
            <a:r>
              <a:rPr lang="en-US" sz="2600" dirty="0" smtClean="0">
                <a:solidFill>
                  <a:srgbClr val="000000"/>
                </a:solidFill>
              </a:rPr>
              <a:t> </a:t>
            </a:r>
            <a:r>
              <a:rPr lang="en-US" sz="2600" dirty="0" err="1" smtClean="0">
                <a:solidFill>
                  <a:srgbClr val="000000"/>
                </a:solidFill>
              </a:rPr>
              <a:t>preferible</a:t>
            </a:r>
            <a:r>
              <a:rPr lang="en-US" sz="2600" dirty="0" smtClean="0">
                <a:solidFill>
                  <a:srgbClr val="000000"/>
                </a:solidFill>
              </a:rPr>
              <a:t> </a:t>
            </a:r>
            <a:r>
              <a:rPr lang="en-US" sz="2600" dirty="0" err="1" smtClean="0">
                <a:solidFill>
                  <a:srgbClr val="000000"/>
                </a:solidFill>
              </a:rPr>
              <a:t>usar</a:t>
            </a:r>
            <a:r>
              <a:rPr lang="en-US" sz="2600" dirty="0" smtClean="0">
                <a:solidFill>
                  <a:srgbClr val="000000"/>
                </a:solidFill>
              </a:rPr>
              <a:t> </a:t>
            </a:r>
            <a:r>
              <a:rPr lang="en-US" sz="2600" dirty="0" err="1" smtClean="0">
                <a:solidFill>
                  <a:srgbClr val="000000"/>
                </a:solidFill>
              </a:rPr>
              <a:t>esta</a:t>
            </a:r>
            <a:r>
              <a:rPr lang="en-US" sz="2600" dirty="0" smtClean="0">
                <a:solidFill>
                  <a:srgbClr val="000000"/>
                </a:solidFill>
              </a:rPr>
              <a:t> </a:t>
            </a:r>
            <a:r>
              <a:rPr lang="en-US" sz="2600" dirty="0" err="1" smtClean="0">
                <a:solidFill>
                  <a:srgbClr val="000000"/>
                </a:solidFill>
              </a:rPr>
              <a:t>otra</a:t>
            </a:r>
            <a:r>
              <a:rPr lang="en-US" sz="2600" dirty="0" smtClean="0">
                <a:solidFill>
                  <a:srgbClr val="000000"/>
                </a:solidFill>
              </a:rPr>
              <a:t>:</a:t>
            </a:r>
            <a:r>
              <a:rPr lang="en-US" sz="2600" dirty="0">
                <a:solidFill>
                  <a:srgbClr val="000000"/>
                </a:solidFill>
              </a:rPr>
              <a:t/>
            </a:r>
            <a:br>
              <a:rPr lang="en-US" sz="2600" dirty="0">
                <a:solidFill>
                  <a:srgbClr val="000000"/>
                </a:solidFill>
              </a:rPr>
            </a:br>
            <a:r>
              <a:rPr lang="en-US" sz="2600" dirty="0" smtClean="0">
                <a:solidFill>
                  <a:srgbClr val="0000CC"/>
                </a:solidFill>
              </a:rPr>
              <a:t>Tm </a:t>
            </a:r>
            <a:r>
              <a:rPr lang="en-US" sz="2600" dirty="0">
                <a:solidFill>
                  <a:srgbClr val="0000CC"/>
                </a:solidFill>
              </a:rPr>
              <a:t>=  </a:t>
            </a:r>
            <a:r>
              <a:rPr lang="en-US" sz="2600" dirty="0" smtClean="0">
                <a:solidFill>
                  <a:srgbClr val="0000CC"/>
                </a:solidFill>
              </a:rPr>
              <a:t>64,9°C </a:t>
            </a:r>
            <a:r>
              <a:rPr lang="en-US" sz="2600" dirty="0">
                <a:solidFill>
                  <a:srgbClr val="0000CC"/>
                </a:solidFill>
              </a:rPr>
              <a:t>+ 41°C </a:t>
            </a:r>
            <a:r>
              <a:rPr lang="es-ES" sz="2600" b="1" dirty="0">
                <a:solidFill>
                  <a:srgbClr val="0000CC"/>
                </a:solidFill>
                <a:sym typeface="Symbol"/>
              </a:rPr>
              <a:t></a:t>
            </a:r>
            <a:r>
              <a:rPr lang="en-US" sz="2600" dirty="0" smtClean="0">
                <a:solidFill>
                  <a:srgbClr val="0000CC"/>
                </a:solidFill>
              </a:rPr>
              <a:t> [(G + C) – 16,4]/N</a:t>
            </a:r>
          </a:p>
          <a:p>
            <a:pPr marL="263525" indent="-263525" defTabSz="762000" eaLnBrk="0" hangingPunct="0">
              <a:spcBef>
                <a:spcPts val="0"/>
              </a:spcBef>
              <a:buClr>
                <a:srgbClr val="FF0000"/>
              </a:buClr>
              <a:buFont typeface="Wingdings" pitchFamily="2" charset="2"/>
              <a:buChar char="§"/>
              <a:tabLst>
                <a:tab pos="261938" algn="l"/>
              </a:tabLst>
            </a:pPr>
            <a:r>
              <a:rPr lang="es-ES_tradnl" sz="2600" dirty="0" smtClean="0">
                <a:solidFill>
                  <a:srgbClr val="000000"/>
                </a:solidFill>
              </a:rPr>
              <a:t>Suele programarse en el </a:t>
            </a:r>
            <a:r>
              <a:rPr lang="es-ES_tradnl" sz="2600" dirty="0" err="1" smtClean="0">
                <a:solidFill>
                  <a:srgbClr val="000000"/>
                </a:solidFill>
              </a:rPr>
              <a:t>termociclador</a:t>
            </a:r>
            <a:r>
              <a:rPr lang="es-ES_tradnl" sz="2600" dirty="0" smtClean="0">
                <a:solidFill>
                  <a:srgbClr val="000000"/>
                </a:solidFill>
              </a:rPr>
              <a:t> una </a:t>
            </a:r>
            <a:r>
              <a:rPr lang="es-ES_tradnl" sz="2600" dirty="0">
                <a:solidFill>
                  <a:srgbClr val="000000"/>
                </a:solidFill>
              </a:rPr>
              <a:t>temperatura de hibridación unos 5</a:t>
            </a:r>
            <a:r>
              <a:rPr lang="es-ES" sz="2600" dirty="0">
                <a:solidFill>
                  <a:srgbClr val="000000"/>
                </a:solidFill>
              </a:rPr>
              <a:t>°</a:t>
            </a:r>
            <a:r>
              <a:rPr lang="es-ES_tradnl" sz="2600" dirty="0">
                <a:solidFill>
                  <a:srgbClr val="000000"/>
                </a:solidFill>
              </a:rPr>
              <a:t>C </a:t>
            </a:r>
            <a:r>
              <a:rPr lang="es-ES_tradnl" sz="2600" dirty="0" smtClean="0">
                <a:solidFill>
                  <a:srgbClr val="000000"/>
                </a:solidFill>
              </a:rPr>
              <a:t>inferior a la Tm calculada</a:t>
            </a:r>
          </a:p>
          <a:p>
            <a:pPr marL="263525" indent="-263525" defTabSz="762000" eaLnBrk="0" hangingPunct="0">
              <a:spcBef>
                <a:spcPts val="0"/>
              </a:spcBef>
              <a:buClr>
                <a:srgbClr val="FF0000"/>
              </a:buClr>
              <a:buFont typeface="Wingdings" pitchFamily="2" charset="2"/>
              <a:buChar char="§"/>
              <a:tabLst>
                <a:tab pos="261938" algn="l"/>
              </a:tabLst>
            </a:pPr>
            <a:r>
              <a:rPr lang="es-ES_tradnl" sz="2600" dirty="0">
                <a:solidFill>
                  <a:srgbClr val="000000"/>
                </a:solidFill>
              </a:rPr>
              <a:t>Las Tm de los dos oligonucleótidos de una pareja de cebadores deben diferir en menos de 5</a:t>
            </a:r>
            <a:r>
              <a:rPr lang="es-ES" sz="2600" dirty="0">
                <a:solidFill>
                  <a:srgbClr val="000000"/>
                </a:solidFill>
              </a:rPr>
              <a:t>°</a:t>
            </a:r>
            <a:r>
              <a:rPr lang="es-ES_tradnl" sz="2600" dirty="0">
                <a:solidFill>
                  <a:srgbClr val="000000"/>
                </a:solidFill>
              </a:rPr>
              <a:t>C</a:t>
            </a:r>
          </a:p>
          <a:p>
            <a:pPr defTabSz="762000" eaLnBrk="0" hangingPunct="0">
              <a:spcBef>
                <a:spcPct val="20000"/>
              </a:spcBef>
              <a:buClr>
                <a:srgbClr val="FF0000"/>
              </a:buClr>
              <a:tabLst>
                <a:tab pos="261938" algn="l"/>
              </a:tabLst>
            </a:pPr>
            <a:endParaRPr lang="es-ES_tradnl" sz="2800" dirty="0">
              <a:solidFill>
                <a:srgbClr val="FFFFFF"/>
              </a:solidFill>
            </a:endParaRPr>
          </a:p>
          <a:p>
            <a:pPr marL="261938" indent="-261938" defTabSz="762000" eaLnBrk="0" hangingPunct="0">
              <a:spcBef>
                <a:spcPct val="20000"/>
              </a:spcBef>
              <a:buClr>
                <a:srgbClr val="FF33CC"/>
              </a:buClr>
              <a:buSzPct val="75000"/>
              <a:buFont typeface="Monotype Sorts"/>
              <a:buChar char="u"/>
              <a:tabLst>
                <a:tab pos="261938" algn="l"/>
              </a:tabLst>
            </a:pPr>
            <a:endParaRPr lang="es-ES_tradnl" sz="2800" dirty="0">
              <a:solidFill>
                <a:srgbClr val="FFFFFF"/>
              </a:solidFill>
            </a:endParaRPr>
          </a:p>
        </p:txBody>
      </p:sp>
      <p:sp>
        <p:nvSpPr>
          <p:cNvPr id="2" name="1 Marcador de número de diapositiva"/>
          <p:cNvSpPr>
            <a:spLocks noGrp="1"/>
          </p:cNvSpPr>
          <p:nvPr>
            <p:ph type="sldNum" sz="quarter" idx="12"/>
          </p:nvPr>
        </p:nvSpPr>
        <p:spPr/>
        <p:txBody>
          <a:bodyPr/>
          <a:lstStyle/>
          <a:p>
            <a:pPr>
              <a:defRPr/>
            </a:pPr>
            <a:r>
              <a:rPr lang="es-ES" dirty="0" smtClean="0">
                <a:solidFill>
                  <a:srgbClr val="000000"/>
                </a:solidFill>
              </a:rPr>
              <a:t>Diapositiva 93 del Tema 2</a:t>
            </a:r>
            <a:endParaRPr lang="es-ES" dirty="0">
              <a:solidFill>
                <a:srgbClr val="000000"/>
              </a:solidFill>
            </a:endParaRPr>
          </a:p>
        </p:txBody>
      </p:sp>
    </p:spTree>
    <p:extLst>
      <p:ext uri="{BB962C8B-B14F-4D97-AF65-F5344CB8AC3E}">
        <p14:creationId xmlns:p14="http://schemas.microsoft.com/office/powerpoint/2010/main" val="2863373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lnSpc>
                <a:spcPts val="4000"/>
              </a:lnSpc>
              <a:defRPr/>
            </a:pPr>
            <a:r>
              <a:rPr lang="es-ES_tradnl" sz="4000" dirty="0">
                <a:solidFill>
                  <a:srgbClr val="0000CC"/>
                </a:solidFill>
                <a:cs typeface="+mn-cs"/>
              </a:rPr>
              <a:t>2.10.2.- </a:t>
            </a:r>
            <a:r>
              <a:rPr lang="es-ES_tradnl" sz="4000" dirty="0" smtClean="0">
                <a:solidFill>
                  <a:srgbClr val="0000CC"/>
                </a:solidFill>
                <a:cs typeface="+mn-cs"/>
              </a:rPr>
              <a:t>Criterios para el diseño de cebadores para la PCR</a:t>
            </a:r>
            <a:endParaRPr lang="es-ES_tradnl" sz="4000" dirty="0">
              <a:solidFill>
                <a:srgbClr val="0000CC"/>
              </a:solidFill>
              <a:cs typeface="+mn-cs"/>
            </a:endParaRPr>
          </a:p>
        </p:txBody>
      </p:sp>
      <p:sp>
        <p:nvSpPr>
          <p:cNvPr id="22532" name="Rectangle 5"/>
          <p:cNvSpPr>
            <a:spLocks noChangeArrowheads="1"/>
          </p:cNvSpPr>
          <p:nvPr/>
        </p:nvSpPr>
        <p:spPr bwMode="auto">
          <a:xfrm>
            <a:off x="252028" y="1412874"/>
            <a:ext cx="889197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63525" indent="-263525" defTabSz="762000" eaLnBrk="0" hangingPunct="0">
              <a:spcBef>
                <a:spcPts val="0"/>
              </a:spcBef>
              <a:buClr>
                <a:srgbClr val="FF0000"/>
              </a:buClr>
              <a:buFont typeface="Wingdings" pitchFamily="2" charset="2"/>
              <a:buChar char="§"/>
            </a:pPr>
            <a:r>
              <a:rPr lang="es-ES_tradnl" sz="2600" dirty="0">
                <a:solidFill>
                  <a:srgbClr val="000000"/>
                </a:solidFill>
                <a:cs typeface="+mn-cs"/>
              </a:rPr>
              <a:t>De secuencia complementaria a los extremos del segmento que se desea </a:t>
            </a:r>
            <a:r>
              <a:rPr lang="es-ES_tradnl" sz="2600" dirty="0" smtClean="0">
                <a:solidFill>
                  <a:srgbClr val="000000"/>
                </a:solidFill>
                <a:cs typeface="+mn-cs"/>
              </a:rPr>
              <a:t>amplificar (</a:t>
            </a:r>
            <a:r>
              <a:rPr lang="es-ES_tradnl" sz="2600" dirty="0" err="1" smtClean="0">
                <a:solidFill>
                  <a:srgbClr val="0000CC"/>
                </a:solidFill>
                <a:cs typeface="+mn-cs"/>
              </a:rPr>
              <a:t>amplicón</a:t>
            </a:r>
            <a:r>
              <a:rPr lang="es-ES_tradnl" sz="2600" dirty="0" smtClean="0">
                <a:solidFill>
                  <a:srgbClr val="000000"/>
                </a:solidFill>
                <a:cs typeface="+mn-cs"/>
              </a:rPr>
              <a:t>)</a:t>
            </a:r>
            <a:endParaRPr lang="es-ES_tradnl" sz="2600" dirty="0">
              <a:solidFill>
                <a:srgbClr val="000000"/>
              </a:solidFill>
              <a:cs typeface="+mn-cs"/>
            </a:endParaRPr>
          </a:p>
          <a:p>
            <a:pPr marL="263525" indent="-263525" defTabSz="762000" eaLnBrk="0" hangingPunct="0">
              <a:spcBef>
                <a:spcPts val="0"/>
              </a:spcBef>
              <a:buClr>
                <a:srgbClr val="FF0000"/>
              </a:buClr>
              <a:buFont typeface="Wingdings" pitchFamily="2" charset="2"/>
              <a:buChar char="§"/>
            </a:pPr>
            <a:r>
              <a:rPr lang="es-ES_tradnl" sz="2600" dirty="0" smtClean="0">
                <a:solidFill>
                  <a:srgbClr val="000000"/>
                </a:solidFill>
                <a:cs typeface="+mn-cs"/>
              </a:rPr>
              <a:t>De entre </a:t>
            </a:r>
            <a:r>
              <a:rPr lang="es-ES_tradnl" sz="2600" dirty="0">
                <a:solidFill>
                  <a:srgbClr val="000000"/>
                </a:solidFill>
                <a:cs typeface="+mn-cs"/>
              </a:rPr>
              <a:t>18 y 30 </a:t>
            </a:r>
            <a:r>
              <a:rPr lang="es-ES_tradnl" sz="2600" dirty="0" err="1">
                <a:solidFill>
                  <a:srgbClr val="000000"/>
                </a:solidFill>
                <a:cs typeface="+mn-cs"/>
              </a:rPr>
              <a:t>nt</a:t>
            </a:r>
            <a:r>
              <a:rPr lang="es-ES_tradnl" sz="2600" dirty="0">
                <a:solidFill>
                  <a:srgbClr val="000000"/>
                </a:solidFill>
                <a:cs typeface="+mn-cs"/>
              </a:rPr>
              <a:t> de </a:t>
            </a:r>
            <a:r>
              <a:rPr lang="es-ES_tradnl" sz="2600" dirty="0" smtClean="0">
                <a:solidFill>
                  <a:srgbClr val="000000"/>
                </a:solidFill>
                <a:cs typeface="+mn-cs"/>
              </a:rPr>
              <a:t>longitud</a:t>
            </a:r>
          </a:p>
          <a:p>
            <a:pPr marL="263525" indent="-263525">
              <a:spcBef>
                <a:spcPts val="0"/>
              </a:spcBef>
              <a:buClr>
                <a:srgbClr val="FF0000"/>
              </a:buClr>
              <a:buFont typeface="Wingdings" pitchFamily="2" charset="2"/>
              <a:buChar char="§"/>
            </a:pPr>
            <a:r>
              <a:rPr lang="es-ES" sz="2600" dirty="0">
                <a:solidFill>
                  <a:srgbClr val="000000"/>
                </a:solidFill>
                <a:cs typeface="+mn-cs"/>
              </a:rPr>
              <a:t>El tamaño del genoma </a:t>
            </a:r>
            <a:r>
              <a:rPr lang="es-ES" sz="2600" dirty="0" smtClean="0">
                <a:solidFill>
                  <a:srgbClr val="000000"/>
                </a:solidFill>
                <a:cs typeface="+mn-cs"/>
              </a:rPr>
              <a:t>humano es </a:t>
            </a:r>
            <a:r>
              <a:rPr lang="es-ES" sz="2600" dirty="0">
                <a:solidFill>
                  <a:srgbClr val="000000"/>
                </a:solidFill>
                <a:cs typeface="+mn-cs"/>
              </a:rPr>
              <a:t>3.300 </a:t>
            </a:r>
            <a:r>
              <a:rPr lang="es-ES" sz="2600" dirty="0" smtClean="0">
                <a:solidFill>
                  <a:srgbClr val="000000"/>
                </a:solidFill>
                <a:cs typeface="+mn-cs"/>
              </a:rPr>
              <a:t>Mb. </a:t>
            </a:r>
            <a:r>
              <a:rPr lang="es-ES_tradnl" sz="2600" dirty="0" smtClean="0">
                <a:solidFill>
                  <a:srgbClr val="000000"/>
                </a:solidFill>
                <a:cs typeface="+mn-cs"/>
              </a:rPr>
              <a:t>Una </a:t>
            </a:r>
            <a:r>
              <a:rPr lang="es-ES_tradnl" sz="2600" dirty="0">
                <a:solidFill>
                  <a:srgbClr val="000000"/>
                </a:solidFill>
                <a:cs typeface="+mn-cs"/>
              </a:rPr>
              <a:t>secuencia de 8 </a:t>
            </a:r>
            <a:r>
              <a:rPr lang="es-ES_tradnl" sz="2600" dirty="0" err="1">
                <a:solidFill>
                  <a:srgbClr val="000000"/>
                </a:solidFill>
                <a:cs typeface="+mn-cs"/>
              </a:rPr>
              <a:t>nt</a:t>
            </a:r>
            <a:r>
              <a:rPr lang="es-ES_tradnl" sz="2600" dirty="0">
                <a:solidFill>
                  <a:srgbClr val="000000"/>
                </a:solidFill>
                <a:cs typeface="+mn-cs"/>
              </a:rPr>
              <a:t> </a:t>
            </a:r>
            <a:r>
              <a:rPr lang="es-ES_tradnl" sz="2600" dirty="0" smtClean="0">
                <a:solidFill>
                  <a:srgbClr val="000000"/>
                </a:solidFill>
                <a:cs typeface="+mn-cs"/>
              </a:rPr>
              <a:t>debería aparecer </a:t>
            </a:r>
            <a:r>
              <a:rPr lang="es-ES_tradnl" sz="2600" dirty="0">
                <a:solidFill>
                  <a:srgbClr val="000000"/>
                </a:solidFill>
                <a:cs typeface="+mn-cs"/>
              </a:rPr>
              <a:t>una vez cada 65.536 </a:t>
            </a:r>
            <a:r>
              <a:rPr lang="es-ES_tradnl" sz="2600" dirty="0" err="1">
                <a:solidFill>
                  <a:srgbClr val="000000"/>
                </a:solidFill>
                <a:cs typeface="+mn-cs"/>
              </a:rPr>
              <a:t>pb</a:t>
            </a:r>
            <a:r>
              <a:rPr lang="es-ES_tradnl" sz="2600" dirty="0">
                <a:solidFill>
                  <a:srgbClr val="000000"/>
                </a:solidFill>
                <a:cs typeface="+mn-cs"/>
              </a:rPr>
              <a:t> (VR</a:t>
            </a:r>
            <a:r>
              <a:rPr lang="es-ES_tradnl" sz="2600" baseline="-25000" dirty="0">
                <a:solidFill>
                  <a:srgbClr val="000000"/>
                </a:solidFill>
                <a:cs typeface="+mn-cs"/>
              </a:rPr>
              <a:t>4,8</a:t>
            </a:r>
            <a:r>
              <a:rPr lang="es-ES_tradnl" sz="2600" dirty="0">
                <a:solidFill>
                  <a:srgbClr val="000000"/>
                </a:solidFill>
                <a:cs typeface="+mn-cs"/>
              </a:rPr>
              <a:t> = 4</a:t>
            </a:r>
            <a:r>
              <a:rPr lang="es-ES_tradnl" sz="2600" baseline="30000" dirty="0">
                <a:solidFill>
                  <a:srgbClr val="000000"/>
                </a:solidFill>
                <a:cs typeface="+mn-cs"/>
              </a:rPr>
              <a:t>8</a:t>
            </a:r>
            <a:r>
              <a:rPr lang="es-ES_tradnl" sz="2600" dirty="0">
                <a:solidFill>
                  <a:srgbClr val="000000"/>
                </a:solidFill>
                <a:cs typeface="+mn-cs"/>
              </a:rPr>
              <a:t>). La encontraríamos </a:t>
            </a:r>
            <a:r>
              <a:rPr lang="es-ES_tradnl" sz="2600" dirty="0" smtClean="0">
                <a:solidFill>
                  <a:srgbClr val="000000"/>
                </a:solidFill>
                <a:cs typeface="+mn-cs"/>
              </a:rPr>
              <a:t>unas 3,3·10</a:t>
            </a:r>
            <a:r>
              <a:rPr lang="es-ES_tradnl" sz="2600" baseline="30000" dirty="0" smtClean="0">
                <a:solidFill>
                  <a:srgbClr val="000000"/>
                </a:solidFill>
                <a:cs typeface="+mn-cs"/>
              </a:rPr>
              <a:t>9</a:t>
            </a:r>
            <a:r>
              <a:rPr lang="es-ES_tradnl" sz="2600" dirty="0" smtClean="0">
                <a:solidFill>
                  <a:srgbClr val="000000"/>
                </a:solidFill>
                <a:cs typeface="+mn-cs"/>
              </a:rPr>
              <a:t>/65.536  </a:t>
            </a:r>
            <a:r>
              <a:rPr lang="es-ES_tradnl" sz="2600" dirty="0">
                <a:solidFill>
                  <a:srgbClr val="000000"/>
                </a:solidFill>
                <a:cs typeface="+mn-cs"/>
              </a:rPr>
              <a:t>= 50.354 </a:t>
            </a:r>
            <a:r>
              <a:rPr lang="es-ES_tradnl" sz="2600" dirty="0" smtClean="0">
                <a:solidFill>
                  <a:srgbClr val="000000"/>
                </a:solidFill>
                <a:cs typeface="+mn-cs"/>
              </a:rPr>
              <a:t>veces.</a:t>
            </a:r>
          </a:p>
          <a:p>
            <a:pPr marL="263525" indent="-263525">
              <a:spcBef>
                <a:spcPts val="0"/>
              </a:spcBef>
              <a:buClr>
                <a:srgbClr val="FF0000"/>
              </a:buClr>
              <a:buFont typeface="Wingdings" pitchFamily="2" charset="2"/>
              <a:buChar char="§"/>
            </a:pPr>
            <a:r>
              <a:rPr lang="es-ES_tradnl" sz="2600" dirty="0" smtClean="0">
                <a:solidFill>
                  <a:srgbClr val="000000"/>
                </a:solidFill>
                <a:cs typeface="+mn-cs"/>
              </a:rPr>
              <a:t>Esperaríamos encontrar 3,3·10</a:t>
            </a:r>
            <a:r>
              <a:rPr lang="es-ES_tradnl" sz="2600" baseline="30000" dirty="0" smtClean="0">
                <a:solidFill>
                  <a:srgbClr val="000000"/>
                </a:solidFill>
                <a:cs typeface="+mn-cs"/>
              </a:rPr>
              <a:t>9</a:t>
            </a:r>
            <a:r>
              <a:rPr lang="es-ES_tradnl" sz="2600" dirty="0" smtClean="0">
                <a:solidFill>
                  <a:srgbClr val="000000"/>
                </a:solidFill>
                <a:cs typeface="+mn-cs"/>
              </a:rPr>
              <a:t>/4</a:t>
            </a:r>
            <a:r>
              <a:rPr lang="es-ES_tradnl" sz="2600" baseline="30000" dirty="0" smtClean="0">
                <a:solidFill>
                  <a:srgbClr val="000000"/>
                </a:solidFill>
                <a:cs typeface="+mn-cs"/>
              </a:rPr>
              <a:t>17</a:t>
            </a:r>
            <a:r>
              <a:rPr lang="es-ES_tradnl" sz="2600" dirty="0" smtClean="0">
                <a:solidFill>
                  <a:srgbClr val="000000"/>
                </a:solidFill>
                <a:cs typeface="+mn-cs"/>
              </a:rPr>
              <a:t> = 0,19 </a:t>
            </a:r>
            <a:r>
              <a:rPr lang="es-ES_tradnl" sz="2600" dirty="0">
                <a:solidFill>
                  <a:srgbClr val="000000"/>
                </a:solidFill>
                <a:cs typeface="+mn-cs"/>
              </a:rPr>
              <a:t>veces una secuencia de 17 </a:t>
            </a:r>
            <a:r>
              <a:rPr lang="es-ES_tradnl" sz="2600" dirty="0" err="1" smtClean="0">
                <a:solidFill>
                  <a:srgbClr val="000000"/>
                </a:solidFill>
                <a:cs typeface="+mn-cs"/>
              </a:rPr>
              <a:t>nt</a:t>
            </a:r>
            <a:r>
              <a:rPr lang="es-ES_tradnl" sz="2600" dirty="0" smtClean="0">
                <a:solidFill>
                  <a:srgbClr val="000000"/>
                </a:solidFill>
                <a:cs typeface="+mn-cs"/>
              </a:rPr>
              <a:t>.</a:t>
            </a:r>
            <a:endParaRPr lang="es-ES_tradnl" sz="2600" dirty="0">
              <a:solidFill>
                <a:srgbClr val="000000"/>
              </a:solidFill>
              <a:cs typeface="+mn-cs"/>
            </a:endParaRPr>
          </a:p>
          <a:p>
            <a:pPr marL="263525" indent="-263525" defTabSz="762000" eaLnBrk="0" hangingPunct="0">
              <a:spcBef>
                <a:spcPct val="20000"/>
              </a:spcBef>
              <a:buClr>
                <a:srgbClr val="FF0000"/>
              </a:buClr>
              <a:buFont typeface="Wingdings" pitchFamily="2" charset="2"/>
              <a:buChar char="§"/>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a:buClr>
                <a:srgbClr val="FF0000"/>
              </a:buClr>
              <a:buFont typeface="Wingdings" pitchFamily="2" charset="2"/>
              <a:buChar char="Ø"/>
            </a:pPr>
            <a:endParaRPr lang="es-ES_tradnl" sz="2400" dirty="0">
              <a:solidFill>
                <a:srgbClr val="000000"/>
              </a:solidFill>
              <a:cs typeface="+mn-cs"/>
            </a:endParaRPr>
          </a:p>
          <a:p>
            <a:pPr marL="261938" indent="-261938" defTabSz="762000"/>
            <a:endParaRPr lang="es-ES" sz="2400" dirty="0">
              <a:solidFill>
                <a:srgbClr val="000000"/>
              </a:solidFill>
              <a:cs typeface="+mn-cs"/>
            </a:endParaRPr>
          </a:p>
          <a:p>
            <a:pPr marL="261938" indent="-261938" defTabSz="762000" eaLnBrk="0" hangingPunct="0">
              <a:spcBef>
                <a:spcPct val="20000"/>
              </a:spcBef>
              <a:buClr>
                <a:srgbClr val="FF0000"/>
              </a:buClr>
              <a:buFont typeface="Wingdings" pitchFamily="2" charset="2"/>
              <a:buChar char="v"/>
            </a:pPr>
            <a:endParaRPr lang="es-ES_tradnl" sz="2400" dirty="0">
              <a:solidFill>
                <a:srgbClr val="000000"/>
              </a:solidFill>
              <a:cs typeface="+mn-cs"/>
            </a:endParaRPr>
          </a:p>
          <a:p>
            <a:pPr marL="261938" indent="-261938" defTabSz="762000" eaLnBrk="0" hangingPunct="0">
              <a:spcBef>
                <a:spcPct val="20000"/>
              </a:spcBef>
              <a:buClr>
                <a:srgbClr val="FF33CC"/>
              </a:buClr>
              <a:buSzPct val="75000"/>
              <a:buFont typeface="Monotype Sorts"/>
              <a:buChar char="u"/>
            </a:pPr>
            <a:endParaRPr lang="es-ES_tradnl" sz="2800" dirty="0">
              <a:solidFill>
                <a:srgbClr val="FFFFFF"/>
              </a:solidFill>
              <a:cs typeface="+mn-cs"/>
            </a:endParaRPr>
          </a:p>
        </p:txBody>
      </p:sp>
      <p:grpSp>
        <p:nvGrpSpPr>
          <p:cNvPr id="22534" name="Group 23"/>
          <p:cNvGrpSpPr>
            <a:grpSpLocks/>
          </p:cNvGrpSpPr>
          <p:nvPr/>
        </p:nvGrpSpPr>
        <p:grpSpPr bwMode="auto">
          <a:xfrm>
            <a:off x="4860032" y="4831715"/>
            <a:ext cx="3894137" cy="1738313"/>
            <a:chOff x="3088" y="3106"/>
            <a:chExt cx="2453" cy="1095"/>
          </a:xfrm>
        </p:grpSpPr>
        <p:pic>
          <p:nvPicPr>
            <p:cNvPr id="22538" name="Picture 12" descr="Explorar0002"/>
            <p:cNvPicPr>
              <a:picLocks noChangeAspect="1" noChangeArrowheads="1"/>
            </p:cNvPicPr>
            <p:nvPr/>
          </p:nvPicPr>
          <p:blipFill>
            <a:blip r:embed="rId3">
              <a:extLst>
                <a:ext uri="{28A0092B-C50C-407E-A947-70E740481C1C}">
                  <a14:useLocalDpi xmlns:a14="http://schemas.microsoft.com/office/drawing/2010/main" val="0"/>
                </a:ext>
              </a:extLst>
            </a:blip>
            <a:srcRect l="6700" t="56732" r="56293" b="36627"/>
            <a:stretch>
              <a:fillRect/>
            </a:stretch>
          </p:blipFill>
          <p:spPr bwMode="auto">
            <a:xfrm>
              <a:off x="3166" y="3106"/>
              <a:ext cx="22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1" descr="Explorar0002"/>
            <p:cNvPicPr>
              <a:picLocks noChangeAspect="1" noChangeArrowheads="1"/>
            </p:cNvPicPr>
            <p:nvPr/>
          </p:nvPicPr>
          <p:blipFill>
            <a:blip r:embed="rId3">
              <a:extLst>
                <a:ext uri="{28A0092B-C50C-407E-A947-70E740481C1C}">
                  <a14:useLocalDpi xmlns:a14="http://schemas.microsoft.com/office/drawing/2010/main" val="0"/>
                </a:ext>
              </a:extLst>
            </a:blip>
            <a:srcRect l="10985" t="74573" r="43121" b="5687"/>
            <a:stretch>
              <a:fillRect/>
            </a:stretch>
          </p:blipFill>
          <p:spPr bwMode="auto">
            <a:xfrm>
              <a:off x="3088" y="3443"/>
              <a:ext cx="2453"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5" name="Group 24"/>
          <p:cNvGrpSpPr>
            <a:grpSpLocks/>
          </p:cNvGrpSpPr>
          <p:nvPr/>
        </p:nvGrpSpPr>
        <p:grpSpPr bwMode="auto">
          <a:xfrm>
            <a:off x="473868" y="4676720"/>
            <a:ext cx="3660775" cy="2163763"/>
            <a:chOff x="3233" y="1691"/>
            <a:chExt cx="2306" cy="1363"/>
          </a:xfrm>
        </p:grpSpPr>
        <p:pic>
          <p:nvPicPr>
            <p:cNvPr id="22536" name="Picture 20" descr="Explorar0002"/>
            <p:cNvPicPr>
              <a:picLocks noChangeAspect="1" noChangeArrowheads="1"/>
            </p:cNvPicPr>
            <p:nvPr/>
          </p:nvPicPr>
          <p:blipFill>
            <a:blip r:embed="rId3">
              <a:extLst>
                <a:ext uri="{28A0092B-C50C-407E-A947-70E740481C1C}">
                  <a14:useLocalDpi xmlns:a14="http://schemas.microsoft.com/office/drawing/2010/main" val="0"/>
                </a:ext>
              </a:extLst>
            </a:blip>
            <a:srcRect l="6334" t="3792" r="57962" b="90169"/>
            <a:stretch>
              <a:fillRect/>
            </a:stretch>
          </p:blipFill>
          <p:spPr bwMode="auto">
            <a:xfrm>
              <a:off x="3233" y="1691"/>
              <a:ext cx="211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2" descr="Explorar0002"/>
            <p:cNvPicPr>
              <a:picLocks noChangeAspect="1" noChangeArrowheads="1"/>
            </p:cNvPicPr>
            <p:nvPr/>
          </p:nvPicPr>
          <p:blipFill>
            <a:blip r:embed="rId3">
              <a:extLst>
                <a:ext uri="{28A0092B-C50C-407E-A947-70E740481C1C}">
                  <a14:useLocalDpi xmlns:a14="http://schemas.microsoft.com/office/drawing/2010/main" val="0"/>
                </a:ext>
              </a:extLst>
            </a:blip>
            <a:srcRect l="10466" t="10861" r="43121" b="59003"/>
            <a:stretch>
              <a:fillRect/>
            </a:stretch>
          </p:blipFill>
          <p:spPr bwMode="auto">
            <a:xfrm>
              <a:off x="3281" y="2001"/>
              <a:ext cx="2258"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1 Marcador de número de diapositiva"/>
          <p:cNvSpPr>
            <a:spLocks noGrp="1"/>
          </p:cNvSpPr>
          <p:nvPr>
            <p:ph type="sldNum" sz="quarter" idx="12"/>
          </p:nvPr>
        </p:nvSpPr>
        <p:spPr/>
        <p:txBody>
          <a:bodyPr/>
          <a:lstStyle/>
          <a:p>
            <a:pPr>
              <a:defRPr/>
            </a:pPr>
            <a:r>
              <a:rPr lang="es-ES" dirty="0" smtClean="0">
                <a:solidFill>
                  <a:srgbClr val="000000"/>
                </a:solidFill>
              </a:rPr>
              <a:t>Diapositiva 92 del Tema 2</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dirty="0">
                <a:solidFill>
                  <a:srgbClr val="0000CC"/>
                </a:solidFill>
                <a:cs typeface="+mn-cs"/>
              </a:rPr>
              <a:t>Características de los cebadores</a:t>
            </a:r>
          </a:p>
        </p:txBody>
      </p:sp>
      <p:sp>
        <p:nvSpPr>
          <p:cNvPr id="25604" name="Rectangle 4"/>
          <p:cNvSpPr>
            <a:spLocks noChangeArrowheads="1"/>
          </p:cNvSpPr>
          <p:nvPr/>
        </p:nvSpPr>
        <p:spPr bwMode="auto">
          <a:xfrm>
            <a:off x="251520" y="1412776"/>
            <a:ext cx="8759958"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defTabSz="762000" eaLnBrk="0" hangingPunct="0">
              <a:spcBef>
                <a:spcPct val="20000"/>
              </a:spcBef>
              <a:buClr>
                <a:srgbClr val="FF0000"/>
              </a:buClr>
            </a:pPr>
            <a:r>
              <a:rPr lang="es-ES_tradnl" sz="2600" dirty="0">
                <a:solidFill>
                  <a:srgbClr val="000000"/>
                </a:solidFill>
                <a:cs typeface="+mn-cs"/>
              </a:rPr>
              <a:t>Para asegurar un buen rendimiento </a:t>
            </a:r>
            <a:r>
              <a:rPr lang="es-ES_tradnl" sz="2600" dirty="0" smtClean="0">
                <a:solidFill>
                  <a:srgbClr val="000000"/>
                </a:solidFill>
                <a:cs typeface="+mn-cs"/>
              </a:rPr>
              <a:t>de la amplificación</a:t>
            </a:r>
            <a:r>
              <a:rPr lang="es-ES_tradnl" sz="2600" dirty="0">
                <a:solidFill>
                  <a:srgbClr val="000000"/>
                </a:solidFill>
                <a:cs typeface="+mn-cs"/>
              </a:rPr>
              <a:t>, los oligonucleótidos </a:t>
            </a:r>
            <a:endParaRPr lang="es-ES_tradnl" sz="2600" dirty="0" smtClean="0">
              <a:solidFill>
                <a:srgbClr val="000000"/>
              </a:solidFill>
              <a:cs typeface="+mn-cs"/>
            </a:endParaRPr>
          </a:p>
          <a:p>
            <a:pPr marL="263525" indent="-263525" defTabSz="762000" eaLnBrk="0" hangingPunct="0">
              <a:spcBef>
                <a:spcPct val="20000"/>
              </a:spcBef>
              <a:buClr>
                <a:srgbClr val="FF0000"/>
              </a:buClr>
              <a:buFont typeface="Wingdings" pitchFamily="2" charset="2"/>
              <a:buChar char="§"/>
            </a:pPr>
            <a:r>
              <a:rPr lang="es-ES_tradnl" sz="2600" dirty="0" smtClean="0">
                <a:solidFill>
                  <a:srgbClr val="000000"/>
                </a:solidFill>
                <a:cs typeface="+mn-cs"/>
              </a:rPr>
              <a:t>no deben</a:t>
            </a:r>
          </a:p>
          <a:p>
            <a:pPr marL="542925" indent="-263525" defTabSz="762000" eaLnBrk="0" hangingPunct="0">
              <a:spcBef>
                <a:spcPct val="20000"/>
              </a:spcBef>
              <a:buClr>
                <a:srgbClr val="00B050"/>
              </a:buClr>
              <a:buFont typeface="Wingdings" pitchFamily="2" charset="2"/>
              <a:buChar char="§"/>
            </a:pPr>
            <a:r>
              <a:rPr lang="es-ES_tradnl" sz="2600" dirty="0" smtClean="0">
                <a:solidFill>
                  <a:srgbClr val="000000"/>
                </a:solidFill>
                <a:cs typeface="+mn-cs"/>
              </a:rPr>
              <a:t>generar </a:t>
            </a:r>
            <a:r>
              <a:rPr lang="es-ES_tradnl" sz="2600" dirty="0">
                <a:solidFill>
                  <a:srgbClr val="000000"/>
                </a:solidFill>
                <a:cs typeface="+mn-cs"/>
              </a:rPr>
              <a:t>estructuras </a:t>
            </a:r>
            <a:r>
              <a:rPr lang="es-ES_tradnl" sz="2600" dirty="0" err="1" smtClean="0">
                <a:solidFill>
                  <a:srgbClr val="000000"/>
                </a:solidFill>
                <a:cs typeface="+mn-cs"/>
              </a:rPr>
              <a:t>bicatenarias</a:t>
            </a:r>
            <a:r>
              <a:rPr lang="es-ES_tradnl" sz="2600" dirty="0">
                <a:solidFill>
                  <a:srgbClr val="000000"/>
                </a:solidFill>
                <a:cs typeface="+mn-cs"/>
              </a:rPr>
              <a:t> </a:t>
            </a:r>
            <a:r>
              <a:rPr lang="es-ES_tradnl" sz="2600" dirty="0" smtClean="0">
                <a:solidFill>
                  <a:srgbClr val="000000"/>
                </a:solidFill>
                <a:cs typeface="+mn-cs"/>
              </a:rPr>
              <a:t>por apareamiento</a:t>
            </a:r>
            <a:r>
              <a:rPr lang="es-ES_tradnl" sz="2600" dirty="0">
                <a:solidFill>
                  <a:srgbClr val="000000"/>
                </a:solidFill>
                <a:cs typeface="+mn-cs"/>
              </a:rPr>
              <a:t> </a:t>
            </a:r>
            <a:r>
              <a:rPr lang="es-ES_tradnl" sz="2600" dirty="0" err="1" smtClean="0">
                <a:solidFill>
                  <a:srgbClr val="000000"/>
                </a:solidFill>
                <a:cs typeface="+mn-cs"/>
              </a:rPr>
              <a:t>intercatenario</a:t>
            </a:r>
            <a:r>
              <a:rPr lang="es-ES_tradnl" sz="2600" dirty="0" smtClean="0">
                <a:solidFill>
                  <a:srgbClr val="000000"/>
                </a:solidFill>
                <a:cs typeface="+mn-cs"/>
              </a:rPr>
              <a:t> </a:t>
            </a:r>
            <a:r>
              <a:rPr lang="es-ES_tradnl" sz="2600" dirty="0">
                <a:solidFill>
                  <a:srgbClr val="000000"/>
                </a:solidFill>
                <a:cs typeface="+mn-cs"/>
              </a:rPr>
              <a:t>(</a:t>
            </a:r>
            <a:r>
              <a:rPr lang="es-ES_tradnl" sz="2600" dirty="0" smtClean="0">
                <a:solidFill>
                  <a:srgbClr val="000000"/>
                </a:solidFill>
                <a:cs typeface="+mn-cs"/>
              </a:rPr>
              <a:t>dímeros y </a:t>
            </a:r>
            <a:r>
              <a:rPr lang="es-ES_tradnl" sz="2600" dirty="0" err="1" smtClean="0">
                <a:solidFill>
                  <a:srgbClr val="000000"/>
                </a:solidFill>
                <a:cs typeface="+mn-cs"/>
              </a:rPr>
              <a:t>autodímeros</a:t>
            </a:r>
            <a:r>
              <a:rPr lang="es-ES_tradnl" sz="2600" dirty="0" smtClean="0">
                <a:solidFill>
                  <a:srgbClr val="000000"/>
                </a:solidFill>
                <a:cs typeface="+mn-cs"/>
              </a:rPr>
              <a:t>)</a:t>
            </a:r>
            <a:r>
              <a:rPr lang="es-ES_tradnl" sz="2600" dirty="0">
                <a:solidFill>
                  <a:srgbClr val="000000"/>
                </a:solidFill>
                <a:cs typeface="+mn-cs"/>
              </a:rPr>
              <a:t> </a:t>
            </a:r>
            <a:r>
              <a:rPr lang="es-ES_tradnl" sz="2600" dirty="0" smtClean="0">
                <a:solidFill>
                  <a:srgbClr val="000000"/>
                </a:solidFill>
                <a:cs typeface="+mn-cs"/>
              </a:rPr>
              <a:t>o </a:t>
            </a:r>
            <a:r>
              <a:rPr lang="es-ES_tradnl" sz="2600" dirty="0" err="1" smtClean="0">
                <a:solidFill>
                  <a:srgbClr val="000000"/>
                </a:solidFill>
                <a:cs typeface="+mn-cs"/>
              </a:rPr>
              <a:t>intracatenario</a:t>
            </a:r>
            <a:r>
              <a:rPr lang="es-ES_tradnl" sz="2600" dirty="0" smtClean="0">
                <a:solidFill>
                  <a:srgbClr val="000000"/>
                </a:solidFill>
                <a:cs typeface="+mn-cs"/>
              </a:rPr>
              <a:t> (horquillas; </a:t>
            </a:r>
            <a:r>
              <a:rPr lang="es-ES_tradnl" sz="2600" i="1" dirty="0" err="1" smtClean="0">
                <a:solidFill>
                  <a:srgbClr val="000000"/>
                </a:solidFill>
                <a:cs typeface="+mn-cs"/>
              </a:rPr>
              <a:t>hairpins</a:t>
            </a:r>
            <a:r>
              <a:rPr lang="es-ES_tradnl" sz="2600" dirty="0" smtClean="0">
                <a:solidFill>
                  <a:srgbClr val="000000"/>
                </a:solidFill>
                <a:cs typeface="+mn-cs"/>
              </a:rPr>
              <a:t>)</a:t>
            </a:r>
          </a:p>
          <a:p>
            <a:pPr marL="542925" indent="-263525" defTabSz="762000" eaLnBrk="0" hangingPunct="0">
              <a:spcBef>
                <a:spcPct val="20000"/>
              </a:spcBef>
              <a:buClr>
                <a:srgbClr val="00B050"/>
              </a:buClr>
              <a:buFont typeface="Wingdings" pitchFamily="2" charset="2"/>
              <a:buChar char="§"/>
            </a:pPr>
            <a:r>
              <a:rPr lang="es-ES_tradnl" sz="2600" dirty="0">
                <a:solidFill>
                  <a:srgbClr val="000000"/>
                </a:solidFill>
                <a:cs typeface="+mn-cs"/>
              </a:rPr>
              <a:t>t</a:t>
            </a:r>
            <a:r>
              <a:rPr lang="es-ES_tradnl" sz="2600" dirty="0" smtClean="0">
                <a:solidFill>
                  <a:srgbClr val="000000"/>
                </a:solidFill>
                <a:cs typeface="+mn-cs"/>
              </a:rPr>
              <a:t>ener 3 o más C o G</a:t>
            </a:r>
            <a:br>
              <a:rPr lang="es-ES_tradnl" sz="2600" dirty="0" smtClean="0">
                <a:solidFill>
                  <a:srgbClr val="000000"/>
                </a:solidFill>
                <a:cs typeface="+mn-cs"/>
              </a:rPr>
            </a:br>
            <a:r>
              <a:rPr lang="es-ES_tradnl" sz="2600" dirty="0" smtClean="0">
                <a:solidFill>
                  <a:srgbClr val="000000"/>
                </a:solidFill>
                <a:cs typeface="+mn-cs"/>
              </a:rPr>
              <a:t>consecutivas</a:t>
            </a:r>
          </a:p>
          <a:p>
            <a:pPr marL="263525" lvl="2" indent="-263525" defTabSz="762000" eaLnBrk="0" hangingPunct="0">
              <a:spcBef>
                <a:spcPct val="20000"/>
              </a:spcBef>
              <a:buClr>
                <a:srgbClr val="FF0000"/>
              </a:buClr>
              <a:buFont typeface="Wingdings" pitchFamily="2" charset="2"/>
              <a:buChar char="§"/>
            </a:pPr>
            <a:r>
              <a:rPr lang="es-ES_tradnl" sz="2600" dirty="0" smtClean="0">
                <a:solidFill>
                  <a:srgbClr val="000000"/>
                </a:solidFill>
                <a:cs typeface="+mn-cs"/>
              </a:rPr>
              <a:t>se recomienda que tengan</a:t>
            </a:r>
          </a:p>
          <a:p>
            <a:pPr marL="542925" lvl="2" indent="-263525" defTabSz="762000" eaLnBrk="0" hangingPunct="0">
              <a:spcBef>
                <a:spcPct val="20000"/>
              </a:spcBef>
              <a:buClr>
                <a:srgbClr val="00B050"/>
              </a:buClr>
              <a:buFont typeface="Wingdings" pitchFamily="2" charset="2"/>
              <a:buChar char="§"/>
            </a:pPr>
            <a:r>
              <a:rPr lang="es-ES_tradnl" sz="2600" dirty="0" smtClean="0">
                <a:solidFill>
                  <a:srgbClr val="000000"/>
                </a:solidFill>
                <a:cs typeface="+mn-cs"/>
              </a:rPr>
              <a:t>17-28 </a:t>
            </a:r>
            <a:r>
              <a:rPr lang="es-ES_tradnl" sz="2600" dirty="0" err="1" smtClean="0">
                <a:solidFill>
                  <a:srgbClr val="000000"/>
                </a:solidFill>
                <a:cs typeface="+mn-cs"/>
              </a:rPr>
              <a:t>nt</a:t>
            </a:r>
            <a:r>
              <a:rPr lang="es-ES_tradnl" sz="2600" dirty="0" smtClean="0">
                <a:solidFill>
                  <a:srgbClr val="000000"/>
                </a:solidFill>
                <a:cs typeface="+mn-cs"/>
              </a:rPr>
              <a:t> de longitud</a:t>
            </a:r>
            <a:endParaRPr lang="es-ES_tradnl" sz="2600" dirty="0">
              <a:solidFill>
                <a:srgbClr val="000000"/>
              </a:solidFill>
              <a:cs typeface="+mn-cs"/>
            </a:endParaRPr>
          </a:p>
          <a:p>
            <a:pPr marL="542925" lvl="2" indent="-263525" defTabSz="762000" eaLnBrk="0" hangingPunct="0">
              <a:spcBef>
                <a:spcPct val="20000"/>
              </a:spcBef>
              <a:buClr>
                <a:srgbClr val="00B050"/>
              </a:buClr>
              <a:buFont typeface="Wingdings" pitchFamily="2" charset="2"/>
              <a:buChar char="§"/>
            </a:pPr>
            <a:r>
              <a:rPr lang="es-ES_tradnl" sz="2600" dirty="0" smtClean="0">
                <a:solidFill>
                  <a:srgbClr val="000000"/>
                </a:solidFill>
                <a:cs typeface="+mn-cs"/>
              </a:rPr>
              <a:t>50-60</a:t>
            </a:r>
            <a:r>
              <a:rPr lang="es-ES_tradnl" sz="2600" dirty="0">
                <a:solidFill>
                  <a:srgbClr val="000000"/>
                </a:solidFill>
                <a:cs typeface="+mn-cs"/>
              </a:rPr>
              <a:t>% en G+C</a:t>
            </a:r>
          </a:p>
          <a:p>
            <a:pPr marL="542925" lvl="2" indent="-263525" defTabSz="762000" eaLnBrk="0" hangingPunct="0">
              <a:spcBef>
                <a:spcPct val="20000"/>
              </a:spcBef>
              <a:buClr>
                <a:srgbClr val="00B050"/>
              </a:buClr>
              <a:buFont typeface="Wingdings" pitchFamily="2" charset="2"/>
              <a:buChar char="§"/>
            </a:pPr>
            <a:r>
              <a:rPr lang="es-ES_tradnl" sz="2600" dirty="0" smtClean="0">
                <a:solidFill>
                  <a:srgbClr val="000000"/>
                </a:solidFill>
                <a:cs typeface="+mn-cs"/>
              </a:rPr>
              <a:t>G</a:t>
            </a:r>
            <a:r>
              <a:rPr lang="es-ES_tradnl" sz="2600" dirty="0">
                <a:solidFill>
                  <a:srgbClr val="000000"/>
                </a:solidFill>
                <a:cs typeface="+mn-cs"/>
              </a:rPr>
              <a:t>, C, GC o </a:t>
            </a:r>
            <a:r>
              <a:rPr lang="es-ES_tradnl" sz="2600" dirty="0" smtClean="0">
                <a:solidFill>
                  <a:srgbClr val="000000"/>
                </a:solidFill>
                <a:cs typeface="+mn-cs"/>
              </a:rPr>
              <a:t>CG en 3'</a:t>
            </a:r>
            <a:endParaRPr lang="es-ES_tradnl" sz="2600" dirty="0">
              <a:solidFill>
                <a:srgbClr val="000000"/>
              </a:solidFill>
              <a:cs typeface="+mn-cs"/>
            </a:endParaRPr>
          </a:p>
          <a:p>
            <a:pPr marL="263525" lvl="2" indent="-263525" defTabSz="762000" eaLnBrk="0" hangingPunct="0">
              <a:spcBef>
                <a:spcPct val="20000"/>
              </a:spcBef>
              <a:buClr>
                <a:srgbClr val="FF0000"/>
              </a:buClr>
              <a:buFont typeface="Wingdings" pitchFamily="2" charset="2"/>
              <a:buChar char="§"/>
            </a:pPr>
            <a:endParaRPr lang="es-ES_tradnl" sz="2600" dirty="0">
              <a:solidFill>
                <a:srgbClr val="000000"/>
              </a:solidFill>
              <a:cs typeface="+mn-cs"/>
            </a:endParaRPr>
          </a:p>
          <a:p>
            <a:pPr marL="538163" lvl="2" indent="-274638" defTabSz="762000" eaLnBrk="0" hangingPunct="0">
              <a:spcBef>
                <a:spcPct val="20000"/>
              </a:spcBef>
              <a:buClr>
                <a:srgbClr val="00B050"/>
              </a:buClr>
              <a:buFont typeface="Wingdings" pitchFamily="2" charset="2"/>
              <a:buChar char="§"/>
            </a:pPr>
            <a:endParaRPr lang="es-ES_tradnl" sz="2600" dirty="0">
              <a:solidFill>
                <a:srgbClr val="000000"/>
              </a:solidFill>
              <a:cs typeface="+mn-cs"/>
            </a:endParaRPr>
          </a:p>
          <a:p>
            <a:pPr marL="900113" lvl="2" indent="-177800" defTabSz="762000" eaLnBrk="0" hangingPunct="0">
              <a:spcBef>
                <a:spcPct val="20000"/>
              </a:spcBef>
              <a:buClr>
                <a:srgbClr val="FF0000"/>
              </a:buClr>
              <a:buFontTx/>
              <a:buChar char="•"/>
            </a:pPr>
            <a:endParaRPr lang="es-ES_tradnl" sz="2400" dirty="0">
              <a:solidFill>
                <a:srgbClr val="000000"/>
              </a:solidFill>
              <a:cs typeface="+mn-cs"/>
            </a:endParaRPr>
          </a:p>
          <a:p>
            <a:pPr marL="363538" indent="-363538" defTabSz="762000" eaLnBrk="0" hangingPunct="0">
              <a:spcBef>
                <a:spcPct val="20000"/>
              </a:spcBef>
              <a:buClr>
                <a:srgbClr val="FF33CC"/>
              </a:buClr>
              <a:buFontTx/>
              <a:buChar char="•"/>
            </a:pPr>
            <a:endParaRPr lang="es-ES_tradnl" sz="2400" dirty="0">
              <a:solidFill>
                <a:srgbClr val="000000"/>
              </a:solidFill>
              <a:cs typeface="+mn-cs"/>
            </a:endParaRPr>
          </a:p>
          <a:p>
            <a:pPr marL="363538" indent="-363538" defTabSz="762000" eaLnBrk="0" hangingPunct="0">
              <a:spcBef>
                <a:spcPct val="20000"/>
              </a:spcBef>
              <a:buClr>
                <a:srgbClr val="FF33CC"/>
              </a:buClr>
              <a:buSzPct val="75000"/>
              <a:buFont typeface="Monotype Sorts"/>
              <a:buChar char="u"/>
            </a:pPr>
            <a:endParaRPr lang="es-ES_tradnl" sz="2800" dirty="0">
              <a:solidFill>
                <a:srgbClr val="FFFFFF"/>
              </a:solidFill>
              <a:cs typeface="+mn-cs"/>
            </a:endParaRPr>
          </a:p>
          <a:p>
            <a:pPr marL="363538" indent="-363538" defTabSz="762000" eaLnBrk="0" hangingPunct="0">
              <a:spcBef>
                <a:spcPct val="20000"/>
              </a:spcBef>
              <a:buClr>
                <a:srgbClr val="FF33CC"/>
              </a:buClr>
              <a:buSzPct val="75000"/>
              <a:buFont typeface="Monotype Sorts"/>
              <a:buNone/>
            </a:pPr>
            <a:endParaRPr lang="es-ES_tradnl" sz="2800" dirty="0">
              <a:solidFill>
                <a:srgbClr val="FFFFFF"/>
              </a:solidFill>
              <a:cs typeface="+mn-cs"/>
            </a:endParaRPr>
          </a:p>
          <a:p>
            <a:pPr marL="363538" indent="-363538" defTabSz="762000" eaLnBrk="0" hangingPunct="0">
              <a:spcBef>
                <a:spcPct val="20000"/>
              </a:spcBef>
              <a:buClr>
                <a:srgbClr val="FF33CC"/>
              </a:buClr>
              <a:buSzPct val="75000"/>
              <a:buFont typeface="Monotype Sorts"/>
              <a:buChar char="u"/>
            </a:pPr>
            <a:endParaRPr lang="es-ES_tradnl" sz="2800" dirty="0">
              <a:solidFill>
                <a:srgbClr val="FFFFFF"/>
              </a:solidFill>
              <a:cs typeface="+mn-cs"/>
            </a:endParaRPr>
          </a:p>
        </p:txBody>
      </p:sp>
      <p:pic>
        <p:nvPicPr>
          <p:cNvPr id="25605" name="Picture 9" descr="windi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514" y="3649885"/>
            <a:ext cx="4831481" cy="320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Marcador de número de diapositiva"/>
          <p:cNvSpPr>
            <a:spLocks noGrp="1"/>
          </p:cNvSpPr>
          <p:nvPr>
            <p:ph type="sldNum" sz="quarter" idx="12"/>
          </p:nvPr>
        </p:nvSpPr>
        <p:spPr/>
        <p:txBody>
          <a:bodyPr/>
          <a:lstStyle/>
          <a:p>
            <a:pPr>
              <a:defRPr/>
            </a:pPr>
            <a:r>
              <a:rPr lang="es-ES" dirty="0" smtClean="0">
                <a:solidFill>
                  <a:srgbClr val="000000"/>
                </a:solidFill>
              </a:rPr>
              <a:t>Diapositiva 95 del Tema 2</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a:xfrm>
            <a:off x="0" y="8619"/>
            <a:ext cx="9144000" cy="1151843"/>
          </a:xfrm>
        </p:spPr>
        <p:txBody>
          <a:bodyPr/>
          <a:lstStyle/>
          <a:p>
            <a:pPr eaLnBrk="1" hangingPunct="1">
              <a:lnSpc>
                <a:spcPts val="4000"/>
              </a:lnSpc>
            </a:pPr>
            <a:r>
              <a:rPr lang="es-ES" sz="4000" smtClean="0">
                <a:solidFill>
                  <a:srgbClr val="0000CC"/>
                </a:solidFill>
                <a:latin typeface="Calibri" pitchFamily="34" charset="0"/>
              </a:rPr>
              <a:t>2.3.4.- Visualización de ácidos nucleicos mediante electroforesis en gel</a:t>
            </a:r>
          </a:p>
        </p:txBody>
      </p:sp>
      <p:sp>
        <p:nvSpPr>
          <p:cNvPr id="62468" name="Rectangle 4"/>
          <p:cNvSpPr>
            <a:spLocks noGrp="1" noChangeArrowheads="1"/>
          </p:cNvSpPr>
          <p:nvPr>
            <p:ph idx="1"/>
          </p:nvPr>
        </p:nvSpPr>
        <p:spPr>
          <a:xfrm>
            <a:off x="251520" y="1420242"/>
            <a:ext cx="8866348" cy="1936750"/>
          </a:xfrm>
        </p:spPr>
        <p:txBody>
          <a:bodyPr/>
          <a:lstStyle/>
          <a:p>
            <a:pPr eaLnBrk="1" hangingPunct="1">
              <a:buClr>
                <a:srgbClr val="FF0000"/>
              </a:buClr>
            </a:pPr>
            <a:r>
              <a:rPr lang="es-ES" sz="2400" smtClean="0">
                <a:latin typeface="Calibri" pitchFamily="34" charset="0"/>
              </a:rPr>
              <a:t>Técnica de</a:t>
            </a:r>
            <a:r>
              <a:rPr lang="es-ES" sz="2400" smtClean="0">
                <a:latin typeface="Calibri" pitchFamily="34" charset="0"/>
                <a:cs typeface="Calibri" pitchFamily="34" charset="0"/>
              </a:rPr>
              <a:t> separación de ácidos nucleicos basada en la movilidad de los iones en un campo eléctrico, a través de una matriz porosa formada por agarosa o poliacrilamida</a:t>
            </a:r>
          </a:p>
          <a:p>
            <a:pPr eaLnBrk="1" hangingPunct="1"/>
            <a:endParaRPr lang="es-ES" sz="2400" smtClean="0"/>
          </a:p>
          <a:p>
            <a:pPr eaLnBrk="1" hangingPunct="1"/>
            <a:endParaRPr lang="es-ES" sz="2400" smtClean="0"/>
          </a:p>
        </p:txBody>
      </p:sp>
      <p:pic>
        <p:nvPicPr>
          <p:cNvPr id="62469" name="Picture 5" descr="electroforesis1"/>
          <p:cNvPicPr>
            <a:picLocks noChangeAspect="1" noChangeArrowheads="1"/>
          </p:cNvPicPr>
          <p:nvPr/>
        </p:nvPicPr>
        <p:blipFill>
          <a:blip r:embed="rId3">
            <a:extLst>
              <a:ext uri="{28A0092B-C50C-407E-A947-70E740481C1C}">
                <a14:useLocalDpi xmlns:a14="http://schemas.microsoft.com/office/drawing/2010/main" val="0"/>
              </a:ext>
            </a:extLst>
          </a:blip>
          <a:srcRect l="6372" t="1559" b="76407"/>
          <a:stretch>
            <a:fillRect/>
          </a:stretch>
        </p:blipFill>
        <p:spPr bwMode="auto">
          <a:xfrm>
            <a:off x="619125" y="4352925"/>
            <a:ext cx="30622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agarosa"/>
          <p:cNvPicPr>
            <a:picLocks noChangeAspect="1" noChangeArrowheads="1"/>
          </p:cNvPicPr>
          <p:nvPr/>
        </p:nvPicPr>
        <p:blipFill>
          <a:blip r:embed="rId4">
            <a:extLst>
              <a:ext uri="{28A0092B-C50C-407E-A947-70E740481C1C}">
                <a14:useLocalDpi xmlns:a14="http://schemas.microsoft.com/office/drawing/2010/main" val="0"/>
              </a:ext>
            </a:extLst>
          </a:blip>
          <a:srcRect l="9357" r="18961" b="29030"/>
          <a:stretch>
            <a:fillRect/>
          </a:stretch>
        </p:blipFill>
        <p:spPr bwMode="auto">
          <a:xfrm>
            <a:off x="360363" y="2551113"/>
            <a:ext cx="4067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1" descr="IMG_9413"/>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a:stretch>
            <a:fillRect/>
          </a:stretch>
        </p:blipFill>
        <p:spPr bwMode="auto">
          <a:xfrm>
            <a:off x="5583238" y="2638425"/>
            <a:ext cx="316388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número de diapositiva"/>
          <p:cNvSpPr>
            <a:spLocks noGrp="1"/>
          </p:cNvSpPr>
          <p:nvPr>
            <p:ph type="sldNum" sz="quarter" idx="12"/>
          </p:nvPr>
        </p:nvSpPr>
        <p:spPr>
          <a:xfrm>
            <a:off x="6682451" y="6543259"/>
            <a:ext cx="2455199" cy="211944"/>
          </a:xfrm>
        </p:spPr>
        <p:txBody>
          <a:bodyPr/>
          <a:lstStyle/>
          <a:p>
            <a:pPr>
              <a:defRPr/>
            </a:pPr>
            <a:r>
              <a:rPr lang="es-ES" dirty="0">
                <a:solidFill>
                  <a:srgbClr val="000000"/>
                </a:solidFill>
              </a:rPr>
              <a:t>D</a:t>
            </a:r>
            <a:r>
              <a:rPr lang="es-ES" dirty="0" smtClean="0">
                <a:solidFill>
                  <a:srgbClr val="000000"/>
                </a:solidFill>
              </a:rPr>
              <a:t>iapositivas 32-40 del Tema 2</a:t>
            </a:r>
            <a:endParaRPr lang="es-ES" dirty="0">
              <a:solidFill>
                <a:srgbClr val="000000"/>
              </a:solidFill>
            </a:endParaRPr>
          </a:p>
        </p:txBody>
      </p:sp>
    </p:spTree>
    <p:extLst>
      <p:ext uri="{BB962C8B-B14F-4D97-AF65-F5344CB8AC3E}">
        <p14:creationId xmlns:p14="http://schemas.microsoft.com/office/powerpoint/2010/main" val="170190290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3</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55</a:t>
            </a:fld>
            <a:endParaRPr lang="es-ES"/>
          </a:p>
        </p:txBody>
      </p:sp>
    </p:spTree>
    <p:extLst>
      <p:ext uri="{BB962C8B-B14F-4D97-AF65-F5344CB8AC3E}">
        <p14:creationId xmlns:p14="http://schemas.microsoft.com/office/powerpoint/2010/main" val="134216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1.8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015581086"/>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204257">
                  <a:extLst>
                    <a:ext uri="{9D8B030D-6E8A-4147-A177-3AD203B41FA5}">
                      <a16:colId xmlns:a16="http://schemas.microsoft.com/office/drawing/2014/main" val="20002"/>
                    </a:ext>
                  </a:extLst>
                </a:gridCol>
                <a:gridCol w="1369185">
                  <a:extLst>
                    <a:ext uri="{9D8B030D-6E8A-4147-A177-3AD203B41FA5}">
                      <a16:colId xmlns:a16="http://schemas.microsoft.com/office/drawing/2014/main" val="20003"/>
                    </a:ext>
                  </a:extLst>
                </a:gridCol>
                <a:gridCol w="1743318">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sng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a:t>
                      </a:r>
                      <a:r>
                        <a:rPr lang="es-E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a:t>
                      </a:r>
                      <a:r>
                        <a:rPr lang="es-E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81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2698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055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17</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strike="sngStrike"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18/11,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2698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13:30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tabLst>
                          <a:tab pos="63055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56</a:t>
            </a:fld>
            <a:endParaRPr lang="es-ES"/>
          </a:p>
        </p:txBody>
      </p:sp>
    </p:spTree>
    <p:extLst>
      <p:ext uri="{BB962C8B-B14F-4D97-AF65-F5344CB8AC3E}">
        <p14:creationId xmlns:p14="http://schemas.microsoft.com/office/powerpoint/2010/main" val="27233478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de la serie 3</a:t>
            </a:r>
            <a:endParaRPr lang="es-ES" sz="400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67 hojas de respuestas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5 mensajes con el campo del asunto erróneo (</a:t>
            </a:r>
            <a:r>
              <a:rPr lang="es-ES_tradnl" sz="2600" kern="0" dirty="0" smtClean="0">
                <a:solidFill>
                  <a:srgbClr val="FF0000"/>
                </a:solidFill>
              </a:rPr>
              <a:t>IGD3</a:t>
            </a:r>
            <a:r>
              <a:rPr lang="es-ES_tradnl" sz="2600" kern="0" dirty="0" smtClean="0">
                <a:solidFill>
                  <a:srgbClr val="000000"/>
                </a:solidFill>
                <a:sym typeface="Symbol" panose="05050102010706020507" pitchFamily="18" charset="2"/>
              </a:rPr>
              <a:t></a:t>
            </a:r>
            <a:r>
              <a:rPr lang="es-ES_tradnl" sz="2600" kern="0" dirty="0" smtClean="0">
                <a:solidFill>
                  <a:srgbClr val="00B050"/>
                </a:solidFill>
              </a:rPr>
              <a:t>IG3D</a:t>
            </a:r>
            <a:r>
              <a:rPr lang="es-ES_tradnl" sz="2600" kern="0" dirty="0" smtClean="0"/>
              <a:t>)</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mensajes con IG3 en el campo del asunto a los que se adjuntaba la hoja de respuestas y las diapositivas de la serie</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1 hoja de respuestas sin nombre</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contestado 14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57</a:t>
            </a:fld>
            <a:endParaRPr lang="es-ES"/>
          </a:p>
        </p:txBody>
      </p:sp>
    </p:spTree>
    <p:extLst>
      <p:ext uri="{BB962C8B-B14F-4D97-AF65-F5344CB8AC3E}">
        <p14:creationId xmlns:p14="http://schemas.microsoft.com/office/powerpoint/2010/main" val="28954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15" t="35119" r="31407" b="10973"/>
          <a:stretch/>
        </p:blipFill>
        <p:spPr bwMode="auto">
          <a:xfrm>
            <a:off x="0" y="1196788"/>
            <a:ext cx="3463871" cy="649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rotWithShape="1">
          <a:blip r:embed="rId4"/>
          <a:srcRect l="59474" t="48840" r="19956" b="25419"/>
          <a:stretch/>
        </p:blipFill>
        <p:spPr>
          <a:xfrm>
            <a:off x="2910552" y="1473200"/>
            <a:ext cx="7523748" cy="5296060"/>
          </a:xfrm>
          <a:prstGeom prst="rect">
            <a:avLst/>
          </a:prstGeom>
        </p:spPr>
      </p:pic>
      <p:cxnSp>
        <p:nvCxnSpPr>
          <p:cNvPr id="9" name="Conector recto de flecha 8"/>
          <p:cNvCxnSpPr/>
          <p:nvPr/>
        </p:nvCxnSpPr>
        <p:spPr>
          <a:xfrm flipV="1">
            <a:off x="2238499" y="3536329"/>
            <a:ext cx="4204742" cy="743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6998633" y="3345096"/>
            <a:ext cx="1388522" cy="369332"/>
          </a:xfrm>
          <a:prstGeom prst="rect">
            <a:avLst/>
          </a:prstGeom>
          <a:noFill/>
        </p:spPr>
        <p:txBody>
          <a:bodyPr wrap="none" rtlCol="0">
            <a:spAutoFit/>
          </a:bodyPr>
          <a:lstStyle/>
          <a:p>
            <a:r>
              <a:rPr lang="es-ES_tradnl" dirty="0" smtClean="0">
                <a:solidFill>
                  <a:srgbClr val="FF0000"/>
                </a:solidFill>
              </a:rPr>
              <a:t>1,65 </a:t>
            </a:r>
            <a:r>
              <a:rPr lang="es-ES_tradnl" b="1" dirty="0" smtClean="0">
                <a:solidFill>
                  <a:srgbClr val="FF0000"/>
                </a:solidFill>
                <a:sym typeface="Symbol" panose="05050102010706020507" pitchFamily="18" charset="2"/>
              </a:rPr>
              <a:t> </a:t>
            </a:r>
            <a:r>
              <a:rPr lang="es-ES_tradnl" dirty="0" smtClean="0">
                <a:sym typeface="Symbol" panose="05050102010706020507" pitchFamily="18" charset="2"/>
              </a:rPr>
              <a:t>(1,73)</a:t>
            </a:r>
            <a:endParaRPr lang="es-ES" dirty="0"/>
          </a:p>
        </p:txBody>
      </p:sp>
      <p:sp>
        <p:nvSpPr>
          <p:cNvPr id="17" name="CuadroTexto 16"/>
          <p:cNvSpPr txBox="1"/>
          <p:nvPr/>
        </p:nvSpPr>
        <p:spPr>
          <a:xfrm>
            <a:off x="6817300" y="5284450"/>
            <a:ext cx="1417376" cy="369332"/>
          </a:xfrm>
          <a:prstGeom prst="rect">
            <a:avLst/>
          </a:prstGeom>
          <a:noFill/>
        </p:spPr>
        <p:txBody>
          <a:bodyPr wrap="none" rtlCol="0">
            <a:spAutoFit/>
          </a:bodyPr>
          <a:lstStyle/>
          <a:p>
            <a:r>
              <a:rPr lang="es-ES_tradnl" dirty="0" smtClean="0"/>
              <a:t>0,30 </a:t>
            </a:r>
            <a:r>
              <a:rPr lang="es-ES_tradnl" dirty="0" smtClean="0">
                <a:sym typeface="Symbol" panose="05050102010706020507" pitchFamily="18" charset="2"/>
              </a:rPr>
              <a:t>= (0,30) </a:t>
            </a:r>
            <a:endParaRPr lang="es-ES" dirty="0"/>
          </a:p>
        </p:txBody>
      </p:sp>
      <p:sp>
        <p:nvSpPr>
          <p:cNvPr id="18" name="CuadroTexto 17"/>
          <p:cNvSpPr txBox="1"/>
          <p:nvPr/>
        </p:nvSpPr>
        <p:spPr>
          <a:xfrm>
            <a:off x="6817300" y="1412800"/>
            <a:ext cx="1388522" cy="369332"/>
          </a:xfrm>
          <a:prstGeom prst="rect">
            <a:avLst/>
          </a:prstGeom>
          <a:noFill/>
        </p:spPr>
        <p:txBody>
          <a:bodyPr wrap="none" rtlCol="0">
            <a:spAutoFit/>
          </a:bodyPr>
          <a:lstStyle/>
          <a:p>
            <a:r>
              <a:rPr lang="es-ES_tradnl" dirty="0" smtClean="0">
                <a:solidFill>
                  <a:srgbClr val="00B050"/>
                </a:solidFill>
              </a:rPr>
              <a:t>3,00</a:t>
            </a:r>
            <a:r>
              <a:rPr lang="es-ES_tradnl" dirty="0" smtClean="0">
                <a:solidFill>
                  <a:srgbClr val="FF0000"/>
                </a:solidFill>
                <a:sym typeface="Symbol" panose="05050102010706020507" pitchFamily="18" charset="2"/>
              </a:rPr>
              <a:t> </a:t>
            </a:r>
            <a:r>
              <a:rPr lang="es-ES_tradnl" b="1" dirty="0">
                <a:solidFill>
                  <a:srgbClr val="00B050"/>
                </a:solidFill>
                <a:sym typeface="Symbol" panose="05050102010706020507" pitchFamily="18" charset="2"/>
              </a:rPr>
              <a:t></a:t>
            </a:r>
            <a:r>
              <a:rPr lang="es-ES_tradnl" dirty="0" smtClean="0">
                <a:solidFill>
                  <a:srgbClr val="FF0000"/>
                </a:solidFill>
                <a:sym typeface="Symbol" panose="05050102010706020507" pitchFamily="18" charset="2"/>
              </a:rPr>
              <a:t> </a:t>
            </a:r>
            <a:r>
              <a:rPr lang="es-ES_tradnl" dirty="0" smtClean="0">
                <a:sym typeface="Symbol" panose="05050102010706020507" pitchFamily="18" charset="2"/>
              </a:rPr>
              <a:t>(2,85)</a:t>
            </a:r>
            <a:endParaRPr lang="es-ES" dirty="0"/>
          </a:p>
        </p:txBody>
      </p:sp>
      <p:cxnSp>
        <p:nvCxnSpPr>
          <p:cNvPr id="19" name="Conector recto de flecha 18"/>
          <p:cNvCxnSpPr/>
          <p:nvPr/>
        </p:nvCxnSpPr>
        <p:spPr>
          <a:xfrm flipV="1">
            <a:off x="603662" y="1601165"/>
            <a:ext cx="6057646" cy="29234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603662" y="5313296"/>
            <a:ext cx="6057646" cy="15582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3</a:t>
            </a:r>
            <a:endParaRPr lang="es-ES_tradnl" sz="400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58</a:t>
            </a:fld>
            <a:endParaRPr lang="es-ES"/>
          </a:p>
        </p:txBody>
      </p:sp>
    </p:spTree>
    <p:extLst>
      <p:ext uri="{BB962C8B-B14F-4D97-AF65-F5344CB8AC3E}">
        <p14:creationId xmlns:p14="http://schemas.microsoft.com/office/powerpoint/2010/main" val="41468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3</a:t>
            </a:r>
            <a:endParaRPr lang="es-ES" sz="4000">
              <a:solidFill>
                <a:srgbClr val="0000CC"/>
              </a:solidFill>
            </a:endParaRPr>
          </a:p>
        </p:txBody>
      </p:sp>
      <p:sp>
        <p:nvSpPr>
          <p:cNvPr id="13" name="Rectangle 3"/>
          <p:cNvSpPr txBox="1">
            <a:spLocks noChangeArrowheads="1"/>
          </p:cNvSpPr>
          <p:nvPr/>
        </p:nvSpPr>
        <p:spPr bwMode="auto">
          <a:xfrm>
            <a:off x="240034" y="1341369"/>
            <a:ext cx="8734204"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smtClean="0"/>
              <a:t>Frases sin sentido o incomprensibles</a:t>
            </a:r>
          </a:p>
          <a:p>
            <a:pPr marL="728663" lvl="1" indent="-271463">
              <a:spcBef>
                <a:spcPts val="1200"/>
              </a:spcBef>
              <a:buClr>
                <a:srgbClr val="00B050"/>
              </a:buClr>
              <a:buFont typeface="Wingdings" pitchFamily="2" charset="2"/>
              <a:buChar char="§"/>
              <a:defRPr/>
            </a:pPr>
            <a:r>
              <a:rPr lang="es-ES_tradnl" sz="2600" kern="0" dirty="0" smtClean="0"/>
              <a:t>…se usa para seleccionar </a:t>
            </a:r>
            <a:r>
              <a:rPr lang="es-ES_tradnl" sz="2600" kern="0" dirty="0" smtClean="0">
                <a:solidFill>
                  <a:srgbClr val="FF0000"/>
                </a:solidFill>
              </a:rPr>
              <a:t>los genes letales sueltos por el  medio…</a:t>
            </a:r>
            <a:endParaRPr lang="es-ES" sz="2600" kern="0" dirty="0" smtClean="0">
              <a:solidFill>
                <a:srgbClr val="FF0000"/>
              </a:solidFill>
            </a:endParaRPr>
          </a:p>
          <a:p>
            <a:pPr marL="728663" lvl="1" indent="-271463">
              <a:spcBef>
                <a:spcPts val="1200"/>
              </a:spcBef>
              <a:buClr>
                <a:srgbClr val="00B050"/>
              </a:buClr>
              <a:buFont typeface="Wingdings" pitchFamily="2" charset="2"/>
              <a:buChar char="§"/>
              <a:defRPr/>
            </a:pPr>
            <a:r>
              <a:rPr lang="es-ES_tradnl" sz="2600" kern="0" dirty="0" smtClean="0"/>
              <a:t>…un genoma con no mucha </a:t>
            </a:r>
            <a:r>
              <a:rPr lang="es-ES_tradnl" sz="2600" kern="0" dirty="0" smtClean="0">
                <a:solidFill>
                  <a:srgbClr val="FF0000"/>
                </a:solidFill>
              </a:rPr>
              <a:t>actividad </a:t>
            </a:r>
            <a:r>
              <a:rPr lang="es-ES_tradnl" sz="2600" kern="0" dirty="0" err="1" smtClean="0">
                <a:solidFill>
                  <a:srgbClr val="FF0000"/>
                </a:solidFill>
              </a:rPr>
              <a:t>transducional</a:t>
            </a:r>
            <a:r>
              <a:rPr lang="es-ES_tradnl" sz="2600" kern="0" dirty="0" smtClean="0"/>
              <a:t>…</a:t>
            </a:r>
          </a:p>
          <a:p>
            <a:pPr marL="728663" lvl="1" indent="-271463">
              <a:spcBef>
                <a:spcPts val="1200"/>
              </a:spcBef>
              <a:buClr>
                <a:srgbClr val="00B050"/>
              </a:buClr>
              <a:buFont typeface="Wingdings" pitchFamily="2" charset="2"/>
              <a:buChar char="§"/>
              <a:defRPr/>
            </a:pPr>
            <a:r>
              <a:rPr lang="es-ES_tradnl" sz="2600" kern="0" dirty="0" smtClean="0">
                <a:solidFill>
                  <a:srgbClr val="000000"/>
                </a:solidFill>
              </a:rPr>
              <a:t>…las </a:t>
            </a:r>
            <a:r>
              <a:rPr lang="es-ES_tradnl" sz="2600" kern="0" dirty="0" err="1" smtClean="0">
                <a:solidFill>
                  <a:srgbClr val="000000"/>
                </a:solidFill>
              </a:rPr>
              <a:t>restrictasas</a:t>
            </a:r>
            <a:r>
              <a:rPr lang="es-ES_tradnl" sz="2600" kern="0" dirty="0" smtClean="0">
                <a:solidFill>
                  <a:srgbClr val="000000"/>
                </a:solidFill>
              </a:rPr>
              <a:t> </a:t>
            </a:r>
            <a:r>
              <a:rPr lang="es-ES_tradnl" sz="2600" i="1" kern="0" dirty="0" err="1" smtClean="0">
                <a:solidFill>
                  <a:srgbClr val="000000"/>
                </a:solidFill>
              </a:rPr>
              <a:t>Sgf</a:t>
            </a:r>
            <a:r>
              <a:rPr lang="es-ES_tradnl" sz="2600" kern="0" dirty="0" err="1" smtClean="0">
                <a:solidFill>
                  <a:srgbClr val="000000"/>
                </a:solidFill>
              </a:rPr>
              <a:t>I</a:t>
            </a:r>
            <a:r>
              <a:rPr lang="es-ES_tradnl" sz="2600" kern="0" dirty="0" smtClean="0">
                <a:solidFill>
                  <a:srgbClr val="000000"/>
                </a:solidFill>
              </a:rPr>
              <a:t> y </a:t>
            </a:r>
            <a:r>
              <a:rPr lang="es-ES_tradnl" sz="2600" i="1" kern="0" dirty="0" err="1" smtClean="0">
                <a:solidFill>
                  <a:srgbClr val="000000"/>
                </a:solidFill>
              </a:rPr>
              <a:t>Pme</a:t>
            </a:r>
            <a:r>
              <a:rPr lang="es-ES_tradnl" sz="2600" kern="0" dirty="0" err="1" smtClean="0">
                <a:solidFill>
                  <a:srgbClr val="000000"/>
                </a:solidFill>
              </a:rPr>
              <a:t>I</a:t>
            </a:r>
            <a:r>
              <a:rPr lang="es-ES_tradnl" sz="2600" kern="0" dirty="0" smtClean="0">
                <a:solidFill>
                  <a:srgbClr val="000000"/>
                </a:solidFill>
              </a:rPr>
              <a:t> </a:t>
            </a:r>
            <a:r>
              <a:rPr lang="es-ES_tradnl" sz="2600" kern="0" dirty="0" smtClean="0">
                <a:solidFill>
                  <a:srgbClr val="FF0000"/>
                </a:solidFill>
              </a:rPr>
              <a:t>son raras de encontrar</a:t>
            </a:r>
            <a:r>
              <a:rPr lang="es-ES_tradnl" sz="2600" kern="0" dirty="0" smtClean="0">
                <a:solidFill>
                  <a:srgbClr val="000000"/>
                </a:solidFill>
              </a:rPr>
              <a:t>…</a:t>
            </a:r>
          </a:p>
          <a:p>
            <a:pPr marL="728663" lvl="1" indent="-271463">
              <a:spcBef>
                <a:spcPts val="1200"/>
              </a:spcBef>
              <a:buClr>
                <a:srgbClr val="00B050"/>
              </a:buClr>
              <a:buFont typeface="Wingdings" pitchFamily="2" charset="2"/>
              <a:buChar char="§"/>
              <a:defRPr/>
            </a:pPr>
            <a:r>
              <a:rPr lang="es-ES_tradnl" sz="2600" kern="0" dirty="0" smtClean="0">
                <a:solidFill>
                  <a:srgbClr val="000000"/>
                </a:solidFill>
              </a:rPr>
              <a:t>El ADN eucariótico, </a:t>
            </a:r>
            <a:r>
              <a:rPr lang="es-ES_tradnl" sz="2600" kern="0" dirty="0" smtClean="0">
                <a:solidFill>
                  <a:srgbClr val="FF0000"/>
                </a:solidFill>
              </a:rPr>
              <a:t>tras ser clonado múltiples veces </a:t>
            </a:r>
            <a:r>
              <a:rPr lang="es-ES_tradnl" sz="2600" kern="0" dirty="0" smtClean="0">
                <a:solidFill>
                  <a:srgbClr val="000000"/>
                </a:solidFill>
              </a:rPr>
              <a:t>pierde la metilación…</a:t>
            </a:r>
          </a:p>
          <a:p>
            <a:pPr marL="728663" lvl="1" indent="-271463">
              <a:spcBef>
                <a:spcPts val="1200"/>
              </a:spcBef>
              <a:buClr>
                <a:srgbClr val="00B050"/>
              </a:buClr>
              <a:buFont typeface="Wingdings" pitchFamily="2" charset="2"/>
              <a:buChar char="§"/>
              <a:defRPr/>
            </a:pPr>
            <a:r>
              <a:rPr lang="es-ES_tradnl" sz="2600" kern="0" dirty="0" smtClean="0"/>
              <a:t>…permitiendo que se unan creando </a:t>
            </a:r>
            <a:r>
              <a:rPr lang="es-ES_tradnl" sz="2600" kern="0" dirty="0" smtClean="0">
                <a:solidFill>
                  <a:srgbClr val="FF0000"/>
                </a:solidFill>
              </a:rPr>
              <a:t>fragmentos </a:t>
            </a:r>
            <a:r>
              <a:rPr lang="es-ES_tradnl" sz="2600" kern="0" dirty="0">
                <a:solidFill>
                  <a:srgbClr val="FF0000"/>
                </a:solidFill>
              </a:rPr>
              <a:t>circulares</a:t>
            </a:r>
          </a:p>
          <a:p>
            <a:pPr marL="728663" lvl="1" indent="-271463">
              <a:spcBef>
                <a:spcPts val="1200"/>
              </a:spcBef>
              <a:buClr>
                <a:srgbClr val="00B050"/>
              </a:buClr>
              <a:buFont typeface="Wingdings" pitchFamily="2" charset="2"/>
              <a:buChar char="§"/>
              <a:defRPr/>
            </a:pPr>
            <a:r>
              <a:rPr lang="es-ES_tradnl" sz="2600" kern="0" dirty="0">
                <a:solidFill>
                  <a:srgbClr val="FF0000"/>
                </a:solidFill>
              </a:rPr>
              <a:t>Transferencia de un inserto entre vectores sin necesidad de volver a secuenciar</a:t>
            </a:r>
            <a:r>
              <a:rPr lang="es-ES_tradnl" sz="2600" kern="0" dirty="0">
                <a:solidFill>
                  <a:srgbClr val="000000"/>
                </a:solidFill>
              </a:rPr>
              <a:t> </a:t>
            </a: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59</a:t>
            </a:fld>
            <a:endParaRPr lang="es-ES"/>
          </a:p>
        </p:txBody>
      </p:sp>
    </p:spTree>
    <p:extLst>
      <p:ext uri="{BB962C8B-B14F-4D97-AF65-F5344CB8AC3E}">
        <p14:creationId xmlns:p14="http://schemas.microsoft.com/office/powerpoint/2010/main" val="181677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1</a:t>
            </a:r>
            <a:endParaRPr lang="es-ES" sz="4000">
              <a:solidFill>
                <a:srgbClr val="0000CC"/>
              </a:solidFill>
            </a:endParaRPr>
          </a:p>
        </p:txBody>
      </p:sp>
      <p:sp>
        <p:nvSpPr>
          <p:cNvPr id="13" name="Rectangle 3"/>
          <p:cNvSpPr txBox="1">
            <a:spLocks noChangeArrowheads="1"/>
          </p:cNvSpPr>
          <p:nvPr/>
        </p:nvSpPr>
        <p:spPr bwMode="auto">
          <a:xfrm>
            <a:off x="240034" y="12950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a:solidFill>
                  <a:srgbClr val="000000"/>
                </a:solidFill>
              </a:rPr>
              <a:t>No responder a lo que se </a:t>
            </a:r>
            <a:r>
              <a:rPr lang="es-ES" sz="2600" kern="0" dirty="0" smtClean="0">
                <a:solidFill>
                  <a:srgbClr val="000000"/>
                </a:solidFill>
              </a:rPr>
              <a:t>pregunta</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No leer con suficiente atención</a:t>
            </a:r>
          </a:p>
          <a:p>
            <a:pPr marL="539750" lvl="1" indent="-273050">
              <a:lnSpc>
                <a:spcPts val="3000"/>
              </a:lnSpc>
              <a:spcBef>
                <a:spcPts val="1200"/>
              </a:spcBef>
              <a:buClr>
                <a:srgbClr val="00B050"/>
              </a:buClr>
              <a:buFont typeface="Wingdings" pitchFamily="2" charset="2"/>
              <a:buChar char="§"/>
              <a:defRPr/>
            </a:pPr>
            <a:r>
              <a:rPr lang="es-ES_tradnl" sz="2600" kern="0" dirty="0">
                <a:solidFill>
                  <a:srgbClr val="000000"/>
                </a:solidFill>
              </a:rPr>
              <a:t>l</a:t>
            </a:r>
            <a:r>
              <a:rPr lang="es-ES_tradnl" sz="2600" kern="0" dirty="0" smtClean="0">
                <a:solidFill>
                  <a:srgbClr val="000000"/>
                </a:solidFill>
              </a:rPr>
              <a:t>as instrucciones de la hoja de respuestas: </a:t>
            </a:r>
            <a:r>
              <a:rPr lang="es-ES_tradnl" sz="2600" b="1" kern="0" dirty="0" smtClean="0">
                <a:solidFill>
                  <a:srgbClr val="000000"/>
                </a:solidFill>
              </a:rPr>
              <a:t>nombres de archivos y asunto del mensaje</a:t>
            </a:r>
          </a:p>
          <a:p>
            <a:pPr marL="539750" lvl="1" indent="-273050">
              <a:lnSpc>
                <a:spcPts val="3000"/>
              </a:lnSpc>
              <a:spcBef>
                <a:spcPts val="1200"/>
              </a:spcBef>
              <a:buClr>
                <a:srgbClr val="00B050"/>
              </a:buClr>
              <a:buFont typeface="Wingdings" pitchFamily="2" charset="2"/>
              <a:buChar char="§"/>
              <a:defRPr/>
            </a:pPr>
            <a:r>
              <a:rPr lang="es-ES_tradnl" sz="2600" kern="0" dirty="0" smtClean="0">
                <a:solidFill>
                  <a:srgbClr val="000000"/>
                </a:solidFill>
              </a:rPr>
              <a:t>el enunciado de los problemas: “</a:t>
            </a:r>
            <a:r>
              <a:rPr lang="es-ES" sz="2600" kern="0" dirty="0">
                <a:solidFill>
                  <a:srgbClr val="000000"/>
                </a:solidFill>
              </a:rPr>
              <a:t>una representación circular del código genético </a:t>
            </a:r>
            <a:r>
              <a:rPr lang="es-ES" sz="2600" b="1" kern="0" dirty="0">
                <a:solidFill>
                  <a:srgbClr val="000000"/>
                </a:solidFill>
              </a:rPr>
              <a:t>que incluya todas sus variaciones</a:t>
            </a:r>
            <a:r>
              <a:rPr lang="es-ES_tradnl" sz="2600" kern="0" dirty="0" smtClean="0">
                <a:solidFill>
                  <a:srgbClr val="000000"/>
                </a:solidFill>
              </a:rPr>
              <a:t>”</a:t>
            </a:r>
          </a:p>
          <a:p>
            <a:pPr marL="539750" lvl="1" indent="-273050">
              <a:lnSpc>
                <a:spcPts val="3000"/>
              </a:lnSpc>
              <a:spcBef>
                <a:spcPts val="1200"/>
              </a:spcBef>
              <a:buClr>
                <a:srgbClr val="00B050"/>
              </a:buClr>
              <a:buFont typeface="Wingdings" pitchFamily="2" charset="2"/>
              <a:buChar char="§"/>
              <a:defRPr/>
            </a:pPr>
            <a:r>
              <a:rPr lang="es-ES" sz="2600" kern="0" dirty="0" smtClean="0">
                <a:solidFill>
                  <a:srgbClr val="000000"/>
                </a:solidFill>
              </a:rPr>
              <a:t>“con </a:t>
            </a:r>
            <a:r>
              <a:rPr lang="es-ES" sz="2600" kern="0" dirty="0">
                <a:solidFill>
                  <a:srgbClr val="000000"/>
                </a:solidFill>
              </a:rPr>
              <a:t>una precisión no superior a 0,5 </a:t>
            </a:r>
            <a:r>
              <a:rPr lang="es-ES" sz="2600" kern="0" dirty="0" smtClean="0">
                <a:solidFill>
                  <a:srgbClr val="000000"/>
                </a:solidFill>
              </a:rPr>
              <a:t>kb” </a:t>
            </a:r>
            <a:endParaRPr lang="es-ES" sz="2600" kern="0" dirty="0">
              <a:solidFill>
                <a:srgbClr val="000000"/>
              </a:solidFill>
            </a:endParaRP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No tener en cuenta que las dos </a:t>
            </a:r>
            <a:r>
              <a:rPr lang="es-ES_tradnl" sz="2600" kern="0" dirty="0" smtClean="0">
                <a:solidFill>
                  <a:srgbClr val="000000"/>
                </a:solidFill>
              </a:rPr>
              <a:t>cadenas de una molécula de ADN son </a:t>
            </a:r>
            <a:r>
              <a:rPr lang="es-ES_tradnl" sz="2600" kern="0" dirty="0" err="1" smtClean="0">
                <a:solidFill>
                  <a:srgbClr val="000000"/>
                </a:solidFill>
              </a:rPr>
              <a:t>antiparalelas</a:t>
            </a:r>
            <a:endParaRPr lang="es-ES_tradnl" sz="2600" kern="0" dirty="0" smtClean="0">
              <a:solidFill>
                <a:srgbClr val="000000"/>
              </a:solidFill>
            </a:endParaRP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Confundir ADN (A, C, T y G) con ARN (A, C, U y G)</a:t>
            </a: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No indicar las unidades (kb) en el mapa de restricción</a:t>
            </a:r>
          </a:p>
          <a:p>
            <a:pPr marL="271463" indent="-271463">
              <a:lnSpc>
                <a:spcPts val="3000"/>
              </a:lnSpc>
              <a:spcBef>
                <a:spcPts val="1200"/>
              </a:spcBef>
              <a:buClr>
                <a:srgbClr val="FF0000"/>
              </a:buClr>
              <a:buFont typeface="Wingdings" pitchFamily="2" charset="2"/>
              <a:buChar char="§"/>
              <a:defRPr/>
            </a:pPr>
            <a:endParaRPr lang="es-ES_tradnl" sz="2600" kern="0" dirty="0">
              <a:solidFill>
                <a:srgbClr val="000000"/>
              </a:solidFill>
            </a:endParaRP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6</a:t>
            </a:fld>
            <a:endParaRPr lang="es-ES"/>
          </a:p>
        </p:txBody>
      </p:sp>
    </p:spTree>
    <p:extLst>
      <p:ext uri="{BB962C8B-B14F-4D97-AF65-F5344CB8AC3E}">
        <p14:creationId xmlns:p14="http://schemas.microsoft.com/office/powerpoint/2010/main" val="1123214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3</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a:t>Errores gramaticales: </a:t>
            </a:r>
          </a:p>
          <a:p>
            <a:pPr marL="728663" lvl="2" indent="-271463">
              <a:spcBef>
                <a:spcPts val="1200"/>
              </a:spcBef>
              <a:buClr>
                <a:srgbClr val="00B050"/>
              </a:buClr>
              <a:buFont typeface="Wingdings" pitchFamily="2" charset="2"/>
              <a:buChar char="§"/>
              <a:defRPr/>
            </a:pPr>
            <a:r>
              <a:rPr lang="es-ES_tradnl" sz="2600" kern="0" dirty="0">
                <a:solidFill>
                  <a:srgbClr val="FF0000"/>
                </a:solidFill>
              </a:rPr>
              <a:t>adicción </a:t>
            </a:r>
            <a:r>
              <a:rPr lang="es-ES_tradnl" sz="2600" kern="0" dirty="0"/>
              <a:t>de grupos metilo </a:t>
            </a:r>
            <a:r>
              <a:rPr lang="es-ES_tradnl" sz="2600" kern="0" dirty="0">
                <a:sym typeface="Symbol" panose="05050102010706020507" pitchFamily="18" charset="2"/>
              </a:rPr>
              <a:t></a:t>
            </a:r>
            <a:r>
              <a:rPr lang="es-ES_tradnl" sz="2600" kern="0" dirty="0">
                <a:solidFill>
                  <a:srgbClr val="00B050"/>
                </a:solidFill>
                <a:sym typeface="Symbol" panose="05050102010706020507" pitchFamily="18" charset="2"/>
              </a:rPr>
              <a:t> adición </a:t>
            </a:r>
            <a:r>
              <a:rPr lang="es-ES_tradnl" sz="2600" kern="0" dirty="0">
                <a:sym typeface="Symbol" panose="05050102010706020507" pitchFamily="18" charset="2"/>
              </a:rPr>
              <a:t>de grupos metilo</a:t>
            </a:r>
          </a:p>
          <a:p>
            <a:pPr marL="728663" lvl="2" indent="-271463">
              <a:spcBef>
                <a:spcPts val="1200"/>
              </a:spcBef>
              <a:buClr>
                <a:srgbClr val="00B050"/>
              </a:buClr>
              <a:buFont typeface="Wingdings" pitchFamily="2" charset="2"/>
              <a:buChar char="§"/>
              <a:defRPr/>
            </a:pPr>
            <a:r>
              <a:rPr lang="es-ES_tradnl" sz="2600" kern="0" dirty="0" err="1">
                <a:solidFill>
                  <a:srgbClr val="FF0000"/>
                </a:solidFill>
              </a:rPr>
              <a:t>ribosomal</a:t>
            </a:r>
            <a:r>
              <a:rPr lang="es-ES_tradnl" sz="2600" kern="0" dirty="0">
                <a:solidFill>
                  <a:srgbClr val="FF0000"/>
                </a:solidFill>
              </a:rPr>
              <a:t> </a:t>
            </a:r>
            <a:r>
              <a:rPr lang="es-ES_tradnl" sz="2600" kern="0" dirty="0">
                <a:sym typeface="Symbol" panose="05050102010706020507" pitchFamily="18" charset="2"/>
              </a:rPr>
              <a:t></a:t>
            </a:r>
            <a:r>
              <a:rPr lang="es-ES_tradnl" sz="2600" kern="0" dirty="0">
                <a:solidFill>
                  <a:srgbClr val="00B050"/>
                </a:solidFill>
                <a:sym typeface="Symbol" panose="05050102010706020507" pitchFamily="18" charset="2"/>
              </a:rPr>
              <a:t> </a:t>
            </a:r>
            <a:r>
              <a:rPr lang="es-ES_tradnl" sz="2600" kern="0" dirty="0" smtClean="0">
                <a:solidFill>
                  <a:srgbClr val="00B050"/>
                </a:solidFill>
                <a:sym typeface="Symbol" panose="05050102010706020507" pitchFamily="18" charset="2"/>
              </a:rPr>
              <a:t>ribosómico</a:t>
            </a: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Errores de </a:t>
            </a:r>
            <a:r>
              <a:rPr lang="es-ES_tradnl" sz="2600" kern="0" dirty="0" smtClean="0">
                <a:solidFill>
                  <a:srgbClr val="000000"/>
                </a:solidFill>
              </a:rPr>
              <a:t>nomenclatura</a:t>
            </a:r>
            <a:endParaRPr lang="es-ES_tradnl" sz="2600" kern="0" dirty="0" smtClean="0">
              <a:sym typeface="Symbol" panose="05050102010706020507" pitchFamily="18" charset="2"/>
            </a:endParaRPr>
          </a:p>
          <a:p>
            <a:pPr marL="531813" indent="-271463">
              <a:lnSpc>
                <a:spcPts val="3000"/>
              </a:lnSpc>
              <a:spcBef>
                <a:spcPts val="1200"/>
              </a:spcBef>
              <a:buClr>
                <a:srgbClr val="00B050"/>
              </a:buClr>
              <a:buFont typeface="Wingdings" pitchFamily="2" charset="2"/>
              <a:buChar char="§"/>
              <a:defRPr/>
            </a:pPr>
            <a:r>
              <a:rPr lang="es-ES_tradnl" sz="2600" i="1" kern="0" dirty="0">
                <a:solidFill>
                  <a:srgbClr val="FF0000"/>
                </a:solidFill>
              </a:rPr>
              <a:t>E. </a:t>
            </a:r>
            <a:r>
              <a:rPr lang="es-ES_tradnl" sz="2600" i="1" kern="0" dirty="0" err="1">
                <a:solidFill>
                  <a:srgbClr val="FF0000"/>
                </a:solidFill>
              </a:rPr>
              <a:t>Coli</a:t>
            </a:r>
            <a:r>
              <a:rPr lang="es-ES_tradnl" sz="2600" i="1" kern="0" dirty="0">
                <a:solidFill>
                  <a:srgbClr val="FF0000"/>
                </a:solidFill>
              </a:rPr>
              <a:t> </a:t>
            </a:r>
            <a:r>
              <a:rPr lang="es-ES_tradnl" sz="2600" kern="0" dirty="0">
                <a:sym typeface="Symbol" panose="05050102010706020507" pitchFamily="18" charset="2"/>
              </a:rPr>
              <a:t> </a:t>
            </a:r>
            <a:r>
              <a:rPr lang="es-ES_tradnl" sz="2600" i="1" kern="0" dirty="0">
                <a:solidFill>
                  <a:srgbClr val="00B050"/>
                </a:solidFill>
                <a:sym typeface="Symbol" panose="05050102010706020507" pitchFamily="18" charset="2"/>
              </a:rPr>
              <a:t>E. </a:t>
            </a:r>
            <a:r>
              <a:rPr lang="es-ES_tradnl" sz="2600" i="1" kern="0" dirty="0" err="1">
                <a:solidFill>
                  <a:srgbClr val="00B050"/>
                </a:solidFill>
                <a:sym typeface="Symbol" panose="05050102010706020507" pitchFamily="18" charset="2"/>
              </a:rPr>
              <a:t>coli</a:t>
            </a:r>
            <a:endParaRPr lang="es-ES_tradnl" sz="2600" i="1" kern="0" dirty="0">
              <a:solidFill>
                <a:srgbClr val="00B050"/>
              </a:solidFill>
              <a:sym typeface="Symbol" panose="05050102010706020507" pitchFamily="18" charset="2"/>
            </a:endParaRPr>
          </a:p>
          <a:p>
            <a:pPr marL="728663" lvl="2" indent="-271463">
              <a:spcBef>
                <a:spcPts val="1200"/>
              </a:spcBef>
              <a:buClr>
                <a:srgbClr val="00B050"/>
              </a:buClr>
              <a:buFont typeface="Wingdings" pitchFamily="2" charset="2"/>
              <a:buChar char="§"/>
              <a:defRPr/>
            </a:pPr>
            <a:endParaRPr lang="es-ES_tradnl" sz="2600" kern="0" dirty="0">
              <a:solidFill>
                <a:srgbClr val="00B05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60</a:t>
            </a:fld>
            <a:endParaRPr lang="es-ES"/>
          </a:p>
        </p:txBody>
      </p:sp>
    </p:spTree>
    <p:extLst>
      <p:ext uri="{BB962C8B-B14F-4D97-AF65-F5344CB8AC3E}">
        <p14:creationId xmlns:p14="http://schemas.microsoft.com/office/powerpoint/2010/main" val="91625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82872" y="1520825"/>
            <a:ext cx="8393921" cy="2185214"/>
          </a:xfrm>
          <a:prstGeom prst="rect">
            <a:avLst/>
          </a:prstGeom>
          <a:noFill/>
        </p:spPr>
        <p:txBody>
          <a:bodyPr wrap="square" rtlCol="0">
            <a:spAutoFit/>
          </a:bodyPr>
          <a:lstStyle/>
          <a:p>
            <a:pPr algn="just"/>
            <a:r>
              <a:rPr lang="es-ES" sz="2000" b="1" dirty="0"/>
              <a:t>5.- </a:t>
            </a:r>
            <a:r>
              <a:rPr lang="es-ES" sz="2000" dirty="0"/>
              <a:t>Interpreta la figura de la diapositiva 46 del Tema 2 de Ingeniería Genética, explicando en 5A por qué el ADN eucariótico pierde su metilación al ser clonado en </a:t>
            </a:r>
            <a:r>
              <a:rPr lang="es-ES" sz="2000" i="1" dirty="0" err="1"/>
              <a:t>Escherichia</a:t>
            </a:r>
            <a:r>
              <a:rPr lang="es-ES" sz="2000" i="1" dirty="0"/>
              <a:t> </a:t>
            </a:r>
            <a:r>
              <a:rPr lang="es-ES" sz="2000" i="1" dirty="0" err="1"/>
              <a:t>coli</a:t>
            </a:r>
            <a:r>
              <a:rPr lang="es-ES" sz="2000" dirty="0"/>
              <a:t>; describe en 5B qué errata contiene esa figura. Interpreta también la diapositiva 47, explicando en 5C la figura con el rótulo </a:t>
            </a:r>
            <a:r>
              <a:rPr lang="es-ES" sz="2000" i="1" dirty="0" err="1"/>
              <a:t>rDNA</a:t>
            </a:r>
            <a:r>
              <a:rPr lang="es-ES" sz="2000" dirty="0"/>
              <a:t>.</a:t>
            </a:r>
          </a:p>
          <a:p>
            <a:r>
              <a:rPr lang="es-ES" dirty="0"/>
              <a:t> </a:t>
            </a:r>
          </a:p>
          <a:p>
            <a:endParaRPr lang="es-ES" dirty="0"/>
          </a:p>
        </p:txBody>
      </p:sp>
      <p:sp>
        <p:nvSpPr>
          <p:cNvPr id="4" name="Rectangle 10"/>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dirty="0" smtClean="0">
                <a:solidFill>
                  <a:srgbClr val="0000CC"/>
                </a:solidFill>
                <a:cs typeface="+mn-cs"/>
              </a:rPr>
              <a:t>Enunciado del problema 5</a:t>
            </a:r>
            <a:endParaRPr lang="es-ES_tradnl" sz="4000" dirty="0">
              <a:solidFill>
                <a:srgbClr val="0000CC"/>
              </a:solidFill>
              <a:cs typeface="+mn-cs"/>
            </a:endParaRPr>
          </a:p>
        </p:txBody>
      </p:sp>
      <p:cxnSp>
        <p:nvCxnSpPr>
          <p:cNvPr id="5" name="Conector recto 4"/>
          <p:cNvCxnSpPr/>
          <p:nvPr/>
        </p:nvCxnSpPr>
        <p:spPr>
          <a:xfrm>
            <a:off x="1833132" y="2159943"/>
            <a:ext cx="107211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5438646" y="2779188"/>
            <a:ext cx="107211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Marcador de número de diapositiva 5"/>
          <p:cNvSpPr>
            <a:spLocks noGrp="1"/>
          </p:cNvSpPr>
          <p:nvPr>
            <p:ph type="sldNum" sz="quarter" idx="12"/>
          </p:nvPr>
        </p:nvSpPr>
        <p:spPr/>
        <p:txBody>
          <a:bodyPr/>
          <a:lstStyle/>
          <a:p>
            <a:fld id="{B85E0261-C597-42C9-B8B6-42530EB354A6}" type="slidenum">
              <a:rPr lang="es-ES" smtClean="0"/>
              <a:pPr/>
              <a:t>61</a:t>
            </a:fld>
            <a:endParaRPr lang="es-ES"/>
          </a:p>
        </p:txBody>
      </p:sp>
    </p:spTree>
    <p:extLst>
      <p:ext uri="{BB962C8B-B14F-4D97-AF65-F5344CB8AC3E}">
        <p14:creationId xmlns:p14="http://schemas.microsoft.com/office/powerpoint/2010/main" val="36993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ChangeArrowheads="1"/>
          </p:cNvSpPr>
          <p:nvPr/>
        </p:nvSpPr>
        <p:spPr bwMode="auto">
          <a:xfrm>
            <a:off x="253459" y="1414010"/>
            <a:ext cx="8758237"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266700" indent="-266700" defTabSz="762000" eaLnBrk="0" hangingPunct="0">
              <a:spcBef>
                <a:spcPct val="20000"/>
              </a:spcBef>
              <a:buClr>
                <a:srgbClr val="FF0000"/>
              </a:buClr>
              <a:buSzPct val="100000"/>
              <a:buFont typeface="Wingdings" pitchFamily="2" charset="2"/>
              <a:buChar char="§"/>
            </a:pPr>
            <a:r>
              <a:rPr lang="es-ES_tradnl" sz="2600" dirty="0" smtClean="0">
                <a:solidFill>
                  <a:srgbClr val="000000"/>
                </a:solidFill>
                <a:cs typeface="+mn-cs"/>
              </a:rPr>
              <a:t>Los </a:t>
            </a:r>
            <a:r>
              <a:rPr lang="es-ES_tradnl" sz="2600" dirty="0" err="1">
                <a:solidFill>
                  <a:srgbClr val="000000"/>
                </a:solidFill>
                <a:cs typeface="+mn-cs"/>
              </a:rPr>
              <a:t>i</a:t>
            </a:r>
            <a:r>
              <a:rPr lang="es-ES_tradnl" sz="2600" dirty="0" err="1" smtClean="0">
                <a:solidFill>
                  <a:srgbClr val="000000"/>
                </a:solidFill>
                <a:cs typeface="+mn-cs"/>
              </a:rPr>
              <a:t>soesquizómeros</a:t>
            </a:r>
            <a:r>
              <a:rPr lang="es-ES_tradnl" sz="2600" dirty="0" smtClean="0">
                <a:solidFill>
                  <a:srgbClr val="000000"/>
                </a:solidFill>
                <a:cs typeface="+mn-cs"/>
              </a:rPr>
              <a:t> son </a:t>
            </a:r>
            <a:r>
              <a:rPr lang="es-ES_tradnl" sz="2600" dirty="0">
                <a:solidFill>
                  <a:srgbClr val="000000"/>
                </a:solidFill>
                <a:cs typeface="+mn-cs"/>
              </a:rPr>
              <a:t>una herramienta </a:t>
            </a:r>
            <a:r>
              <a:rPr lang="es-ES_tradnl" sz="2600" dirty="0" smtClean="0">
                <a:solidFill>
                  <a:srgbClr val="000000"/>
                </a:solidFill>
                <a:cs typeface="+mn-cs"/>
              </a:rPr>
              <a:t>útil </a:t>
            </a:r>
            <a:r>
              <a:rPr lang="es-ES_tradnl" sz="2600" dirty="0">
                <a:solidFill>
                  <a:srgbClr val="000000"/>
                </a:solidFill>
                <a:cs typeface="+mn-cs"/>
              </a:rPr>
              <a:t>para </a:t>
            </a:r>
            <a:r>
              <a:rPr lang="es-ES_tradnl" sz="2600" dirty="0" smtClean="0">
                <a:solidFill>
                  <a:srgbClr val="000000"/>
                </a:solidFill>
                <a:cs typeface="+mn-cs"/>
              </a:rPr>
              <a:t>la</a:t>
            </a:r>
            <a:br>
              <a:rPr lang="es-ES_tradnl" sz="2600" dirty="0" smtClean="0">
                <a:solidFill>
                  <a:srgbClr val="000000"/>
                </a:solidFill>
                <a:cs typeface="+mn-cs"/>
              </a:rPr>
            </a:br>
            <a:r>
              <a:rPr lang="es-ES_tradnl" sz="2600" dirty="0" smtClean="0">
                <a:solidFill>
                  <a:srgbClr val="000000"/>
                </a:solidFill>
                <a:cs typeface="+mn-cs"/>
              </a:rPr>
              <a:t>detección </a:t>
            </a:r>
            <a:r>
              <a:rPr lang="es-ES_tradnl" sz="2600" dirty="0">
                <a:solidFill>
                  <a:srgbClr val="000000"/>
                </a:solidFill>
                <a:cs typeface="+mn-cs"/>
              </a:rPr>
              <a:t>de regiones </a:t>
            </a:r>
            <a:r>
              <a:rPr lang="es-ES_tradnl" sz="2600" dirty="0" err="1">
                <a:solidFill>
                  <a:srgbClr val="000000"/>
                </a:solidFill>
                <a:cs typeface="+mn-cs"/>
              </a:rPr>
              <a:t>metiladas</a:t>
            </a:r>
            <a:r>
              <a:rPr lang="es-ES_tradnl" sz="2600" dirty="0">
                <a:solidFill>
                  <a:srgbClr val="000000"/>
                </a:solidFill>
                <a:cs typeface="+mn-cs"/>
              </a:rPr>
              <a:t> en el </a:t>
            </a:r>
            <a:r>
              <a:rPr lang="es-ES_tradnl" sz="2600" dirty="0" smtClean="0">
                <a:solidFill>
                  <a:srgbClr val="000000"/>
                </a:solidFill>
                <a:cs typeface="+mn-cs"/>
              </a:rPr>
              <a:t>ADN</a:t>
            </a:r>
            <a:r>
              <a:rPr lang="es-ES_tradnl" sz="2600" dirty="0" smtClean="0">
                <a:solidFill>
                  <a:srgbClr val="FFFFFF"/>
                </a:solidFill>
                <a:cs typeface="+mn-cs"/>
              </a:rPr>
              <a:t> </a:t>
            </a:r>
            <a:r>
              <a:rPr lang="es-ES_tradnl" sz="2600" dirty="0" err="1">
                <a:solidFill>
                  <a:srgbClr val="000000"/>
                </a:solidFill>
                <a:cs typeface="+mn-cs"/>
              </a:rPr>
              <a:t>eucariótico</a:t>
            </a:r>
            <a:endParaRPr lang="es-ES_tradnl" sz="2600" dirty="0">
              <a:solidFill>
                <a:srgbClr val="000000"/>
              </a:solidFill>
              <a:cs typeface="+mn-cs"/>
            </a:endParaRPr>
          </a:p>
        </p:txBody>
      </p:sp>
      <p:grpSp>
        <p:nvGrpSpPr>
          <p:cNvPr id="56324" name="Group 9"/>
          <p:cNvGrpSpPr>
            <a:grpSpLocks/>
          </p:cNvGrpSpPr>
          <p:nvPr/>
        </p:nvGrpSpPr>
        <p:grpSpPr bwMode="auto">
          <a:xfrm>
            <a:off x="4584700" y="2547938"/>
            <a:ext cx="4559300" cy="4310062"/>
            <a:chOff x="2168" y="1311"/>
            <a:chExt cx="3156" cy="3009"/>
          </a:xfrm>
        </p:grpSpPr>
        <p:pic>
          <p:nvPicPr>
            <p:cNvPr id="56328"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l="24763" t="255" r="2402" b="4070"/>
            <a:stretch>
              <a:fillRect/>
            </a:stretch>
          </p:blipFill>
          <p:spPr bwMode="auto">
            <a:xfrm>
              <a:off x="2171" y="1311"/>
              <a:ext cx="3153"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Rectangle 8"/>
            <p:cNvSpPr>
              <a:spLocks noChangeArrowheads="1"/>
            </p:cNvSpPr>
            <p:nvPr/>
          </p:nvSpPr>
          <p:spPr bwMode="auto">
            <a:xfrm>
              <a:off x="2168" y="3200"/>
              <a:ext cx="408" cy="11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srgbClr val="000000"/>
                </a:solidFill>
                <a:cs typeface="+mn-cs"/>
              </a:endParaRPr>
            </a:p>
          </p:txBody>
        </p:sp>
      </p:grpSp>
      <p:sp>
        <p:nvSpPr>
          <p:cNvPr id="56325" name="Rectangle 10"/>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dirty="0" smtClean="0">
                <a:solidFill>
                  <a:srgbClr val="0000CC"/>
                </a:solidFill>
                <a:cs typeface="+mn-cs"/>
              </a:rPr>
              <a:t>Visualización de la metilación del ADN</a:t>
            </a:r>
            <a:endParaRPr lang="es-ES_tradnl" sz="4000" dirty="0">
              <a:solidFill>
                <a:srgbClr val="0000CC"/>
              </a:solidFill>
              <a:cs typeface="+mn-cs"/>
            </a:endParaRPr>
          </a:p>
        </p:txBody>
      </p:sp>
      <p:pic>
        <p:nvPicPr>
          <p:cNvPr id="56326" name="Picture 11" descr="Fig 4"/>
          <p:cNvPicPr>
            <a:picLocks noChangeAspect="1" noChangeArrowheads="1"/>
          </p:cNvPicPr>
          <p:nvPr/>
        </p:nvPicPr>
        <p:blipFill>
          <a:blip r:embed="rId4">
            <a:extLst>
              <a:ext uri="{28A0092B-C50C-407E-A947-70E740481C1C}">
                <a14:useLocalDpi xmlns:a14="http://schemas.microsoft.com/office/drawing/2010/main" val="0"/>
              </a:ext>
            </a:extLst>
          </a:blip>
          <a:srcRect l="3529" t="1659" b="26213"/>
          <a:stretch>
            <a:fillRect/>
          </a:stretch>
        </p:blipFill>
        <p:spPr bwMode="auto">
          <a:xfrm>
            <a:off x="619125" y="2587625"/>
            <a:ext cx="35369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Line 13"/>
          <p:cNvSpPr>
            <a:spLocks noChangeShapeType="1"/>
          </p:cNvSpPr>
          <p:nvPr/>
        </p:nvSpPr>
        <p:spPr bwMode="auto">
          <a:xfrm>
            <a:off x="1635125" y="4202113"/>
            <a:ext cx="25400" cy="68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cs typeface="+mn-cs"/>
            </a:endParaRPr>
          </a:p>
        </p:txBody>
      </p:sp>
      <p:sp>
        <p:nvSpPr>
          <p:cNvPr id="2" name="1 Marcador de número de diapositiva"/>
          <p:cNvSpPr>
            <a:spLocks noGrp="1"/>
          </p:cNvSpPr>
          <p:nvPr>
            <p:ph type="sldNum" sz="quarter" idx="12"/>
          </p:nvPr>
        </p:nvSpPr>
        <p:spPr>
          <a:xfrm>
            <a:off x="7010400" y="6543259"/>
            <a:ext cx="2133600" cy="211944"/>
          </a:xfrm>
        </p:spPr>
        <p:txBody>
          <a:bodyPr/>
          <a:lstStyle/>
          <a:p>
            <a:pPr>
              <a:defRPr/>
            </a:pPr>
            <a:r>
              <a:rPr lang="es-ES" dirty="0" smtClean="0">
                <a:solidFill>
                  <a:srgbClr val="000000"/>
                </a:solidFill>
              </a:rPr>
              <a:t>Diapositiva 47 del Tema 2</a:t>
            </a:r>
            <a:endParaRPr lang="es-ES" dirty="0">
              <a:solidFill>
                <a:srgbClr val="000000"/>
              </a:solidFill>
            </a:endParaRPr>
          </a:p>
        </p:txBody>
      </p:sp>
      <p:sp>
        <p:nvSpPr>
          <p:cNvPr id="3" name="Elipse 2"/>
          <p:cNvSpPr/>
          <p:nvPr/>
        </p:nvSpPr>
        <p:spPr>
          <a:xfrm>
            <a:off x="7029693" y="2534014"/>
            <a:ext cx="354957" cy="3549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5314711" y="4043333"/>
            <a:ext cx="354957" cy="3549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8285806" y="3891644"/>
            <a:ext cx="354957" cy="35495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de flecha 4"/>
          <p:cNvCxnSpPr>
            <a:endCxn id="11" idx="7"/>
          </p:cNvCxnSpPr>
          <p:nvPr/>
        </p:nvCxnSpPr>
        <p:spPr>
          <a:xfrm flipH="1">
            <a:off x="5617686" y="2851230"/>
            <a:ext cx="1454446" cy="12440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Visualización de la metilación del ADN </a:t>
            </a:r>
          </a:p>
        </p:txBody>
      </p:sp>
      <p:sp>
        <p:nvSpPr>
          <p:cNvPr id="2" name="1 Marcador de número de diapositiva"/>
          <p:cNvSpPr>
            <a:spLocks noGrp="1"/>
          </p:cNvSpPr>
          <p:nvPr>
            <p:ph type="sldNum" sz="quarter" idx="12"/>
          </p:nvPr>
        </p:nvSpPr>
        <p:spPr>
          <a:xfrm>
            <a:off x="6997774" y="6553150"/>
            <a:ext cx="2133600" cy="476250"/>
          </a:xfrm>
        </p:spPr>
        <p:txBody>
          <a:bodyPr/>
          <a:lstStyle/>
          <a:p>
            <a:pPr>
              <a:defRPr/>
            </a:pPr>
            <a:r>
              <a:rPr lang="es-ES" dirty="0" smtClean="0">
                <a:solidFill>
                  <a:srgbClr val="000000"/>
                </a:solidFill>
              </a:rPr>
              <a:t>Diapositiva 47 del Tema 2</a:t>
            </a:r>
            <a:endParaRPr lang="es-ES" dirty="0">
              <a:solidFill>
                <a:srgbClr val="000000"/>
              </a:solidFill>
            </a:endParaRP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l="14622" t="20889" r="50267" b="15382"/>
          <a:stretch>
            <a:fillRect/>
          </a:stretch>
        </p:blipFill>
        <p:spPr bwMode="auto">
          <a:xfrm>
            <a:off x="4845050" y="1292225"/>
            <a:ext cx="40894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250825" y="1392238"/>
            <a:ext cx="391477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66700" indent="-266700" eaLnBrk="1" hangingPunct="1">
              <a:spcBef>
                <a:spcPct val="50000"/>
              </a:spcBef>
              <a:buClr>
                <a:srgbClr val="FF0000"/>
              </a:buClr>
              <a:buFont typeface="Wingdings" pitchFamily="2" charset="2"/>
              <a:buChar char="§"/>
            </a:pPr>
            <a:r>
              <a:rPr lang="es-ES" sz="2600" i="1" dirty="0" err="1">
                <a:solidFill>
                  <a:srgbClr val="000000"/>
                </a:solidFill>
                <a:latin typeface="Calibri" pitchFamily="34" charset="0"/>
                <a:cs typeface="+mn-cs"/>
              </a:rPr>
              <a:t>Hpa</a:t>
            </a:r>
            <a:r>
              <a:rPr lang="es-ES" sz="2600" dirty="0" err="1">
                <a:solidFill>
                  <a:srgbClr val="000000"/>
                </a:solidFill>
                <a:latin typeface="Calibri" pitchFamily="34" charset="0"/>
                <a:cs typeface="+mn-cs"/>
              </a:rPr>
              <a:t>II</a:t>
            </a:r>
            <a:r>
              <a:rPr lang="es-ES" sz="2600" dirty="0">
                <a:solidFill>
                  <a:srgbClr val="000000"/>
                </a:solidFill>
                <a:latin typeface="Calibri" pitchFamily="34" charset="0"/>
                <a:cs typeface="+mn-cs"/>
              </a:rPr>
              <a:t> es sensible a la </a:t>
            </a:r>
            <a:r>
              <a:rPr lang="es-ES" sz="2600" dirty="0" smtClean="0">
                <a:solidFill>
                  <a:srgbClr val="000000"/>
                </a:solidFill>
                <a:latin typeface="Calibri" pitchFamily="34" charset="0"/>
                <a:cs typeface="+mn-cs"/>
              </a:rPr>
              <a:t>metilación más frecuente en el ADN </a:t>
            </a:r>
            <a:r>
              <a:rPr lang="es-ES" sz="2600" dirty="0" err="1" smtClean="0">
                <a:solidFill>
                  <a:srgbClr val="000000"/>
                </a:solidFill>
                <a:latin typeface="Calibri" pitchFamily="34" charset="0"/>
                <a:cs typeface="+mn-cs"/>
              </a:rPr>
              <a:t>eucariótico</a:t>
            </a:r>
            <a:r>
              <a:rPr lang="es-ES" sz="2600" dirty="0" smtClean="0">
                <a:solidFill>
                  <a:srgbClr val="000000"/>
                </a:solidFill>
                <a:latin typeface="Calibri" pitchFamily="34" charset="0"/>
                <a:cs typeface="+mn-cs"/>
              </a:rPr>
              <a:t>. </a:t>
            </a:r>
            <a:r>
              <a:rPr lang="es-ES" sz="2600" dirty="0">
                <a:solidFill>
                  <a:srgbClr val="000000"/>
                </a:solidFill>
                <a:latin typeface="Calibri" pitchFamily="34" charset="0"/>
                <a:cs typeface="+mn-cs"/>
              </a:rPr>
              <a:t>Si su </a:t>
            </a:r>
            <a:r>
              <a:rPr lang="es-ES" sz="2600" dirty="0" smtClean="0">
                <a:solidFill>
                  <a:srgbClr val="000000"/>
                </a:solidFill>
                <a:latin typeface="Calibri" pitchFamily="34" charset="0"/>
                <a:cs typeface="+mn-cs"/>
              </a:rPr>
              <a:t>diana está </a:t>
            </a:r>
            <a:r>
              <a:rPr lang="es-ES" sz="2600" dirty="0" err="1">
                <a:solidFill>
                  <a:srgbClr val="000000"/>
                </a:solidFill>
                <a:latin typeface="Calibri" pitchFamily="34" charset="0"/>
                <a:cs typeface="+mn-cs"/>
              </a:rPr>
              <a:t>metilada</a:t>
            </a:r>
            <a:r>
              <a:rPr lang="es-ES" sz="2600" dirty="0">
                <a:solidFill>
                  <a:srgbClr val="000000"/>
                </a:solidFill>
                <a:latin typeface="Calibri" pitchFamily="34" charset="0"/>
                <a:cs typeface="+mn-cs"/>
              </a:rPr>
              <a:t> no </a:t>
            </a:r>
            <a:r>
              <a:rPr lang="es-ES" sz="2600" dirty="0" smtClean="0">
                <a:solidFill>
                  <a:srgbClr val="000000"/>
                </a:solidFill>
                <a:latin typeface="Calibri" pitchFamily="34" charset="0"/>
                <a:cs typeface="+mn-cs"/>
              </a:rPr>
              <a:t>la corta</a:t>
            </a:r>
            <a:r>
              <a:rPr lang="es-ES" sz="2600" dirty="0">
                <a:solidFill>
                  <a:srgbClr val="000000"/>
                </a:solidFill>
                <a:latin typeface="Calibri" pitchFamily="34" charset="0"/>
                <a:cs typeface="+mn-cs"/>
              </a:rPr>
              <a:t>. </a:t>
            </a:r>
          </a:p>
          <a:p>
            <a:pPr marL="266700" indent="-266700" eaLnBrk="1" hangingPunct="1">
              <a:spcBef>
                <a:spcPts val="0"/>
              </a:spcBef>
              <a:buClr>
                <a:srgbClr val="FF0000"/>
              </a:buClr>
              <a:buFont typeface="Wingdings" pitchFamily="2" charset="2"/>
              <a:buChar char="§"/>
            </a:pPr>
            <a:r>
              <a:rPr lang="es-ES" sz="2600" i="1" dirty="0" err="1" smtClean="0">
                <a:solidFill>
                  <a:srgbClr val="000000"/>
                </a:solidFill>
                <a:latin typeface="Calibri" pitchFamily="34" charset="0"/>
                <a:cs typeface="+mn-cs"/>
              </a:rPr>
              <a:t>Msp</a:t>
            </a:r>
            <a:r>
              <a:rPr lang="es-ES" sz="2600" dirty="0" err="1" smtClean="0">
                <a:solidFill>
                  <a:srgbClr val="000000"/>
                </a:solidFill>
                <a:latin typeface="Calibri" pitchFamily="34" charset="0"/>
                <a:cs typeface="+mn-cs"/>
              </a:rPr>
              <a:t>I</a:t>
            </a:r>
            <a:r>
              <a:rPr lang="es-ES" sz="2600" dirty="0" smtClean="0">
                <a:solidFill>
                  <a:srgbClr val="000000"/>
                </a:solidFill>
                <a:latin typeface="Calibri" pitchFamily="34" charset="0"/>
                <a:cs typeface="+mn-cs"/>
              </a:rPr>
              <a:t> </a:t>
            </a:r>
            <a:r>
              <a:rPr lang="es-ES" sz="2600" dirty="0">
                <a:solidFill>
                  <a:srgbClr val="000000"/>
                </a:solidFill>
                <a:latin typeface="Calibri" pitchFamily="34" charset="0"/>
                <a:cs typeface="+mn-cs"/>
              </a:rPr>
              <a:t>es insensible a la metilación </a:t>
            </a:r>
            <a:r>
              <a:rPr lang="es-ES" sz="2600" dirty="0" smtClean="0">
                <a:solidFill>
                  <a:srgbClr val="000000"/>
                </a:solidFill>
                <a:latin typeface="Calibri" pitchFamily="34" charset="0"/>
                <a:cs typeface="+mn-cs"/>
              </a:rPr>
              <a:t>más frecuente en el ADN </a:t>
            </a:r>
            <a:r>
              <a:rPr lang="es-ES" sz="2600" dirty="0" err="1" smtClean="0">
                <a:solidFill>
                  <a:srgbClr val="000000"/>
                </a:solidFill>
                <a:latin typeface="Calibri" pitchFamily="34" charset="0"/>
                <a:cs typeface="+mn-cs"/>
              </a:rPr>
              <a:t>eucariótico</a:t>
            </a:r>
            <a:r>
              <a:rPr lang="es-ES" sz="2600" dirty="0" smtClean="0">
                <a:solidFill>
                  <a:srgbClr val="000000"/>
                </a:solidFill>
                <a:latin typeface="Calibri" pitchFamily="34" charset="0"/>
                <a:cs typeface="+mn-cs"/>
              </a:rPr>
              <a:t> y </a:t>
            </a:r>
            <a:r>
              <a:rPr lang="es-ES" sz="2600" dirty="0">
                <a:solidFill>
                  <a:srgbClr val="000000"/>
                </a:solidFill>
                <a:latin typeface="Calibri" pitchFamily="34" charset="0"/>
                <a:cs typeface="+mn-cs"/>
              </a:rPr>
              <a:t>corta </a:t>
            </a:r>
            <a:r>
              <a:rPr lang="es-ES" sz="2600" dirty="0" smtClean="0">
                <a:solidFill>
                  <a:srgbClr val="000000"/>
                </a:solidFill>
                <a:latin typeface="Calibri" pitchFamily="34" charset="0"/>
                <a:cs typeface="+mn-cs"/>
              </a:rPr>
              <a:t>su diana independientemente </a:t>
            </a:r>
            <a:r>
              <a:rPr lang="es-ES" sz="2600" dirty="0">
                <a:solidFill>
                  <a:srgbClr val="000000"/>
                </a:solidFill>
                <a:latin typeface="Calibri" pitchFamily="34" charset="0"/>
                <a:cs typeface="+mn-cs"/>
              </a:rPr>
              <a:t>de </a:t>
            </a:r>
            <a:r>
              <a:rPr lang="es-ES" sz="2600" dirty="0" smtClean="0">
                <a:solidFill>
                  <a:srgbClr val="000000"/>
                </a:solidFill>
                <a:latin typeface="Calibri" pitchFamily="34" charset="0"/>
                <a:cs typeface="+mn-cs"/>
              </a:rPr>
              <a:t>que esté </a:t>
            </a:r>
            <a:r>
              <a:rPr lang="es-ES" sz="2600" dirty="0" err="1">
                <a:solidFill>
                  <a:srgbClr val="000000"/>
                </a:solidFill>
                <a:latin typeface="Calibri" pitchFamily="34" charset="0"/>
                <a:cs typeface="+mn-cs"/>
              </a:rPr>
              <a:t>metilada</a:t>
            </a:r>
            <a:r>
              <a:rPr lang="es-ES" sz="2600" dirty="0">
                <a:solidFill>
                  <a:srgbClr val="000000"/>
                </a:solidFill>
                <a:latin typeface="Calibri" pitchFamily="34" charset="0"/>
                <a:cs typeface="+mn-cs"/>
              </a:rPr>
              <a:t> o no </a:t>
            </a:r>
          </a:p>
        </p:txBody>
      </p:sp>
      <p:sp>
        <p:nvSpPr>
          <p:cNvPr id="57350" name="Text Box 6"/>
          <p:cNvSpPr txBox="1">
            <a:spLocks noChangeArrowheads="1"/>
          </p:cNvSpPr>
          <p:nvPr/>
        </p:nvSpPr>
        <p:spPr bwMode="auto">
          <a:xfrm>
            <a:off x="1703958" y="5838557"/>
            <a:ext cx="2940050" cy="90281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s-ES" sz="2400" dirty="0">
                <a:solidFill>
                  <a:srgbClr val="000000"/>
                </a:solidFill>
                <a:latin typeface="Calibri" pitchFamily="34" charset="0"/>
                <a:cs typeface="+mn-cs"/>
              </a:rPr>
              <a:t>Diana de restricción</a:t>
            </a:r>
          </a:p>
          <a:p>
            <a:pPr algn="ctr">
              <a:lnSpc>
                <a:spcPts val="2000"/>
              </a:lnSpc>
              <a:spcBef>
                <a:spcPct val="50000"/>
              </a:spcBef>
            </a:pPr>
            <a:r>
              <a:rPr lang="es-ES" sz="2400" dirty="0">
                <a:solidFill>
                  <a:srgbClr val="000000"/>
                </a:solidFill>
                <a:latin typeface="Calibri" pitchFamily="34" charset="0"/>
                <a:cs typeface="+mn-cs"/>
              </a:rPr>
              <a:t>C </a:t>
            </a:r>
            <a:r>
              <a:rPr lang="es-ES" sz="2400" dirty="0">
                <a:solidFill>
                  <a:srgbClr val="FF0000"/>
                </a:solidFill>
                <a:latin typeface="Calibri" pitchFamily="34" charset="0"/>
                <a:cs typeface="+mn-cs"/>
                <a:sym typeface="Symbol" pitchFamily="18" charset="2"/>
              </a:rPr>
              <a:t></a:t>
            </a:r>
            <a:r>
              <a:rPr lang="es-ES" sz="2400" dirty="0">
                <a:solidFill>
                  <a:srgbClr val="000000"/>
                </a:solidFill>
                <a:latin typeface="Calibri" pitchFamily="34" charset="0"/>
                <a:cs typeface="+mn-cs"/>
              </a:rPr>
              <a:t> CGG </a:t>
            </a:r>
          </a:p>
        </p:txBody>
      </p:sp>
    </p:spTree>
    <p:extLst>
      <p:ext uri="{BB962C8B-B14F-4D97-AF65-F5344CB8AC3E}">
        <p14:creationId xmlns:p14="http://schemas.microsoft.com/office/powerpoint/2010/main" val="224037018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5</a:t>
            </a:r>
          </a:p>
        </p:txBody>
      </p:sp>
      <p:sp>
        <p:nvSpPr>
          <p:cNvPr id="2" name="1 Marcador de número de diapositiva"/>
          <p:cNvSpPr>
            <a:spLocks noGrp="1"/>
          </p:cNvSpPr>
          <p:nvPr>
            <p:ph type="sldNum" sz="quarter" idx="12"/>
          </p:nvPr>
        </p:nvSpPr>
        <p:spPr>
          <a:xfrm>
            <a:off x="6997774" y="6553150"/>
            <a:ext cx="2133600" cy="476250"/>
          </a:xfrm>
        </p:spPr>
        <p:txBody>
          <a:bodyPr/>
          <a:lstStyle/>
          <a:p>
            <a:pPr>
              <a:defRPr/>
            </a:pPr>
            <a:r>
              <a:rPr lang="es-ES" dirty="0" smtClean="0">
                <a:solidFill>
                  <a:srgbClr val="000000"/>
                </a:solidFill>
              </a:rPr>
              <a:t>Diapositiva 47 del Tema 2</a:t>
            </a:r>
            <a:endParaRPr lang="es-ES" dirty="0">
              <a:solidFill>
                <a:srgbClr val="000000"/>
              </a:solidFill>
            </a:endParaRPr>
          </a:p>
        </p:txBody>
      </p:sp>
      <p:pic>
        <p:nvPicPr>
          <p:cNvPr id="573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22" t="20889" r="67323" b="15382"/>
          <a:stretch/>
        </p:blipFill>
        <p:spPr bwMode="auto">
          <a:xfrm>
            <a:off x="6959346" y="1292225"/>
            <a:ext cx="2102827"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250825" y="1392238"/>
            <a:ext cx="6381469"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0000" indent="-270000" eaLnBrk="1" hangingPunct="1">
              <a:spcBef>
                <a:spcPct val="50000"/>
              </a:spcBef>
              <a:buClr>
                <a:srgbClr val="FF0000"/>
              </a:buClr>
              <a:buFont typeface="Wingdings" panose="05000000000000000000" pitchFamily="2" charset="2"/>
              <a:buChar char="§"/>
            </a:pPr>
            <a:r>
              <a:rPr lang="es-ES_tradnl" sz="2000" i="1" dirty="0" err="1">
                <a:solidFill>
                  <a:srgbClr val="FF0000"/>
                </a:solidFill>
              </a:rPr>
              <a:t>Hpa</a:t>
            </a:r>
            <a:r>
              <a:rPr lang="es-ES_tradnl" sz="2000" dirty="0" err="1">
                <a:solidFill>
                  <a:srgbClr val="FF0000"/>
                </a:solidFill>
              </a:rPr>
              <a:t>II</a:t>
            </a:r>
            <a:r>
              <a:rPr lang="es-ES_tradnl" sz="2000" dirty="0"/>
              <a:t> es sensible a la metilación de los </a:t>
            </a:r>
            <a:r>
              <a:rPr lang="es-ES_tradnl" sz="2000" dirty="0" err="1"/>
              <a:t>dinucleótidos</a:t>
            </a:r>
            <a:r>
              <a:rPr lang="es-ES_tradnl" sz="2000" dirty="0"/>
              <a:t> CG más frecuente en el ADN eucariótico, por lo que no corta sus dianas si están </a:t>
            </a:r>
            <a:r>
              <a:rPr lang="es-ES_tradnl" sz="2000" dirty="0" err="1"/>
              <a:t>metiladas</a:t>
            </a:r>
            <a:r>
              <a:rPr lang="es-ES_tradnl" sz="2000" dirty="0"/>
              <a:t>; </a:t>
            </a:r>
            <a:endParaRPr lang="es-ES_tradnl" sz="2000" dirty="0" smtClean="0"/>
          </a:p>
          <a:p>
            <a:pPr marL="270000" indent="-270000" eaLnBrk="1" hangingPunct="1">
              <a:spcBef>
                <a:spcPct val="50000"/>
              </a:spcBef>
              <a:buClr>
                <a:srgbClr val="FF0000"/>
              </a:buClr>
              <a:buFont typeface="Wingdings" panose="05000000000000000000" pitchFamily="2" charset="2"/>
              <a:buChar char="§"/>
            </a:pPr>
            <a:r>
              <a:rPr lang="es-ES_tradnl" sz="2000" i="1" dirty="0" err="1" smtClean="0">
                <a:solidFill>
                  <a:srgbClr val="0070C0"/>
                </a:solidFill>
              </a:rPr>
              <a:t>Msp</a:t>
            </a:r>
            <a:r>
              <a:rPr lang="es-ES_tradnl" sz="2000" dirty="0" err="1" smtClean="0">
                <a:solidFill>
                  <a:srgbClr val="0070C0"/>
                </a:solidFill>
              </a:rPr>
              <a:t>I</a:t>
            </a:r>
            <a:r>
              <a:rPr lang="es-ES_tradnl" sz="2000" dirty="0" smtClean="0"/>
              <a:t> </a:t>
            </a:r>
            <a:r>
              <a:rPr lang="es-ES_tradnl" sz="2000" dirty="0"/>
              <a:t>sí lo hace. </a:t>
            </a:r>
            <a:endParaRPr lang="es-ES_tradnl" sz="2000" dirty="0" smtClean="0"/>
          </a:p>
          <a:p>
            <a:pPr marL="270000" indent="-270000" eaLnBrk="1" hangingPunct="1">
              <a:spcBef>
                <a:spcPct val="50000"/>
              </a:spcBef>
              <a:buClr>
                <a:srgbClr val="FF0000"/>
              </a:buClr>
              <a:buFont typeface="Wingdings" panose="05000000000000000000" pitchFamily="2" charset="2"/>
              <a:buChar char="§"/>
            </a:pPr>
            <a:r>
              <a:rPr lang="es-ES_tradnl" sz="2000" i="1" dirty="0" err="1" smtClean="0">
                <a:solidFill>
                  <a:srgbClr val="0070C0"/>
                </a:solidFill>
              </a:rPr>
              <a:t>Msp</a:t>
            </a:r>
            <a:r>
              <a:rPr lang="es-ES_tradnl" sz="2000" dirty="0" err="1" smtClean="0">
                <a:solidFill>
                  <a:srgbClr val="0070C0"/>
                </a:solidFill>
              </a:rPr>
              <a:t>I</a:t>
            </a:r>
            <a:r>
              <a:rPr lang="es-ES_tradnl" sz="2000" dirty="0" smtClean="0"/>
              <a:t> </a:t>
            </a:r>
            <a:r>
              <a:rPr lang="es-ES_tradnl" sz="2000" dirty="0"/>
              <a:t>corta más veces que </a:t>
            </a:r>
            <a:r>
              <a:rPr lang="es-ES_tradnl" sz="2000" i="1" dirty="0" err="1"/>
              <a:t>Hpa</a:t>
            </a:r>
            <a:r>
              <a:rPr lang="es-ES_tradnl" sz="2000" dirty="0" err="1"/>
              <a:t>II</a:t>
            </a:r>
            <a:r>
              <a:rPr lang="es-ES_tradnl" sz="2000" dirty="0"/>
              <a:t> el ADN silvestre (WT) y el del mutante </a:t>
            </a:r>
            <a:r>
              <a:rPr lang="es-ES_tradnl" sz="2000" i="1" dirty="0"/>
              <a:t>ros1-1</a:t>
            </a:r>
            <a:r>
              <a:rPr lang="es-ES_tradnl" sz="2000" dirty="0"/>
              <a:t> de la figura: se obtienen menos fragmentos de restricción grandes con </a:t>
            </a:r>
            <a:r>
              <a:rPr lang="es-ES_tradnl" sz="2000" i="1" dirty="0" err="1">
                <a:solidFill>
                  <a:srgbClr val="0070C0"/>
                </a:solidFill>
              </a:rPr>
              <a:t>Msp</a:t>
            </a:r>
            <a:r>
              <a:rPr lang="es-ES_tradnl" sz="2000" dirty="0" err="1">
                <a:solidFill>
                  <a:srgbClr val="0070C0"/>
                </a:solidFill>
              </a:rPr>
              <a:t>I</a:t>
            </a:r>
            <a:r>
              <a:rPr lang="es-ES_tradnl" sz="2000" dirty="0"/>
              <a:t> que con </a:t>
            </a:r>
            <a:r>
              <a:rPr lang="es-ES_tradnl" sz="2000" i="1" dirty="0" err="1">
                <a:solidFill>
                  <a:srgbClr val="FF0000"/>
                </a:solidFill>
              </a:rPr>
              <a:t>Hpa</a:t>
            </a:r>
            <a:r>
              <a:rPr lang="es-ES_tradnl" sz="2000" dirty="0" err="1">
                <a:solidFill>
                  <a:srgbClr val="FF0000"/>
                </a:solidFill>
              </a:rPr>
              <a:t>II</a:t>
            </a:r>
            <a:r>
              <a:rPr lang="es-ES_tradnl" sz="2000" dirty="0"/>
              <a:t>.</a:t>
            </a:r>
            <a:r>
              <a:rPr lang="es-ES_tradnl" sz="2000" b="1" dirty="0"/>
              <a:t> </a:t>
            </a:r>
            <a:endParaRPr lang="es-ES_tradnl" sz="2000" b="1" dirty="0" smtClean="0"/>
          </a:p>
          <a:p>
            <a:pPr marL="270000" indent="-270000" eaLnBrk="1" hangingPunct="1">
              <a:spcBef>
                <a:spcPct val="50000"/>
              </a:spcBef>
              <a:buClr>
                <a:srgbClr val="FF0000"/>
              </a:buClr>
              <a:buFont typeface="Wingdings" panose="05000000000000000000" pitchFamily="2" charset="2"/>
              <a:buChar char="§"/>
            </a:pPr>
            <a:r>
              <a:rPr lang="es-ES_tradnl" sz="2000" dirty="0" smtClean="0"/>
              <a:t>En </a:t>
            </a:r>
            <a:r>
              <a:rPr lang="es-ES_tradnl" sz="2000" dirty="0"/>
              <a:t>el mutante </a:t>
            </a:r>
            <a:r>
              <a:rPr lang="es-ES_tradnl" sz="2000" i="1" dirty="0"/>
              <a:t>ddm-1</a:t>
            </a:r>
            <a:r>
              <a:rPr lang="es-ES_tradnl" sz="2000" dirty="0"/>
              <a:t> y el doble mutante </a:t>
            </a:r>
            <a:r>
              <a:rPr lang="es-ES_tradnl" sz="2000" i="1" dirty="0"/>
              <a:t>ros1-1 ddm-1</a:t>
            </a:r>
            <a:r>
              <a:rPr lang="es-ES_tradnl" sz="2000" dirty="0"/>
              <a:t>, el ADN está </a:t>
            </a:r>
            <a:r>
              <a:rPr lang="es-ES_tradnl" sz="2000" dirty="0" err="1"/>
              <a:t>hipometilado</a:t>
            </a:r>
            <a:r>
              <a:rPr lang="es-ES_tradnl" sz="2000" dirty="0"/>
              <a:t> y no se observan diferencias entre los tamaños de los fragmentos de restricción de </a:t>
            </a:r>
            <a:r>
              <a:rPr lang="es-ES_tradnl" sz="2000" i="1" dirty="0" err="1">
                <a:solidFill>
                  <a:srgbClr val="0070C0"/>
                </a:solidFill>
              </a:rPr>
              <a:t>Msp</a:t>
            </a:r>
            <a:r>
              <a:rPr lang="es-ES_tradnl" sz="2000" dirty="0" err="1">
                <a:solidFill>
                  <a:srgbClr val="0070C0"/>
                </a:solidFill>
              </a:rPr>
              <a:t>I</a:t>
            </a:r>
            <a:r>
              <a:rPr lang="es-ES_tradnl" sz="2000" dirty="0"/>
              <a:t> y </a:t>
            </a:r>
            <a:r>
              <a:rPr lang="es-ES_tradnl" sz="2000" i="1" dirty="0" err="1">
                <a:solidFill>
                  <a:srgbClr val="FF0000"/>
                </a:solidFill>
              </a:rPr>
              <a:t>Hpa</a:t>
            </a:r>
            <a:r>
              <a:rPr lang="es-ES_tradnl" sz="2000" dirty="0" err="1">
                <a:solidFill>
                  <a:srgbClr val="FF0000"/>
                </a:solidFill>
              </a:rPr>
              <a:t>II</a:t>
            </a:r>
            <a:r>
              <a:rPr lang="es-ES_tradnl" sz="2000" dirty="0"/>
              <a:t>.</a:t>
            </a:r>
            <a:endParaRPr lang="es-ES" sz="2000" dirty="0">
              <a:solidFill>
                <a:srgbClr val="000000"/>
              </a:solidFill>
              <a:latin typeface="Calibri" pitchFamily="34" charset="0"/>
              <a:cs typeface="+mn-cs"/>
            </a:endParaRPr>
          </a:p>
        </p:txBody>
      </p:sp>
      <p:sp>
        <p:nvSpPr>
          <p:cNvPr id="7" name="Rectángulo 6"/>
          <p:cNvSpPr/>
          <p:nvPr/>
        </p:nvSpPr>
        <p:spPr>
          <a:xfrm>
            <a:off x="7195595" y="2484407"/>
            <a:ext cx="196770" cy="3464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7415238" y="2484407"/>
            <a:ext cx="196770" cy="34646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7634881" y="2484407"/>
            <a:ext cx="196770" cy="3464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7854524" y="2484407"/>
            <a:ext cx="196770" cy="34646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074167" y="2484407"/>
            <a:ext cx="196770" cy="3464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8293810" y="2484407"/>
            <a:ext cx="196770" cy="34646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8513453" y="2484407"/>
            <a:ext cx="196770" cy="3464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8733095" y="2484407"/>
            <a:ext cx="196770" cy="34646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Visualización de la metilación del ADN </a:t>
            </a:r>
          </a:p>
        </p:txBody>
      </p:sp>
      <p:pic>
        <p:nvPicPr>
          <p:cNvPr id="3" name="Imagen 2"/>
          <p:cNvPicPr>
            <a:picLocks noChangeAspect="1"/>
          </p:cNvPicPr>
          <p:nvPr/>
        </p:nvPicPr>
        <p:blipFill rotWithShape="1">
          <a:blip r:embed="rId3"/>
          <a:srcRect l="32965" t="12249" r="28023" b="35875"/>
          <a:stretch/>
        </p:blipFill>
        <p:spPr>
          <a:xfrm>
            <a:off x="0" y="0"/>
            <a:ext cx="9144000" cy="6839712"/>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65</a:t>
            </a:fld>
            <a:endParaRPr lang="es-ES">
              <a:solidFill>
                <a:srgbClr val="000000"/>
              </a:solidFill>
            </a:endParaRPr>
          </a:p>
        </p:txBody>
      </p:sp>
    </p:spTree>
    <p:extLst>
      <p:ext uri="{BB962C8B-B14F-4D97-AF65-F5344CB8AC3E}">
        <p14:creationId xmlns:p14="http://schemas.microsoft.com/office/powerpoint/2010/main" val="363690293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5</a:t>
            </a:r>
          </a:p>
        </p:txBody>
      </p:sp>
      <p:pic>
        <p:nvPicPr>
          <p:cNvPr id="2" name="Imagen 1"/>
          <p:cNvPicPr>
            <a:picLocks noChangeAspect="1"/>
          </p:cNvPicPr>
          <p:nvPr/>
        </p:nvPicPr>
        <p:blipFill rotWithShape="1">
          <a:blip r:embed="rId3"/>
          <a:srcRect l="5582" t="26998" r="52034" b="39173"/>
          <a:stretch/>
        </p:blipFill>
        <p:spPr>
          <a:xfrm>
            <a:off x="0" y="1991205"/>
            <a:ext cx="9107888" cy="4089031"/>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66</a:t>
            </a:fld>
            <a:endParaRPr lang="es-ES">
              <a:solidFill>
                <a:srgbClr val="000000"/>
              </a:solidFill>
            </a:endParaRPr>
          </a:p>
        </p:txBody>
      </p:sp>
    </p:spTree>
    <p:extLst>
      <p:ext uri="{BB962C8B-B14F-4D97-AF65-F5344CB8AC3E}">
        <p14:creationId xmlns:p14="http://schemas.microsoft.com/office/powerpoint/2010/main" val="229428077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87338" y="1520825"/>
            <a:ext cx="4845654" cy="2831544"/>
          </a:xfrm>
          <a:prstGeom prst="rect">
            <a:avLst/>
          </a:prstGeom>
          <a:noFill/>
        </p:spPr>
        <p:txBody>
          <a:bodyPr wrap="square" rtlCol="0">
            <a:spAutoFit/>
          </a:bodyPr>
          <a:lstStyle/>
          <a:p>
            <a:pPr algn="just"/>
            <a:r>
              <a:rPr lang="es-ES" sz="2000" b="1" dirty="0" smtClean="0"/>
              <a:t>6</a:t>
            </a:r>
            <a:r>
              <a:rPr lang="es-ES" sz="2000" b="1" dirty="0"/>
              <a:t>.- </a:t>
            </a:r>
            <a:r>
              <a:rPr lang="es-ES" sz="2000" dirty="0"/>
              <a:t>Interpreta la Figura 4, explicando en 6A, 6B y 6C, respectivamente, la función de las secuencias representadas en azul, rotuladas como </a:t>
            </a:r>
            <a:r>
              <a:rPr lang="es-ES" sz="2000" dirty="0" err="1"/>
              <a:t>PmeI</a:t>
            </a:r>
            <a:r>
              <a:rPr lang="es-ES" sz="2000" dirty="0"/>
              <a:t> y </a:t>
            </a:r>
            <a:r>
              <a:rPr lang="es-ES" sz="2000" dirty="0" err="1"/>
              <a:t>SgfI</a:t>
            </a:r>
            <a:r>
              <a:rPr lang="es-ES" sz="2000" dirty="0"/>
              <a:t>, y la representada en negro (</a:t>
            </a:r>
            <a:r>
              <a:rPr lang="es-ES" sz="2000" i="1" dirty="0" err="1"/>
              <a:t>lethal</a:t>
            </a:r>
            <a:r>
              <a:rPr lang="es-ES" sz="2000" i="1" dirty="0"/>
              <a:t> gene</a:t>
            </a:r>
            <a:r>
              <a:rPr lang="es-ES" sz="2000" dirty="0"/>
              <a:t>). Explica en 6D con qué </a:t>
            </a:r>
            <a:r>
              <a:rPr lang="es-ES" sz="2000" dirty="0" err="1"/>
              <a:t>restrictasas</a:t>
            </a:r>
            <a:r>
              <a:rPr lang="es-ES" sz="2000" dirty="0"/>
              <a:t> se llevan a cabo las digestiones de la Figura 4, y en 6E, qué las distingue de otras </a:t>
            </a:r>
            <a:r>
              <a:rPr lang="es-ES" sz="2000" dirty="0" err="1"/>
              <a:t>endonucleasas</a:t>
            </a:r>
            <a:r>
              <a:rPr lang="es-ES" sz="2000" dirty="0"/>
              <a:t> de restricción de tipo II. </a:t>
            </a:r>
          </a:p>
          <a:p>
            <a:endParaRPr lang="es-ES" dirty="0"/>
          </a:p>
        </p:txBody>
      </p:sp>
      <p:sp>
        <p:nvSpPr>
          <p:cNvPr id="13" name="Rectangle 10"/>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s-ES_tradnl" sz="4000" dirty="0" smtClean="0">
                <a:solidFill>
                  <a:srgbClr val="0000CC"/>
                </a:solidFill>
                <a:cs typeface="+mn-cs"/>
              </a:rPr>
              <a:t>Enunciado del problema 6</a:t>
            </a:r>
            <a:endParaRPr lang="es-ES_tradnl" sz="4000" dirty="0">
              <a:solidFill>
                <a:srgbClr val="0000CC"/>
              </a:solidFill>
              <a:cs typeface="+mn-cs"/>
            </a:endParaRPr>
          </a:p>
        </p:txBody>
      </p:sp>
      <p:grpSp>
        <p:nvGrpSpPr>
          <p:cNvPr id="6" name="Grupo 5"/>
          <p:cNvGrpSpPr>
            <a:grpSpLocks noChangeAspect="1"/>
          </p:cNvGrpSpPr>
          <p:nvPr/>
        </p:nvGrpSpPr>
        <p:grpSpPr>
          <a:xfrm>
            <a:off x="5361709" y="1324571"/>
            <a:ext cx="3609109" cy="5366663"/>
            <a:chOff x="5822101" y="1692452"/>
            <a:chExt cx="2901315" cy="4314190"/>
          </a:xfrm>
        </p:grpSpPr>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822101" y="1692452"/>
              <a:ext cx="2901315" cy="4314190"/>
            </a:xfrm>
            <a:prstGeom prst="rect">
              <a:avLst/>
            </a:prstGeom>
            <a:noFill/>
            <a:ln>
              <a:noFill/>
            </a:ln>
          </p:spPr>
        </p:pic>
        <p:pic>
          <p:nvPicPr>
            <p:cNvPr id="4" name="Imagen 3"/>
            <p:cNvPicPr>
              <a:picLocks noChangeAspect="1"/>
            </p:cNvPicPr>
            <p:nvPr/>
          </p:nvPicPr>
          <p:blipFill>
            <a:blip r:embed="rId4"/>
            <a:stretch>
              <a:fillRect/>
            </a:stretch>
          </p:blipFill>
          <p:spPr>
            <a:xfrm>
              <a:off x="8086715" y="3505650"/>
              <a:ext cx="347502" cy="321712"/>
            </a:xfrm>
            <a:prstGeom prst="rect">
              <a:avLst/>
            </a:prstGeom>
          </p:spPr>
        </p:pic>
        <p:pic>
          <p:nvPicPr>
            <p:cNvPr id="7" name="Imagen 6"/>
            <p:cNvPicPr>
              <a:picLocks noChangeAspect="1"/>
            </p:cNvPicPr>
            <p:nvPr/>
          </p:nvPicPr>
          <p:blipFill>
            <a:blip r:embed="rId4"/>
            <a:stretch>
              <a:fillRect/>
            </a:stretch>
          </p:blipFill>
          <p:spPr>
            <a:xfrm>
              <a:off x="6680391" y="3303093"/>
              <a:ext cx="854728" cy="202557"/>
            </a:xfrm>
            <a:prstGeom prst="rect">
              <a:avLst/>
            </a:prstGeom>
          </p:spPr>
        </p:pic>
        <p:pic>
          <p:nvPicPr>
            <p:cNvPr id="8" name="Imagen 7"/>
            <p:cNvPicPr>
              <a:picLocks noChangeAspect="1"/>
            </p:cNvPicPr>
            <p:nvPr/>
          </p:nvPicPr>
          <p:blipFill>
            <a:blip r:embed="rId4"/>
            <a:stretch>
              <a:fillRect/>
            </a:stretch>
          </p:blipFill>
          <p:spPr>
            <a:xfrm>
              <a:off x="7044994" y="3102915"/>
              <a:ext cx="854728" cy="202557"/>
            </a:xfrm>
            <a:prstGeom prst="rect">
              <a:avLst/>
            </a:prstGeom>
          </p:spPr>
        </p:pic>
      </p:grpSp>
      <p:sp>
        <p:nvSpPr>
          <p:cNvPr id="9" name="Marcador de número de diapositiva 8"/>
          <p:cNvSpPr>
            <a:spLocks noGrp="1"/>
          </p:cNvSpPr>
          <p:nvPr>
            <p:ph type="sldNum" sz="quarter" idx="12"/>
          </p:nvPr>
        </p:nvSpPr>
        <p:spPr/>
        <p:txBody>
          <a:bodyPr/>
          <a:lstStyle/>
          <a:p>
            <a:fld id="{B85E0261-C597-42C9-B8B6-42530EB354A6}" type="slidenum">
              <a:rPr lang="es-ES" smtClean="0"/>
              <a:pPr/>
              <a:t>67</a:t>
            </a:fld>
            <a:endParaRPr lang="es-ES"/>
          </a:p>
        </p:txBody>
      </p:sp>
    </p:spTree>
    <p:extLst>
      <p:ext uri="{BB962C8B-B14F-4D97-AF65-F5344CB8AC3E}">
        <p14:creationId xmlns:p14="http://schemas.microsoft.com/office/powerpoint/2010/main" val="5429935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6</a:t>
            </a:r>
          </a:p>
        </p:txBody>
      </p:sp>
      <p:pic>
        <p:nvPicPr>
          <p:cNvPr id="3" name="Imagen 2"/>
          <p:cNvPicPr>
            <a:picLocks noChangeAspect="1"/>
          </p:cNvPicPr>
          <p:nvPr/>
        </p:nvPicPr>
        <p:blipFill rotWithShape="1">
          <a:blip r:embed="rId3"/>
          <a:srcRect l="5832" t="47837" r="52150" b="11071"/>
          <a:stretch/>
        </p:blipFill>
        <p:spPr>
          <a:xfrm>
            <a:off x="26690" y="1539630"/>
            <a:ext cx="9081978" cy="4996191"/>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68</a:t>
            </a:fld>
            <a:endParaRPr lang="es-ES">
              <a:solidFill>
                <a:srgbClr val="000000"/>
              </a:solidFill>
            </a:endParaRPr>
          </a:p>
        </p:txBody>
      </p:sp>
    </p:spTree>
    <p:extLst>
      <p:ext uri="{BB962C8B-B14F-4D97-AF65-F5344CB8AC3E}">
        <p14:creationId xmlns:p14="http://schemas.microsoft.com/office/powerpoint/2010/main" val="113854014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4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ts val="4000"/>
              </a:lnSpc>
            </a:pPr>
            <a:r>
              <a:rPr lang="es-ES_tradnl" sz="4000" dirty="0" smtClean="0">
                <a:solidFill>
                  <a:srgbClr val="0000CC"/>
                </a:solidFill>
                <a:cs typeface="+mn-cs"/>
              </a:rPr>
              <a:t>Características de los vectores plasmídicos de segunda generación</a:t>
            </a:r>
            <a:endParaRPr lang="es-ES_tradnl" sz="4000" dirty="0">
              <a:solidFill>
                <a:srgbClr val="0000CC"/>
              </a:solidFill>
              <a:cs typeface="+mn-cs"/>
            </a:endParaRPr>
          </a:p>
        </p:txBody>
      </p:sp>
      <p:sp>
        <p:nvSpPr>
          <p:cNvPr id="37892" name="Rectangle 4"/>
          <p:cNvSpPr>
            <a:spLocks noChangeArrowheads="1"/>
          </p:cNvSpPr>
          <p:nvPr/>
        </p:nvSpPr>
        <p:spPr bwMode="auto">
          <a:xfrm>
            <a:off x="355600" y="1439863"/>
            <a:ext cx="83058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44500" indent="-444500" defTabSz="762000">
              <a:buClr>
                <a:srgbClr val="FF0000"/>
              </a:buClr>
              <a:buFont typeface="Wingdings" pitchFamily="2" charset="2"/>
              <a:buChar char="Ø"/>
            </a:pPr>
            <a:endParaRPr lang="es-ES_tradnl" sz="2400">
              <a:solidFill>
                <a:srgbClr val="000000"/>
              </a:solidFill>
              <a:latin typeface="Arial" charset="0"/>
              <a:cs typeface="+mn-cs"/>
            </a:endParaRPr>
          </a:p>
          <a:p>
            <a:pPr marL="444500" indent="-444500" defTabSz="762000"/>
            <a:r>
              <a:rPr lang="es-ES_tradnl" sz="2400">
                <a:solidFill>
                  <a:srgbClr val="000000"/>
                </a:solidFill>
                <a:latin typeface="Arial" charset="0"/>
                <a:cs typeface="+mn-cs"/>
              </a:rPr>
              <a:t>	</a:t>
            </a:r>
          </a:p>
        </p:txBody>
      </p:sp>
      <p:sp>
        <p:nvSpPr>
          <p:cNvPr id="37893" name="Rectangle 5"/>
          <p:cNvSpPr>
            <a:spLocks noChangeArrowheads="1"/>
          </p:cNvSpPr>
          <p:nvPr/>
        </p:nvSpPr>
        <p:spPr bwMode="auto">
          <a:xfrm>
            <a:off x="251520" y="1415430"/>
            <a:ext cx="85153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65125" indent="-365125" defTabSz="762000">
              <a:buClr>
                <a:srgbClr val="FF0000"/>
              </a:buClr>
              <a:buFont typeface="Wingdings" pitchFamily="2" charset="2"/>
              <a:buChar char="4"/>
            </a:pPr>
            <a:r>
              <a:rPr lang="es-ES_tradnl" sz="2400" dirty="0">
                <a:solidFill>
                  <a:srgbClr val="000000"/>
                </a:solidFill>
                <a:cs typeface="+mn-cs"/>
              </a:rPr>
              <a:t>Existen numerosos vectores </a:t>
            </a:r>
            <a:r>
              <a:rPr lang="es-ES_tradnl" sz="2400" dirty="0" err="1">
                <a:solidFill>
                  <a:srgbClr val="000000"/>
                </a:solidFill>
                <a:cs typeface="+mn-cs"/>
              </a:rPr>
              <a:t>plasmídicos</a:t>
            </a:r>
            <a:r>
              <a:rPr lang="es-ES_tradnl" sz="2400" dirty="0">
                <a:solidFill>
                  <a:srgbClr val="000000"/>
                </a:solidFill>
                <a:cs typeface="+mn-cs"/>
              </a:rPr>
              <a:t> disponibles comercialmente, la mayoría de los cuales incorporan segmentos de ADN originalmente presentes en plásmidos de </a:t>
            </a:r>
            <a:r>
              <a:rPr lang="es-ES_tradnl" sz="2400" i="1" dirty="0" err="1">
                <a:solidFill>
                  <a:srgbClr val="000000"/>
                </a:solidFill>
                <a:cs typeface="+mn-cs"/>
              </a:rPr>
              <a:t>Escherichia</a:t>
            </a:r>
            <a:r>
              <a:rPr lang="es-ES_tradnl" sz="2400" i="1" dirty="0">
                <a:solidFill>
                  <a:srgbClr val="000000"/>
                </a:solidFill>
                <a:cs typeface="+mn-cs"/>
              </a:rPr>
              <a:t> </a:t>
            </a:r>
            <a:r>
              <a:rPr lang="es-ES_tradnl" sz="2400" i="1" dirty="0" err="1">
                <a:solidFill>
                  <a:srgbClr val="000000"/>
                </a:solidFill>
                <a:cs typeface="+mn-cs"/>
              </a:rPr>
              <a:t>coli</a:t>
            </a:r>
            <a:r>
              <a:rPr lang="es-ES_tradnl" sz="2400" dirty="0">
                <a:solidFill>
                  <a:srgbClr val="000000"/>
                </a:solidFill>
                <a:cs typeface="+mn-cs"/>
              </a:rPr>
              <a:t>, que han sido combinados entre sí y con otros sintetizados químicamente, como el </a:t>
            </a:r>
            <a:r>
              <a:rPr lang="es-ES_tradnl" sz="2400" b="1" dirty="0">
                <a:solidFill>
                  <a:srgbClr val="000000"/>
                </a:solidFill>
                <a:cs typeface="+mn-cs"/>
              </a:rPr>
              <a:t>“</a:t>
            </a:r>
            <a:r>
              <a:rPr lang="es-ES_tradnl" sz="2400" dirty="0" err="1">
                <a:solidFill>
                  <a:srgbClr val="0000CC"/>
                </a:solidFill>
                <a:cs typeface="+mn-cs"/>
              </a:rPr>
              <a:t>polylinker</a:t>
            </a:r>
            <a:r>
              <a:rPr lang="es-ES_tradnl" sz="2400" b="1" dirty="0">
                <a:solidFill>
                  <a:srgbClr val="000000"/>
                </a:solidFill>
                <a:cs typeface="+mn-cs"/>
              </a:rPr>
              <a:t>”</a:t>
            </a:r>
            <a:r>
              <a:rPr lang="es-ES_tradnl" sz="2400" dirty="0">
                <a:solidFill>
                  <a:srgbClr val="000000"/>
                </a:solidFill>
                <a:cs typeface="+mn-cs"/>
              </a:rPr>
              <a:t> o </a:t>
            </a:r>
            <a:r>
              <a:rPr lang="es-ES_tradnl" sz="2400" dirty="0">
                <a:solidFill>
                  <a:srgbClr val="0000CC"/>
                </a:solidFill>
                <a:cs typeface="+mn-cs"/>
              </a:rPr>
              <a:t>sitio de clonación múltiple</a:t>
            </a:r>
            <a:r>
              <a:rPr lang="es-ES_tradnl" sz="2400" dirty="0">
                <a:solidFill>
                  <a:srgbClr val="000000"/>
                </a:solidFill>
                <a:cs typeface="+mn-cs"/>
              </a:rPr>
              <a:t>, que puede incluir varias decenas de dianas de restricción adyacentes. La mayoría de los vectores </a:t>
            </a:r>
            <a:r>
              <a:rPr lang="es-ES_tradnl" sz="2400" dirty="0" err="1">
                <a:solidFill>
                  <a:srgbClr val="000000"/>
                </a:solidFill>
                <a:cs typeface="+mn-cs"/>
              </a:rPr>
              <a:t>plasmídicos</a:t>
            </a:r>
            <a:r>
              <a:rPr lang="es-ES_tradnl" sz="2400" dirty="0">
                <a:solidFill>
                  <a:srgbClr val="000000"/>
                </a:solidFill>
                <a:cs typeface="+mn-cs"/>
              </a:rPr>
              <a:t> contemporáneos deriva de</a:t>
            </a:r>
            <a:r>
              <a:rPr lang="es-ES_tradnl" sz="2400" b="1" dirty="0">
                <a:solidFill>
                  <a:srgbClr val="0000CC"/>
                </a:solidFill>
                <a:cs typeface="+mn-cs"/>
              </a:rPr>
              <a:t> </a:t>
            </a:r>
            <a:r>
              <a:rPr lang="es-ES_tradnl" sz="2400" dirty="0">
                <a:solidFill>
                  <a:srgbClr val="0000CC"/>
                </a:solidFill>
                <a:cs typeface="+mn-cs"/>
              </a:rPr>
              <a:t>pBR322</a:t>
            </a:r>
            <a:r>
              <a:rPr lang="es-ES_tradnl" sz="2400" dirty="0">
                <a:solidFill>
                  <a:srgbClr val="000000"/>
                </a:solidFill>
                <a:cs typeface="+mn-cs"/>
              </a:rPr>
              <a:t>, uno de los primeros que contuvo dos marcadores seleccionables.</a:t>
            </a:r>
          </a:p>
        </p:txBody>
      </p:sp>
      <p:sp>
        <p:nvSpPr>
          <p:cNvPr id="6" name="2 Marcador de número de diapositiva"/>
          <p:cNvSpPr txBox="1">
            <a:spLocks/>
          </p:cNvSpPr>
          <p:nvPr/>
        </p:nvSpPr>
        <p:spPr bwMode="auto">
          <a:xfrm>
            <a:off x="6682451" y="6543259"/>
            <a:ext cx="2455199" cy="2119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r" rtl="0" fontAlgn="base">
              <a:spcBef>
                <a:spcPct val="0"/>
              </a:spcBef>
              <a:spcAft>
                <a:spcPct val="0"/>
              </a:spcAft>
              <a:defRPr sz="1400" i="0" kern="1200">
                <a:solidFill>
                  <a:schemeClr val="tx1"/>
                </a:solidFill>
                <a:latin typeface="Calibri" panose="020F0502020204030204" pitchFamily="34" charset="0"/>
                <a:ea typeface="+mn-ea"/>
                <a:cs typeface="Calibri"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es-ES" dirty="0" smtClean="0">
                <a:solidFill>
                  <a:srgbClr val="000000"/>
                </a:solidFill>
              </a:rPr>
              <a:t>Diapositivas 38-53 del Tema 2</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1</a:t>
            </a:r>
            <a:endParaRPr lang="es-ES" sz="4000" dirty="0">
              <a:solidFill>
                <a:srgbClr val="0000CC"/>
              </a:solidFill>
            </a:endParaRPr>
          </a:p>
        </p:txBody>
      </p:sp>
      <p:sp>
        <p:nvSpPr>
          <p:cNvPr id="13" name="Rectangle 3"/>
          <p:cNvSpPr txBox="1">
            <a:spLocks noChangeArrowheads="1"/>
          </p:cNvSpPr>
          <p:nvPr/>
        </p:nvSpPr>
        <p:spPr bwMode="auto">
          <a:xfrm>
            <a:off x="240034" y="1295069"/>
            <a:ext cx="8903966"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Indicar posiciones de las dianas de restricción pero omitir la </a:t>
            </a:r>
            <a:r>
              <a:rPr lang="es-ES_tradnl" sz="2600" kern="0" dirty="0" err="1" smtClean="0">
                <a:solidFill>
                  <a:srgbClr val="000000"/>
                </a:solidFill>
              </a:rPr>
              <a:t>restrictasa</a:t>
            </a:r>
            <a:r>
              <a:rPr lang="es-ES_tradnl" sz="2600" kern="0" dirty="0" smtClean="0">
                <a:solidFill>
                  <a:srgbClr val="000000"/>
                </a:solidFill>
              </a:rPr>
              <a:t> a la que corresponden</a:t>
            </a:r>
            <a:endParaRPr lang="es-ES_tradnl" sz="2600" kern="0" dirty="0">
              <a:solidFill>
                <a:srgbClr val="000000"/>
              </a:solidFill>
            </a:endParaRP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FF0000"/>
                </a:solidFill>
              </a:rPr>
              <a:t>10 KB, 10 kB, 10 Kb, 10kb </a:t>
            </a:r>
            <a:r>
              <a:rPr lang="es-ES_tradnl" sz="2600" kern="0" dirty="0">
                <a:solidFill>
                  <a:srgbClr val="000000"/>
                </a:solidFill>
                <a:sym typeface="Symbol" panose="05050102010706020507" pitchFamily="18" charset="2"/>
              </a:rPr>
              <a:t> </a:t>
            </a:r>
            <a:r>
              <a:rPr lang="es-ES_tradnl" sz="2600" kern="0" dirty="0" smtClean="0">
                <a:solidFill>
                  <a:srgbClr val="00B050"/>
                </a:solidFill>
              </a:rPr>
              <a:t>10 kb</a:t>
            </a:r>
            <a:endParaRPr lang="es-ES_tradnl" sz="2600" kern="0" dirty="0">
              <a:solidFill>
                <a:srgbClr val="00B050"/>
              </a:solidFill>
            </a:endParaRPr>
          </a:p>
          <a:p>
            <a:pPr marL="271463" indent="-271463">
              <a:lnSpc>
                <a:spcPts val="3000"/>
              </a:lnSpc>
              <a:spcBef>
                <a:spcPts val="1200"/>
              </a:spcBef>
              <a:buClr>
                <a:srgbClr val="FF0000"/>
              </a:buClr>
              <a:buFont typeface="Wingdings" pitchFamily="2" charset="2"/>
              <a:buChar char="§"/>
              <a:defRPr/>
            </a:pPr>
            <a:r>
              <a:rPr lang="es-ES_tradnl" sz="2600" kern="0" dirty="0">
                <a:solidFill>
                  <a:srgbClr val="000000"/>
                </a:solidFill>
              </a:rPr>
              <a:t>De concepto y/o nomenclatura</a:t>
            </a:r>
          </a:p>
          <a:p>
            <a:pPr marL="533400" indent="-271463">
              <a:lnSpc>
                <a:spcPts val="3000"/>
              </a:lnSpc>
              <a:spcBef>
                <a:spcPts val="1200"/>
              </a:spcBef>
              <a:buClr>
                <a:srgbClr val="00B050"/>
              </a:buClr>
              <a:buFont typeface="Wingdings" pitchFamily="2" charset="2"/>
              <a:buChar char="§"/>
              <a:defRPr/>
            </a:pPr>
            <a:r>
              <a:rPr lang="es-ES_tradnl" sz="2600" kern="0" dirty="0" smtClean="0"/>
              <a:t>No existe ningún aminoácido representado por la letra Z</a:t>
            </a:r>
            <a:endParaRPr lang="es-ES_tradnl" sz="2600" kern="0" dirty="0"/>
          </a:p>
          <a:p>
            <a:pPr marL="533400" indent="-271463">
              <a:lnSpc>
                <a:spcPts val="3000"/>
              </a:lnSpc>
              <a:spcBef>
                <a:spcPts val="1200"/>
              </a:spcBef>
              <a:buClr>
                <a:srgbClr val="00B050"/>
              </a:buClr>
              <a:buFont typeface="Wingdings" pitchFamily="2" charset="2"/>
              <a:buChar char="§"/>
              <a:defRPr/>
            </a:pPr>
            <a:r>
              <a:rPr lang="es-ES_tradnl" sz="2600" kern="0" dirty="0" smtClean="0"/>
              <a:t>No debe dibujarse el mapa a mano</a:t>
            </a:r>
          </a:p>
          <a:p>
            <a:pPr marL="533400" indent="-271463">
              <a:lnSpc>
                <a:spcPts val="3000"/>
              </a:lnSpc>
              <a:spcBef>
                <a:spcPts val="1200"/>
              </a:spcBef>
              <a:buClr>
                <a:srgbClr val="00B050"/>
              </a:buClr>
              <a:buFont typeface="Wingdings" pitchFamily="2" charset="2"/>
              <a:buChar char="§"/>
              <a:defRPr/>
            </a:pPr>
            <a:r>
              <a:rPr lang="es-ES_tradnl" sz="2600" kern="0" dirty="0" smtClean="0"/>
              <a:t>Un mapa de restricción debe estar a escala: las distancias en mm y en kb deben corresponderse</a:t>
            </a:r>
            <a:endParaRPr lang="es-ES_tradnl" sz="2600" kern="0" dirty="0"/>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a:t>
            </a:fld>
            <a:endParaRPr lang="es-ES"/>
          </a:p>
        </p:txBody>
      </p:sp>
    </p:spTree>
    <p:extLst>
      <p:ext uri="{BB962C8B-B14F-4D97-AF65-F5344CB8AC3E}">
        <p14:creationId xmlns:p14="http://schemas.microsoft.com/office/powerpoint/2010/main" val="240724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4</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70</a:t>
            </a:fld>
            <a:endParaRPr lang="es-ES"/>
          </a:p>
        </p:txBody>
      </p:sp>
    </p:spTree>
    <p:extLst>
      <p:ext uri="{BB962C8B-B14F-4D97-AF65-F5344CB8AC3E}">
        <p14:creationId xmlns:p14="http://schemas.microsoft.com/office/powerpoint/2010/main" val="26985637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a:t>
            </a:r>
            <a:r>
              <a:rPr lang="es-ES" sz="1400" dirty="0" smtClean="0">
                <a:ea typeface="Calibri" panose="020F0502020204030204" pitchFamily="34" charset="0"/>
                <a:cs typeface="Times New Roman" panose="02020603050405020304" pitchFamily="18" charset="0"/>
              </a:rPr>
              <a:t>1.8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02085957"/>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204257">
                  <a:extLst>
                    <a:ext uri="{9D8B030D-6E8A-4147-A177-3AD203B41FA5}">
                      <a16:colId xmlns:a16="http://schemas.microsoft.com/office/drawing/2014/main" val="20002"/>
                    </a:ext>
                  </a:extLst>
                </a:gridCol>
                <a:gridCol w="1662703">
                  <a:extLst>
                    <a:ext uri="{9D8B030D-6E8A-4147-A177-3AD203B41FA5}">
                      <a16:colId xmlns:a16="http://schemas.microsoft.com/office/drawing/2014/main" val="20003"/>
                    </a:ext>
                  </a:extLst>
                </a:gridCol>
                <a:gridCol w="1449800">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de la </a:t>
                      </a:r>
                      <a:r>
                        <a:rPr lang="es-ES" sz="2000" dirty="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dirty="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sng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a:t>
                      </a:r>
                      <a:r>
                        <a:rPr lang="es-E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a:t>
                      </a:r>
                      <a:r>
                        <a:rPr lang="es-E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81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2698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tabLst>
                          <a:tab pos="63055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17</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strike="sngStrike"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71</a:t>
            </a:fld>
            <a:endParaRPr lang="es-ES"/>
          </a:p>
        </p:txBody>
      </p:sp>
    </p:spTree>
    <p:extLst>
      <p:ext uri="{BB962C8B-B14F-4D97-AF65-F5344CB8AC3E}">
        <p14:creationId xmlns:p14="http://schemas.microsoft.com/office/powerpoint/2010/main" val="35535499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de la serie 4</a:t>
            </a:r>
            <a:endParaRPr lang="es-ES" sz="400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1200"/>
              </a:spcBef>
              <a:buClr>
                <a:srgbClr val="FF0000"/>
              </a:buClr>
              <a:buFont typeface="Wingdings" pitchFamily="2" charset="2"/>
              <a:buChar char="§"/>
              <a:defRPr/>
            </a:pPr>
            <a:r>
              <a:rPr lang="es-ES" sz="2600" kern="0" dirty="0" smtClean="0">
                <a:solidFill>
                  <a:srgbClr val="000000"/>
                </a:solidFill>
              </a:rPr>
              <a:t>63 hojas de respuesta presentadas en plazo</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Dos hojas de respuestas en blanco (¿usuarios de ordenadores Apple?)</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Una hoja de respuestas rellena de la serie anterior</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rPr>
              <a:t>Una hoja de respuestas sin nombre y apellidos</a:t>
            </a:r>
          </a:p>
          <a:p>
            <a:pPr marL="271463" indent="-271463">
              <a:lnSpc>
                <a:spcPts val="3000"/>
              </a:lnSpc>
              <a:spcBef>
                <a:spcPts val="12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Tutorías electrónicas: he recibido y respondido 12 mensajes</a:t>
            </a: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72</a:t>
            </a:fld>
            <a:endParaRPr lang="es-ES"/>
          </a:p>
        </p:txBody>
      </p:sp>
    </p:spTree>
    <p:extLst>
      <p:ext uri="{BB962C8B-B14F-4D97-AF65-F5344CB8AC3E}">
        <p14:creationId xmlns:p14="http://schemas.microsoft.com/office/powerpoint/2010/main" val="401878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15" t="35119" r="31407" b="17815"/>
          <a:stretch/>
        </p:blipFill>
        <p:spPr bwMode="auto">
          <a:xfrm>
            <a:off x="0" y="1196788"/>
            <a:ext cx="3463871" cy="566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rotWithShape="1">
          <a:blip r:embed="rId4"/>
          <a:srcRect l="51096" t="41788" r="26401" b="28164"/>
          <a:stretch/>
        </p:blipFill>
        <p:spPr>
          <a:xfrm>
            <a:off x="2874974" y="1685260"/>
            <a:ext cx="6284976" cy="4720856"/>
          </a:xfrm>
          <a:prstGeom prst="rect">
            <a:avLst/>
          </a:prstGeom>
        </p:spPr>
      </p:pic>
      <p:cxnSp>
        <p:nvCxnSpPr>
          <p:cNvPr id="9" name="Conector recto de flecha 8"/>
          <p:cNvCxnSpPr/>
          <p:nvPr/>
        </p:nvCxnSpPr>
        <p:spPr>
          <a:xfrm flipV="1">
            <a:off x="2238499" y="2902431"/>
            <a:ext cx="4895948" cy="6477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7620642" y="2717765"/>
            <a:ext cx="1441420" cy="369332"/>
          </a:xfrm>
          <a:prstGeom prst="rect">
            <a:avLst/>
          </a:prstGeom>
          <a:noFill/>
        </p:spPr>
        <p:txBody>
          <a:bodyPr wrap="none" rtlCol="0">
            <a:spAutoFit/>
          </a:bodyPr>
          <a:lstStyle/>
          <a:p>
            <a:r>
              <a:rPr lang="es-ES_tradnl" dirty="0">
                <a:solidFill>
                  <a:srgbClr val="00B050"/>
                </a:solidFill>
              </a:rPr>
              <a:t>2,16  </a:t>
            </a:r>
            <a:r>
              <a:rPr lang="es-ES_tradnl" dirty="0">
                <a:solidFill>
                  <a:srgbClr val="00B050"/>
                </a:solidFill>
                <a:sym typeface="Symbol" panose="05050102010706020507" pitchFamily="18" charset="2"/>
              </a:rPr>
              <a:t> </a:t>
            </a:r>
            <a:r>
              <a:rPr lang="es-ES_tradnl" dirty="0" smtClean="0">
                <a:sym typeface="Symbol" panose="05050102010706020507" pitchFamily="18" charset="2"/>
              </a:rPr>
              <a:t>(1,70</a:t>
            </a:r>
            <a:r>
              <a:rPr lang="es-ES_tradnl" dirty="0">
                <a:sym typeface="Symbol" panose="05050102010706020507" pitchFamily="18" charset="2"/>
              </a:rPr>
              <a:t>)</a:t>
            </a:r>
            <a:endParaRPr lang="es-ES" dirty="0"/>
          </a:p>
        </p:txBody>
      </p:sp>
      <p:sp>
        <p:nvSpPr>
          <p:cNvPr id="17" name="CuadroTexto 16"/>
          <p:cNvSpPr txBox="1"/>
          <p:nvPr/>
        </p:nvSpPr>
        <p:spPr>
          <a:xfrm>
            <a:off x="7459689" y="4624648"/>
            <a:ext cx="1393330" cy="369332"/>
          </a:xfrm>
          <a:prstGeom prst="rect">
            <a:avLst/>
          </a:prstGeom>
          <a:noFill/>
        </p:spPr>
        <p:txBody>
          <a:bodyPr wrap="none" rtlCol="0">
            <a:spAutoFit/>
          </a:bodyPr>
          <a:lstStyle/>
          <a:p>
            <a:r>
              <a:rPr lang="es-ES_tradnl" dirty="0" smtClean="0">
                <a:solidFill>
                  <a:srgbClr val="00B050"/>
                </a:solidFill>
              </a:rPr>
              <a:t>0,66 </a:t>
            </a:r>
            <a:r>
              <a:rPr lang="es-ES_tradnl" dirty="0" smtClean="0">
                <a:solidFill>
                  <a:srgbClr val="00B050"/>
                </a:solidFill>
                <a:sym typeface="Symbol" panose="05050102010706020507" pitchFamily="18" charset="2"/>
              </a:rPr>
              <a:t> </a:t>
            </a:r>
            <a:r>
              <a:rPr lang="es-ES_tradnl" dirty="0" smtClean="0">
                <a:sym typeface="Symbol" panose="05050102010706020507" pitchFamily="18" charset="2"/>
              </a:rPr>
              <a:t>(0,30)</a:t>
            </a:r>
            <a:endParaRPr lang="es-ES" dirty="0"/>
          </a:p>
        </p:txBody>
      </p:sp>
      <p:sp>
        <p:nvSpPr>
          <p:cNvPr id="18" name="CuadroTexto 17"/>
          <p:cNvSpPr txBox="1"/>
          <p:nvPr/>
        </p:nvSpPr>
        <p:spPr>
          <a:xfrm>
            <a:off x="7459689" y="1659642"/>
            <a:ext cx="1369286" cy="369332"/>
          </a:xfrm>
          <a:prstGeom prst="rect">
            <a:avLst/>
          </a:prstGeom>
          <a:noFill/>
        </p:spPr>
        <p:txBody>
          <a:bodyPr wrap="none" rtlCol="0">
            <a:spAutoFit/>
          </a:bodyPr>
          <a:lstStyle/>
          <a:p>
            <a:r>
              <a:rPr lang="es-ES_tradnl" dirty="0" smtClean="0"/>
              <a:t>3,00</a:t>
            </a:r>
            <a:r>
              <a:rPr lang="es-ES_tradnl" dirty="0" smtClean="0">
                <a:solidFill>
                  <a:srgbClr val="00B050"/>
                </a:solidFill>
              </a:rPr>
              <a:t> </a:t>
            </a:r>
            <a:r>
              <a:rPr lang="es-ES_tradnl" dirty="0" smtClean="0">
                <a:sym typeface="Symbol" panose="05050102010706020507" pitchFamily="18" charset="2"/>
              </a:rPr>
              <a:t>= (3,00)</a:t>
            </a:r>
            <a:endParaRPr lang="es-ES" dirty="0"/>
          </a:p>
        </p:txBody>
      </p:sp>
      <p:cxnSp>
        <p:nvCxnSpPr>
          <p:cNvPr id="19" name="Conector recto de flecha 18"/>
          <p:cNvCxnSpPr/>
          <p:nvPr/>
        </p:nvCxnSpPr>
        <p:spPr>
          <a:xfrm flipV="1">
            <a:off x="603662" y="1844308"/>
            <a:ext cx="6690273" cy="491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603662" y="4809314"/>
            <a:ext cx="6690273" cy="81365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4</a:t>
            </a:r>
            <a:endParaRPr lang="es-ES_tradnl" sz="400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73</a:t>
            </a:fld>
            <a:endParaRPr lang="es-ES"/>
          </a:p>
        </p:txBody>
      </p:sp>
    </p:spTree>
    <p:extLst>
      <p:ext uri="{BB962C8B-B14F-4D97-AF65-F5344CB8AC3E}">
        <p14:creationId xmlns:p14="http://schemas.microsoft.com/office/powerpoint/2010/main" val="340414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4</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 sz="2600" kern="0" dirty="0" smtClean="0">
                <a:solidFill>
                  <a:srgbClr val="000000"/>
                </a:solidFill>
              </a:rPr>
              <a:t>No </a:t>
            </a:r>
            <a:r>
              <a:rPr lang="es-ES" sz="2600" kern="0" dirty="0">
                <a:solidFill>
                  <a:srgbClr val="000000"/>
                </a:solidFill>
              </a:rPr>
              <a:t>leer el enunciado con suficiente atención</a:t>
            </a:r>
          </a:p>
          <a:p>
            <a:pPr marL="539750" indent="-271463">
              <a:lnSpc>
                <a:spcPts val="3000"/>
              </a:lnSpc>
              <a:spcBef>
                <a:spcPts val="600"/>
              </a:spcBef>
              <a:buClr>
                <a:srgbClr val="00B050"/>
              </a:buClr>
              <a:buFont typeface="Wingdings" pitchFamily="2" charset="2"/>
              <a:buChar char="§"/>
              <a:defRPr/>
            </a:pPr>
            <a:r>
              <a:rPr lang="es-ES" sz="2600" kern="0" dirty="0" smtClean="0">
                <a:solidFill>
                  <a:srgbClr val="000000"/>
                </a:solidFill>
              </a:rPr>
              <a:t>…</a:t>
            </a:r>
            <a:r>
              <a:rPr lang="es-ES" sz="2600" b="1" kern="0" dirty="0" smtClean="0">
                <a:solidFill>
                  <a:srgbClr val="000000"/>
                </a:solidFill>
              </a:rPr>
              <a:t>explicando</a:t>
            </a:r>
            <a:r>
              <a:rPr lang="es-ES" sz="2600" kern="0" dirty="0" smtClean="0">
                <a:solidFill>
                  <a:srgbClr val="000000"/>
                </a:solidFill>
              </a:rPr>
              <a:t> brevemente … la </a:t>
            </a:r>
            <a:r>
              <a:rPr lang="es-ES" sz="2600" b="1" kern="0" dirty="0">
                <a:solidFill>
                  <a:srgbClr val="000000"/>
                </a:solidFill>
              </a:rPr>
              <a:t>función natural</a:t>
            </a:r>
            <a:r>
              <a:rPr lang="es-ES" sz="2600" kern="0" dirty="0">
                <a:solidFill>
                  <a:srgbClr val="000000"/>
                </a:solidFill>
              </a:rPr>
              <a:t>, si la tienen, de las secuencias </a:t>
            </a:r>
            <a:r>
              <a:rPr lang="es-ES" sz="2600" kern="0" dirty="0" smtClean="0">
                <a:solidFill>
                  <a:srgbClr val="000000"/>
                </a:solidFill>
              </a:rPr>
              <a:t>… si </a:t>
            </a:r>
            <a:r>
              <a:rPr lang="es-ES" sz="2600" kern="0" dirty="0">
                <a:solidFill>
                  <a:srgbClr val="000000"/>
                </a:solidFill>
              </a:rPr>
              <a:t>alguna de ellas es un gen, indica la </a:t>
            </a:r>
            <a:r>
              <a:rPr lang="es-ES" sz="2600" b="1" kern="0" dirty="0">
                <a:solidFill>
                  <a:srgbClr val="000000"/>
                </a:solidFill>
              </a:rPr>
              <a:t>actividad de su producto </a:t>
            </a:r>
            <a:r>
              <a:rPr lang="es-ES" sz="2600" b="1" kern="0" dirty="0" smtClean="0">
                <a:solidFill>
                  <a:srgbClr val="000000"/>
                </a:solidFill>
              </a:rPr>
              <a:t>génico.</a:t>
            </a:r>
          </a:p>
          <a:p>
            <a:pPr marL="539750" indent="-271463">
              <a:lnSpc>
                <a:spcPts val="3000"/>
              </a:lnSpc>
              <a:spcBef>
                <a:spcPts val="600"/>
              </a:spcBef>
              <a:buClr>
                <a:srgbClr val="00B050"/>
              </a:buClr>
              <a:buFont typeface="Wingdings" pitchFamily="2" charset="2"/>
              <a:buChar char="§"/>
              <a:defRPr/>
            </a:pPr>
            <a:r>
              <a:rPr lang="es-ES" sz="2600" kern="0" dirty="0">
                <a:solidFill>
                  <a:srgbClr val="000000"/>
                </a:solidFill>
              </a:rPr>
              <a:t>Explica </a:t>
            </a:r>
            <a:r>
              <a:rPr lang="es-ES" sz="2600" kern="0" dirty="0" smtClean="0">
                <a:solidFill>
                  <a:srgbClr val="000000"/>
                </a:solidFill>
              </a:rPr>
              <a:t>… el </a:t>
            </a:r>
            <a:r>
              <a:rPr lang="es-ES" sz="2600" b="1" kern="0" dirty="0">
                <a:solidFill>
                  <a:srgbClr val="000000"/>
                </a:solidFill>
              </a:rPr>
              <a:t>uso habitual </a:t>
            </a:r>
            <a:r>
              <a:rPr lang="es-ES" sz="2600" kern="0" dirty="0">
                <a:solidFill>
                  <a:srgbClr val="000000"/>
                </a:solidFill>
              </a:rPr>
              <a:t>de las secuencias </a:t>
            </a:r>
            <a:r>
              <a:rPr lang="es-ES" sz="2600" kern="0" dirty="0" err="1">
                <a:solidFill>
                  <a:srgbClr val="000000"/>
                </a:solidFill>
              </a:rPr>
              <a:t>amp</a:t>
            </a:r>
            <a:r>
              <a:rPr lang="es-ES" sz="2600" kern="0" dirty="0">
                <a:solidFill>
                  <a:srgbClr val="000000"/>
                </a:solidFill>
              </a:rPr>
              <a:t>, </a:t>
            </a:r>
            <a:r>
              <a:rPr lang="es-ES" sz="2600" kern="0" dirty="0" err="1">
                <a:solidFill>
                  <a:srgbClr val="000000"/>
                </a:solidFill>
              </a:rPr>
              <a:t>rep</a:t>
            </a:r>
            <a:r>
              <a:rPr lang="es-ES" sz="2600" kern="0" dirty="0">
                <a:solidFill>
                  <a:srgbClr val="000000"/>
                </a:solidFill>
              </a:rPr>
              <a:t>, MCS y </a:t>
            </a:r>
            <a:r>
              <a:rPr lang="es-ES" sz="2600" kern="0" dirty="0" err="1">
                <a:solidFill>
                  <a:srgbClr val="000000"/>
                </a:solidFill>
              </a:rPr>
              <a:t>lacZ</a:t>
            </a:r>
            <a:r>
              <a:rPr lang="es-ES" sz="2600" kern="0" dirty="0">
                <a:solidFill>
                  <a:srgbClr val="000000"/>
                </a:solidFill>
              </a:rPr>
              <a:t> </a:t>
            </a:r>
            <a:r>
              <a:rPr lang="es-ES" sz="2600" b="1" kern="0" dirty="0">
                <a:solidFill>
                  <a:srgbClr val="000000"/>
                </a:solidFill>
              </a:rPr>
              <a:t>en Ingeniería Genética</a:t>
            </a:r>
            <a:r>
              <a:rPr lang="es-ES" sz="2600" kern="0" dirty="0">
                <a:solidFill>
                  <a:srgbClr val="000000"/>
                </a:solidFill>
              </a:rPr>
              <a:t>, especificando, si fuese necesario, </a:t>
            </a:r>
            <a:r>
              <a:rPr lang="es-ES" sz="2600" b="1" kern="0" dirty="0">
                <a:solidFill>
                  <a:srgbClr val="000000"/>
                </a:solidFill>
              </a:rPr>
              <a:t>la parte relevante del genotipo de las células hospedadoras </a:t>
            </a:r>
            <a:r>
              <a:rPr lang="es-ES" sz="2600" kern="0" dirty="0">
                <a:solidFill>
                  <a:srgbClr val="000000"/>
                </a:solidFill>
              </a:rPr>
              <a:t>y de </a:t>
            </a:r>
            <a:r>
              <a:rPr lang="es-ES" sz="2600" b="1" kern="0" dirty="0">
                <a:solidFill>
                  <a:srgbClr val="000000"/>
                </a:solidFill>
              </a:rPr>
              <a:t>la composición del medio de cultivo </a:t>
            </a:r>
            <a:r>
              <a:rPr lang="es-ES" sz="2600" kern="0" dirty="0">
                <a:solidFill>
                  <a:srgbClr val="000000"/>
                </a:solidFill>
              </a:rPr>
              <a:t>adecuado para la selección de </a:t>
            </a:r>
            <a:r>
              <a:rPr lang="es-ES" sz="2600" kern="0" dirty="0" smtClean="0">
                <a:solidFill>
                  <a:srgbClr val="000000"/>
                </a:solidFill>
              </a:rPr>
              <a:t>transformantes.</a:t>
            </a:r>
          </a:p>
          <a:p>
            <a:pPr marL="260350">
              <a:lnSpc>
                <a:spcPts val="3000"/>
              </a:lnSpc>
              <a:spcBef>
                <a:spcPts val="600"/>
              </a:spcBef>
              <a:buClr>
                <a:srgbClr val="00B050"/>
              </a:buClr>
              <a:defRPr/>
            </a:pPr>
            <a:endParaRPr lang="es-ES_tradnl" sz="2600" kern="0" dirty="0"/>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74</a:t>
            </a:fld>
            <a:endParaRPr lang="es-ES"/>
          </a:p>
        </p:txBody>
      </p:sp>
    </p:spTree>
    <p:extLst>
      <p:ext uri="{BB962C8B-B14F-4D97-AF65-F5344CB8AC3E}">
        <p14:creationId xmlns:p14="http://schemas.microsoft.com/office/powerpoint/2010/main" val="372127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4</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smtClean="0"/>
              <a:t>Frases </a:t>
            </a:r>
            <a:r>
              <a:rPr lang="es-ES_tradnl" sz="2600" kern="0" dirty="0"/>
              <a:t>sin sentido o incomprensibles</a:t>
            </a:r>
          </a:p>
          <a:p>
            <a:pPr marL="728663" lvl="1" indent="-271463">
              <a:spcBef>
                <a:spcPts val="600"/>
              </a:spcBef>
              <a:buClr>
                <a:srgbClr val="00B050"/>
              </a:buClr>
              <a:buFont typeface="Wingdings" pitchFamily="2" charset="2"/>
              <a:buChar char="§"/>
              <a:defRPr/>
            </a:pPr>
            <a:r>
              <a:rPr lang="es-ES_tradnl" sz="2600" kern="0" dirty="0" smtClean="0"/>
              <a:t>…</a:t>
            </a:r>
            <a:r>
              <a:rPr lang="es-ES_tradnl" sz="2600" kern="0" dirty="0" smtClean="0">
                <a:solidFill>
                  <a:srgbClr val="FF0000"/>
                </a:solidFill>
              </a:rPr>
              <a:t>la punta de la flecha indica en qué dirección van los cebadores</a:t>
            </a:r>
            <a:r>
              <a:rPr lang="es-ES_tradnl" sz="2600" kern="0" dirty="0" smtClean="0"/>
              <a:t>…</a:t>
            </a:r>
            <a:endParaRPr lang="es-ES" sz="2600" kern="0" dirty="0" smtClean="0">
              <a:solidFill>
                <a:srgbClr val="000000"/>
              </a:solidFill>
            </a:endParaRP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Insuficiente grado de detalle </a:t>
            </a:r>
            <a:endParaRPr lang="es-ES" sz="2600" kern="0" dirty="0" smtClean="0">
              <a:solidFill>
                <a:srgbClr val="000000"/>
              </a:solidFill>
            </a:endParaRP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gen de resistencia a ampicilina</a:t>
            </a:r>
            <a:r>
              <a:rPr lang="es-ES_tradnl" sz="2600" kern="0" dirty="0" smtClean="0">
                <a:solidFill>
                  <a:srgbClr val="000000"/>
                </a:solidFill>
                <a:sym typeface="Symbol" panose="05050102010706020507" pitchFamily="18" charset="2"/>
              </a:rPr>
              <a:t> </a:t>
            </a:r>
            <a:r>
              <a:rPr lang="es-ES_tradnl" sz="2600" kern="0" dirty="0" smtClean="0">
                <a:solidFill>
                  <a:srgbClr val="00B050"/>
                </a:solidFill>
                <a:sym typeface="Symbol" panose="05050102010706020507" pitchFamily="18" charset="2"/>
              </a:rPr>
              <a:t>es </a:t>
            </a:r>
            <a:r>
              <a:rPr lang="es-ES" sz="2600" kern="0" dirty="0" smtClean="0">
                <a:solidFill>
                  <a:srgbClr val="00B050"/>
                </a:solidFill>
                <a:sym typeface="Symbol" panose="05050102010706020507" pitchFamily="18" charset="2"/>
              </a:rPr>
              <a:t>el </a:t>
            </a:r>
            <a:r>
              <a:rPr lang="es-ES" sz="2600" kern="0" dirty="0">
                <a:solidFill>
                  <a:srgbClr val="00B050"/>
                </a:solidFill>
                <a:sym typeface="Symbol" panose="05050102010706020507" pitchFamily="18" charset="2"/>
              </a:rPr>
              <a:t>gen </a:t>
            </a:r>
            <a:r>
              <a:rPr lang="es-ES" sz="2600" i="1" kern="0" dirty="0" err="1">
                <a:solidFill>
                  <a:srgbClr val="00B050"/>
                </a:solidFill>
                <a:sym typeface="Symbol" panose="05050102010706020507" pitchFamily="18" charset="2"/>
              </a:rPr>
              <a:t>Amp</a:t>
            </a:r>
            <a:r>
              <a:rPr lang="es-ES" sz="2600" kern="0" dirty="0">
                <a:solidFill>
                  <a:srgbClr val="00B050"/>
                </a:solidFill>
                <a:sym typeface="Symbol" panose="05050102010706020507" pitchFamily="18" charset="2"/>
              </a:rPr>
              <a:t>, que codifica una β-</a:t>
            </a:r>
            <a:r>
              <a:rPr lang="es-ES" sz="2600" kern="0" dirty="0" err="1">
                <a:solidFill>
                  <a:srgbClr val="00B050"/>
                </a:solidFill>
                <a:sym typeface="Symbol" panose="05050102010706020507" pitchFamily="18" charset="2"/>
              </a:rPr>
              <a:t>lactamasa</a:t>
            </a:r>
            <a:r>
              <a:rPr lang="es-ES" sz="2600" kern="0" dirty="0">
                <a:solidFill>
                  <a:srgbClr val="00B050"/>
                </a:solidFill>
                <a:sym typeface="Symbol" panose="05050102010706020507" pitchFamily="18" charset="2"/>
              </a:rPr>
              <a:t> que hidroliza el anillo </a:t>
            </a:r>
            <a:r>
              <a:rPr lang="es-ES" sz="2600" kern="0" dirty="0" err="1">
                <a:solidFill>
                  <a:srgbClr val="00B050"/>
                </a:solidFill>
                <a:sym typeface="Symbol" panose="05050102010706020507" pitchFamily="18" charset="2"/>
              </a:rPr>
              <a:t>betalactámico</a:t>
            </a:r>
            <a:r>
              <a:rPr lang="es-ES" sz="2600" kern="0" dirty="0">
                <a:solidFill>
                  <a:srgbClr val="00B050"/>
                </a:solidFill>
                <a:sym typeface="Symbol" panose="05050102010706020507" pitchFamily="18" charset="2"/>
              </a:rPr>
              <a:t> de la ampicilina; en consecuencia, la expresión de </a:t>
            </a:r>
            <a:r>
              <a:rPr lang="es-ES" sz="2600" i="1" kern="0" dirty="0" err="1">
                <a:solidFill>
                  <a:srgbClr val="00B050"/>
                </a:solidFill>
                <a:sym typeface="Symbol" panose="05050102010706020507" pitchFamily="18" charset="2"/>
              </a:rPr>
              <a:t>Amp</a:t>
            </a:r>
            <a:r>
              <a:rPr lang="es-ES" sz="2600" kern="0" dirty="0">
                <a:solidFill>
                  <a:srgbClr val="00B050"/>
                </a:solidFill>
                <a:sym typeface="Symbol" panose="05050102010706020507" pitchFamily="18" charset="2"/>
              </a:rPr>
              <a:t> causa resistencia a ampicilina. </a:t>
            </a:r>
            <a:endParaRPr lang="es-ES_tradnl" sz="2600" dirty="0" smtClean="0">
              <a:solidFill>
                <a:srgbClr val="00B050"/>
              </a:solidFill>
            </a:endParaRP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concepto y/o lenguaje impropio</a:t>
            </a:r>
          </a:p>
          <a:p>
            <a:pPr marL="531813"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las células son blancas </a:t>
            </a:r>
            <a:r>
              <a:rPr lang="es-ES_tradnl" sz="2600" kern="0" dirty="0" smtClean="0">
                <a:solidFill>
                  <a:srgbClr val="FF0000"/>
                </a:solidFill>
                <a:sym typeface="Symbol" panose="05050102010706020507" pitchFamily="18" charset="2"/>
              </a:rPr>
              <a:t>porque no se hidroliza la lactosa </a:t>
            </a:r>
            <a:r>
              <a:rPr lang="es-ES_tradnl" sz="2600" kern="0" dirty="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porque el alelo </a:t>
            </a:r>
            <a:r>
              <a:rPr lang="es-ES" sz="2600" i="1" kern="0" dirty="0" err="1" smtClean="0">
                <a:solidFill>
                  <a:srgbClr val="00B050"/>
                </a:solidFill>
                <a:sym typeface="Symbol" panose="05050102010706020507" pitchFamily="18" charset="2"/>
              </a:rPr>
              <a:t>lacZ</a:t>
            </a:r>
            <a:r>
              <a:rPr lang="es-ES" sz="2600" i="1" kern="0" dirty="0" smtClean="0">
                <a:solidFill>
                  <a:srgbClr val="00B050"/>
                </a:solidFill>
                <a:sym typeface="Symbol" panose="05050102010706020507" pitchFamily="18" charset="2"/>
              </a:rPr>
              <a:t>'</a:t>
            </a:r>
            <a:r>
              <a:rPr lang="es-ES" sz="2600" kern="0" dirty="0" smtClean="0">
                <a:solidFill>
                  <a:srgbClr val="00B050"/>
                </a:solidFill>
                <a:sym typeface="Symbol" panose="05050102010706020507" pitchFamily="18" charset="2"/>
              </a:rPr>
              <a:t> del gen </a:t>
            </a:r>
            <a:r>
              <a:rPr lang="es-ES" sz="2600" i="1" kern="0" dirty="0" err="1" smtClean="0">
                <a:solidFill>
                  <a:srgbClr val="00B050"/>
                </a:solidFill>
                <a:sym typeface="Symbol" panose="05050102010706020507" pitchFamily="18" charset="2"/>
              </a:rPr>
              <a:t>lacZ</a:t>
            </a:r>
            <a:r>
              <a:rPr lang="es-ES" sz="2600" kern="0" dirty="0" smtClean="0">
                <a:solidFill>
                  <a:srgbClr val="00B050"/>
                </a:solidFill>
                <a:sym typeface="Symbol" panose="05050102010706020507" pitchFamily="18" charset="2"/>
              </a:rPr>
              <a:t> no produce el péptido </a:t>
            </a:r>
            <a:r>
              <a:rPr lang="el-GR" sz="2600" kern="0" dirty="0" smtClean="0">
                <a:solidFill>
                  <a:srgbClr val="00B050"/>
                </a:solidFill>
                <a:sym typeface="Symbol" panose="05050102010706020507" pitchFamily="18" charset="2"/>
              </a:rPr>
              <a:t>α</a:t>
            </a:r>
            <a:r>
              <a:rPr lang="es-ES" sz="2600" kern="0" dirty="0" smtClean="0">
                <a:solidFill>
                  <a:srgbClr val="00B050"/>
                </a:solidFill>
                <a:sym typeface="Symbol" panose="05050102010706020507" pitchFamily="18" charset="2"/>
              </a:rPr>
              <a:t> de la </a:t>
            </a:r>
            <a:r>
              <a:rPr lang="el-GR" sz="2600" kern="0" dirty="0" smtClean="0">
                <a:solidFill>
                  <a:srgbClr val="00B050"/>
                </a:solidFill>
                <a:sym typeface="Symbol" panose="05050102010706020507" pitchFamily="18" charset="2"/>
              </a:rPr>
              <a:t>β</a:t>
            </a:r>
            <a:r>
              <a:rPr lang="es-ES" sz="2600" kern="0" dirty="0" smtClean="0">
                <a:solidFill>
                  <a:srgbClr val="00B050"/>
                </a:solidFill>
                <a:sym typeface="Symbol" panose="05050102010706020507" pitchFamily="18" charset="2"/>
              </a:rPr>
              <a:t>–</a:t>
            </a:r>
            <a:r>
              <a:rPr lang="es-ES" sz="2600" kern="0" dirty="0" err="1" smtClean="0">
                <a:solidFill>
                  <a:srgbClr val="00B050"/>
                </a:solidFill>
                <a:sym typeface="Symbol" panose="05050102010706020507" pitchFamily="18" charset="2"/>
              </a:rPr>
              <a:t>galactosidasa</a:t>
            </a:r>
            <a:r>
              <a:rPr lang="es-ES" sz="2600" kern="0" dirty="0" smtClean="0">
                <a:solidFill>
                  <a:srgbClr val="00B050"/>
                </a:solidFill>
                <a:sym typeface="Symbol" panose="05050102010706020507" pitchFamily="18" charset="2"/>
              </a:rPr>
              <a:t> y en consecuencia no se degrada el X-gal presente en el medio de cultivo.</a:t>
            </a:r>
            <a:endParaRPr lang="es-ES_tradnl" sz="2600" kern="0" dirty="0" smtClean="0">
              <a:solidFill>
                <a:srgbClr val="FF0000"/>
              </a:solidFill>
              <a:sym typeface="Symbol" panose="05050102010706020507" pitchFamily="18" charset="2"/>
            </a:endParaRPr>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75</a:t>
            </a:fld>
            <a:endParaRPr lang="es-ES"/>
          </a:p>
        </p:txBody>
      </p:sp>
    </p:spTree>
    <p:extLst>
      <p:ext uri="{BB962C8B-B14F-4D97-AF65-F5344CB8AC3E}">
        <p14:creationId xmlns:p14="http://schemas.microsoft.com/office/powerpoint/2010/main" val="23576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4</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concepto y/o lenguaje impropio</a:t>
            </a:r>
          </a:p>
          <a:p>
            <a:pPr marL="531813"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ampinicilina</a:t>
            </a:r>
            <a:r>
              <a:rPr lang="es-ES_tradnl" sz="2600"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ampicilina</a:t>
            </a:r>
          </a:p>
          <a:p>
            <a:pPr marL="531813" indent="-271463">
              <a:lnSpc>
                <a:spcPts val="3000"/>
              </a:lnSpc>
              <a:spcBef>
                <a:spcPts val="600"/>
              </a:spcBef>
              <a:buClr>
                <a:srgbClr val="00B050"/>
              </a:buClr>
              <a:buFont typeface="Wingdings" pitchFamily="2" charset="2"/>
              <a:buChar char="§"/>
              <a:defRPr/>
            </a:pPr>
            <a:r>
              <a:rPr lang="es-ES_tradnl" sz="2600" kern="0" dirty="0" err="1" smtClean="0">
                <a:solidFill>
                  <a:srgbClr val="FF0000"/>
                </a:solidFill>
                <a:sym typeface="Symbol" panose="05050102010706020507" pitchFamily="18" charset="2"/>
              </a:rPr>
              <a:t>polilynker</a:t>
            </a:r>
            <a:r>
              <a:rPr lang="es-ES_tradnl" sz="2600" kern="0" dirty="0" smtClean="0">
                <a:sym typeface="Symbol" panose="05050102010706020507" pitchFamily="18" charset="2"/>
              </a:rPr>
              <a:t>,</a:t>
            </a:r>
            <a:r>
              <a:rPr lang="es-ES_tradnl" sz="2600" kern="0" dirty="0" smtClean="0">
                <a:solidFill>
                  <a:srgbClr val="FF0000"/>
                </a:solidFill>
                <a:sym typeface="Symbol" panose="05050102010706020507" pitchFamily="18" charset="2"/>
              </a:rPr>
              <a:t> </a:t>
            </a:r>
            <a:r>
              <a:rPr lang="es-ES_tradnl" sz="2600" kern="0" dirty="0" err="1" smtClean="0">
                <a:solidFill>
                  <a:srgbClr val="FF0000"/>
                </a:solidFill>
                <a:sym typeface="Symbol" panose="05050102010706020507" pitchFamily="18" charset="2"/>
              </a:rPr>
              <a:t>plylinker</a:t>
            </a:r>
            <a:r>
              <a:rPr lang="es-ES_tradnl" sz="2600"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err="1" smtClean="0">
                <a:solidFill>
                  <a:srgbClr val="00B050"/>
                </a:solidFill>
                <a:sym typeface="Symbol" panose="05050102010706020507" pitchFamily="18" charset="2"/>
              </a:rPr>
              <a:t>polylinker</a:t>
            </a:r>
            <a:endParaRPr lang="es-ES_tradnl" sz="2600" kern="0" dirty="0">
              <a:solidFill>
                <a:srgbClr val="FF0000"/>
              </a:solidFill>
              <a:sym typeface="Symbol" panose="05050102010706020507" pitchFamily="18" charset="2"/>
            </a:endParaRPr>
          </a:p>
          <a:p>
            <a:pPr marL="531813"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genotipo </a:t>
            </a:r>
            <a:r>
              <a:rPr lang="es-ES_tradnl" sz="2600" kern="0" dirty="0">
                <a:solidFill>
                  <a:srgbClr val="FF0000"/>
                </a:solidFill>
                <a:sym typeface="Symbol" panose="05050102010706020507" pitchFamily="18" charset="2"/>
              </a:rPr>
              <a:t>del medio: </a:t>
            </a:r>
            <a:r>
              <a:rPr lang="es-ES_tradnl" sz="2600" kern="0" dirty="0" err="1">
                <a:solidFill>
                  <a:srgbClr val="FF0000"/>
                </a:solidFill>
                <a:sym typeface="Symbol" panose="05050102010706020507" pitchFamily="18" charset="2"/>
              </a:rPr>
              <a:t>Amp</a:t>
            </a:r>
            <a:r>
              <a:rPr lang="es-ES_tradnl" sz="2600" kern="0" baseline="30000" dirty="0" err="1">
                <a:solidFill>
                  <a:srgbClr val="FF0000"/>
                </a:solidFill>
                <a:sym typeface="Symbol" panose="05050102010706020507" pitchFamily="18" charset="2"/>
              </a:rPr>
              <a:t>R</a:t>
            </a:r>
            <a:r>
              <a:rPr lang="es-ES_tradnl" sz="2600" kern="0" dirty="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a:t>
            </a:r>
          </a:p>
          <a:p>
            <a:pPr marL="531813"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la </a:t>
            </a:r>
            <a:r>
              <a:rPr lang="el-GR" sz="2600" kern="0" dirty="0" smtClean="0">
                <a:sym typeface="Symbol" panose="05050102010706020507" pitchFamily="18" charset="2"/>
              </a:rPr>
              <a:t>β</a:t>
            </a:r>
            <a:r>
              <a:rPr lang="es-ES" sz="2600" kern="0" dirty="0" smtClean="0">
                <a:sym typeface="Symbol" panose="05050102010706020507" pitchFamily="18" charset="2"/>
              </a:rPr>
              <a:t>-</a:t>
            </a:r>
            <a:r>
              <a:rPr lang="es-ES" sz="2600" kern="0" dirty="0" err="1" smtClean="0">
                <a:sym typeface="Symbol" panose="05050102010706020507" pitchFamily="18" charset="2"/>
              </a:rPr>
              <a:t>galactosidasa</a:t>
            </a:r>
            <a:r>
              <a:rPr lang="es-ES" sz="2600" kern="0" dirty="0" smtClean="0">
                <a:sym typeface="Symbol" panose="05050102010706020507" pitchFamily="18" charset="2"/>
              </a:rPr>
              <a:t> </a:t>
            </a:r>
            <a:r>
              <a:rPr lang="es-ES" sz="2600" kern="0" dirty="0" smtClean="0">
                <a:solidFill>
                  <a:srgbClr val="FF0000"/>
                </a:solidFill>
                <a:sym typeface="Symbol" panose="05050102010706020507" pitchFamily="18" charset="2"/>
              </a:rPr>
              <a:t>cataliza </a:t>
            </a:r>
            <a:r>
              <a:rPr lang="es-ES" sz="2600" kern="0" dirty="0" smtClean="0">
                <a:sym typeface="Symbol" panose="05050102010706020507" pitchFamily="18" charset="2"/>
              </a:rPr>
              <a:t>la lactosa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hidroliza</a:t>
            </a:r>
          </a:p>
          <a:p>
            <a:pPr marL="531813" indent="-271463">
              <a:lnSpc>
                <a:spcPts val="3000"/>
              </a:lnSpc>
              <a:spcBef>
                <a:spcPts val="600"/>
              </a:spcBef>
              <a:buClr>
                <a:srgbClr val="00B050"/>
              </a:buClr>
              <a:buFont typeface="Wingdings" pitchFamily="2" charset="2"/>
              <a:buChar char="§"/>
              <a:defRPr/>
            </a:pPr>
            <a:r>
              <a:rPr lang="es-ES_tradnl" sz="2600" kern="0" dirty="0">
                <a:sym typeface="Symbol" panose="05050102010706020507" pitchFamily="18" charset="2"/>
              </a:rPr>
              <a:t>la </a:t>
            </a:r>
            <a:r>
              <a:rPr lang="el-GR" sz="2600" kern="0" dirty="0">
                <a:sym typeface="Symbol" panose="05050102010706020507" pitchFamily="18" charset="2"/>
              </a:rPr>
              <a:t>β</a:t>
            </a:r>
            <a:r>
              <a:rPr lang="es-ES" sz="2600" kern="0" dirty="0">
                <a:sym typeface="Symbol" panose="05050102010706020507" pitchFamily="18" charset="2"/>
              </a:rPr>
              <a:t>-</a:t>
            </a:r>
            <a:r>
              <a:rPr lang="es-ES" sz="2600" kern="0" dirty="0" err="1">
                <a:sym typeface="Symbol" panose="05050102010706020507" pitchFamily="18" charset="2"/>
              </a:rPr>
              <a:t>galactosidasa</a:t>
            </a:r>
            <a:r>
              <a:rPr lang="es-ES" sz="2600" kern="0" dirty="0">
                <a:sym typeface="Symbol" panose="05050102010706020507" pitchFamily="18" charset="2"/>
              </a:rPr>
              <a:t> </a:t>
            </a:r>
            <a:r>
              <a:rPr lang="es-ES" sz="2600" kern="0" dirty="0" smtClean="0">
                <a:sym typeface="Symbol" panose="05050102010706020507" pitchFamily="18" charset="2"/>
              </a:rPr>
              <a:t>degrada la </a:t>
            </a:r>
            <a:r>
              <a:rPr lang="es-ES" sz="2600" kern="0" dirty="0" smtClean="0">
                <a:solidFill>
                  <a:srgbClr val="FF0000"/>
                </a:solidFill>
                <a:sym typeface="Symbol" panose="05050102010706020507" pitchFamily="18" charset="2"/>
              </a:rPr>
              <a:t>lactasa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lactosa</a:t>
            </a:r>
          </a:p>
          <a:p>
            <a:pPr marL="531813" indent="-271463">
              <a:lnSpc>
                <a:spcPts val="3000"/>
              </a:lnSpc>
              <a:spcBef>
                <a:spcPts val="600"/>
              </a:spcBef>
              <a:buClr>
                <a:srgbClr val="00B050"/>
              </a:buClr>
              <a:buFont typeface="Wingdings" pitchFamily="2" charset="2"/>
              <a:buChar char="§"/>
              <a:defRPr/>
            </a:pPr>
            <a:r>
              <a:rPr lang="es-ES_tradnl" sz="2600" i="1" kern="0" dirty="0" err="1" smtClean="0">
                <a:sym typeface="Symbol" panose="05050102010706020507" pitchFamily="18" charset="2"/>
              </a:rPr>
              <a:t>lacZ</a:t>
            </a:r>
            <a:r>
              <a:rPr lang="es-ES_tradnl" sz="2600" i="1" kern="0" dirty="0" smtClean="0">
                <a:sym typeface="Symbol" panose="05050102010706020507" pitchFamily="18" charset="2"/>
              </a:rPr>
              <a:t>'</a:t>
            </a:r>
            <a:r>
              <a:rPr lang="es-ES_tradnl" sz="2600" kern="0" dirty="0" smtClean="0">
                <a:sym typeface="Symbol" panose="05050102010706020507" pitchFamily="18" charset="2"/>
              </a:rPr>
              <a:t> codifica </a:t>
            </a:r>
            <a:r>
              <a:rPr lang="es-ES_tradnl" sz="2600" kern="0" dirty="0" smtClean="0">
                <a:solidFill>
                  <a:srgbClr val="FF0000"/>
                </a:solidFill>
                <a:sym typeface="Symbol" panose="05050102010706020507" pitchFamily="18" charset="2"/>
              </a:rPr>
              <a:t>la hélice </a:t>
            </a:r>
            <a:r>
              <a:rPr lang="el-GR" sz="2600" kern="0" dirty="0" smtClean="0">
                <a:solidFill>
                  <a:srgbClr val="FF0000"/>
                </a:solidFill>
                <a:sym typeface="Symbol" panose="05050102010706020507" pitchFamily="18" charset="2"/>
              </a:rPr>
              <a:t>α</a:t>
            </a:r>
            <a:r>
              <a:rPr lang="es-ES" sz="2600" kern="0" dirty="0" smtClean="0">
                <a:solidFill>
                  <a:srgbClr val="FF0000"/>
                </a:solidFill>
                <a:sym typeface="Symbol" panose="05050102010706020507" pitchFamily="18" charset="2"/>
              </a:rPr>
              <a:t> </a:t>
            </a:r>
            <a:r>
              <a:rPr lang="es-ES" sz="2600" kern="0" dirty="0" smtClean="0">
                <a:sym typeface="Symbol" panose="05050102010706020507" pitchFamily="18" charset="2"/>
              </a:rPr>
              <a:t>de </a:t>
            </a:r>
            <a:r>
              <a:rPr lang="es-ES_tradnl" sz="2600" kern="0" dirty="0" smtClean="0">
                <a:sym typeface="Symbol" panose="05050102010706020507" pitchFamily="18" charset="2"/>
              </a:rPr>
              <a:t>la </a:t>
            </a:r>
            <a:r>
              <a:rPr lang="el-GR" sz="2600" kern="0" dirty="0">
                <a:sym typeface="Symbol" panose="05050102010706020507" pitchFamily="18" charset="2"/>
              </a:rPr>
              <a:t>β</a:t>
            </a:r>
            <a:r>
              <a:rPr lang="es-ES" sz="2600" kern="0" dirty="0">
                <a:sym typeface="Symbol" panose="05050102010706020507" pitchFamily="18" charset="2"/>
              </a:rPr>
              <a:t>-</a:t>
            </a:r>
            <a:r>
              <a:rPr lang="es-ES" sz="2600" kern="0" dirty="0" err="1">
                <a:sym typeface="Symbol" panose="05050102010706020507" pitchFamily="18" charset="2"/>
              </a:rPr>
              <a:t>galactosidasa</a:t>
            </a:r>
            <a:r>
              <a:rPr lang="es-ES" sz="2600" kern="0" dirty="0">
                <a:sym typeface="Symbol" panose="05050102010706020507" pitchFamily="18" charset="2"/>
              </a:rPr>
              <a:t>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el péptido </a:t>
            </a:r>
            <a:r>
              <a:rPr lang="el-GR" sz="2600" kern="0" dirty="0">
                <a:solidFill>
                  <a:srgbClr val="00B050"/>
                </a:solidFill>
                <a:sym typeface="Symbol" panose="05050102010706020507" pitchFamily="18" charset="2"/>
              </a:rPr>
              <a:t>α</a:t>
            </a:r>
            <a:endParaRPr lang="es-ES_tradnl" sz="2600" kern="0" dirty="0">
              <a:solidFill>
                <a:srgbClr val="00B050"/>
              </a:solidFill>
              <a:sym typeface="Symbol" panose="05050102010706020507" pitchFamily="18" charset="2"/>
            </a:endParaRPr>
          </a:p>
          <a:p>
            <a:pPr marL="531813" indent="-271463">
              <a:lnSpc>
                <a:spcPts val="3000"/>
              </a:lnSpc>
              <a:spcBef>
                <a:spcPts val="600"/>
              </a:spcBef>
              <a:buClr>
                <a:srgbClr val="00B050"/>
              </a:buClr>
              <a:buFont typeface="Wingdings" pitchFamily="2" charset="2"/>
              <a:buChar char="§"/>
              <a:defRPr/>
            </a:pPr>
            <a:r>
              <a:rPr lang="es-ES_tradnl" sz="2600" kern="0" dirty="0">
                <a:sym typeface="Symbol" panose="05050102010706020507" pitchFamily="18" charset="2"/>
              </a:rPr>
              <a:t>e</a:t>
            </a:r>
            <a:r>
              <a:rPr lang="es-ES_tradnl" sz="2600" kern="0" dirty="0" smtClean="0">
                <a:sym typeface="Symbol" panose="05050102010706020507" pitchFamily="18" charset="2"/>
              </a:rPr>
              <a:t>l gen </a:t>
            </a:r>
            <a:r>
              <a:rPr lang="es-ES_tradnl" sz="2600" kern="0" dirty="0" err="1" smtClean="0">
                <a:sym typeface="Symbol" panose="05050102010706020507" pitchFamily="18" charset="2"/>
              </a:rPr>
              <a:t>Amp</a:t>
            </a:r>
            <a:r>
              <a:rPr lang="es-ES_tradnl" sz="2600" kern="0" dirty="0" smtClean="0">
                <a:sym typeface="Symbol" panose="05050102010706020507" pitchFamily="18" charset="2"/>
              </a:rPr>
              <a:t> </a:t>
            </a:r>
            <a:r>
              <a:rPr lang="es-ES_tradnl" sz="2600" kern="0" dirty="0" smtClean="0">
                <a:solidFill>
                  <a:srgbClr val="FF0000"/>
                </a:solidFill>
                <a:sym typeface="Symbol" panose="05050102010706020507" pitchFamily="18" charset="2"/>
              </a:rPr>
              <a:t>secuencia </a:t>
            </a:r>
            <a:r>
              <a:rPr lang="es-ES_tradnl" sz="2600" kern="0" dirty="0" smtClean="0">
                <a:sym typeface="Symbol" panose="05050102010706020507" pitchFamily="18" charset="2"/>
              </a:rPr>
              <a:t>la enzima </a:t>
            </a:r>
            <a:r>
              <a:rPr lang="el-GR" sz="2600" kern="0" dirty="0" smtClean="0">
                <a:sym typeface="Symbol" panose="05050102010706020507" pitchFamily="18" charset="2"/>
              </a:rPr>
              <a:t>β</a:t>
            </a:r>
            <a:r>
              <a:rPr lang="es-ES_tradnl" sz="2600" kern="0" dirty="0" smtClean="0">
                <a:sym typeface="Symbol" panose="05050102010706020507" pitchFamily="18" charset="2"/>
              </a:rPr>
              <a:t>-</a:t>
            </a:r>
            <a:r>
              <a:rPr lang="es-ES_tradnl" sz="2600" kern="0" dirty="0" err="1" smtClean="0">
                <a:sym typeface="Symbol" panose="05050102010706020507" pitchFamily="18" charset="2"/>
              </a:rPr>
              <a:t>lactamasa</a:t>
            </a:r>
            <a:r>
              <a:rPr lang="es-ES_tradnl" sz="2600" kern="0" dirty="0" smtClean="0">
                <a:sym typeface="Symbol" panose="05050102010706020507" pitchFamily="18" charset="2"/>
              </a:rPr>
              <a:t>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codifica</a:t>
            </a:r>
            <a:endParaRPr lang="es-ES_tradnl" sz="2600" kern="0" dirty="0">
              <a:solidFill>
                <a:srgbClr val="FF0000"/>
              </a:solidFill>
              <a:sym typeface="Symbol" panose="05050102010706020507" pitchFamily="18" charset="2"/>
            </a:endParaRPr>
          </a:p>
          <a:p>
            <a:pPr marL="531813"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la secuencia </a:t>
            </a:r>
            <a:r>
              <a:rPr lang="es-ES_tradnl" sz="2600" kern="0" dirty="0" err="1" smtClean="0">
                <a:sym typeface="Symbol" panose="05050102010706020507" pitchFamily="18" charset="2"/>
              </a:rPr>
              <a:t>amp</a:t>
            </a:r>
            <a:r>
              <a:rPr lang="es-ES_tradnl" sz="2600" kern="0" dirty="0" smtClean="0">
                <a:sym typeface="Symbol" panose="05050102010706020507" pitchFamily="18" charset="2"/>
              </a:rPr>
              <a:t> </a:t>
            </a:r>
            <a:r>
              <a:rPr lang="es-ES_tradnl" sz="2600" kern="0" dirty="0" smtClean="0">
                <a:solidFill>
                  <a:srgbClr val="FF0000"/>
                </a:solidFill>
                <a:sym typeface="Symbol" panose="05050102010706020507" pitchFamily="18" charset="2"/>
              </a:rPr>
              <a:t>tiene como función codificar el gen que ofrece </a:t>
            </a:r>
            <a:r>
              <a:rPr lang="es-ES_tradnl" sz="2600" kern="0" dirty="0" smtClean="0">
                <a:sym typeface="Symbol" panose="05050102010706020507" pitchFamily="18" charset="2"/>
              </a:rPr>
              <a:t>a la bacteria resistencia a la ampicilina</a:t>
            </a:r>
            <a:r>
              <a:rPr lang="es-ES_tradnl" sz="2600" kern="0" dirty="0" smtClean="0">
                <a:solidFill>
                  <a:srgbClr val="FF0000"/>
                </a:solidFill>
                <a:sym typeface="Symbol" panose="05050102010706020507" pitchFamily="18" charset="2"/>
              </a:rPr>
              <a:t>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es el gen que confiere</a:t>
            </a:r>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76</a:t>
            </a:fld>
            <a:endParaRPr lang="es-ES"/>
          </a:p>
        </p:txBody>
      </p:sp>
    </p:spTree>
    <p:extLst>
      <p:ext uri="{BB962C8B-B14F-4D97-AF65-F5344CB8AC3E}">
        <p14:creationId xmlns:p14="http://schemas.microsoft.com/office/powerpoint/2010/main" val="190660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Errores cometidos en la serie 4</a:t>
            </a:r>
            <a:endParaRPr lang="es-ES" sz="400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concepto y/o lenguaje impropio</a:t>
            </a:r>
          </a:p>
          <a:p>
            <a:pPr marL="531813" indent="-271463">
              <a:lnSpc>
                <a:spcPts val="3000"/>
              </a:lnSpc>
              <a:spcBef>
                <a:spcPts val="600"/>
              </a:spcBef>
              <a:buClr>
                <a:srgbClr val="00B050"/>
              </a:buClr>
              <a:buFont typeface="Wingdings" pitchFamily="2" charset="2"/>
              <a:buChar char="§"/>
              <a:defRPr/>
            </a:pPr>
            <a:r>
              <a:rPr lang="es-ES" sz="2600" kern="0" dirty="0">
                <a:sym typeface="Symbol" panose="05050102010706020507" pitchFamily="18" charset="2"/>
              </a:rPr>
              <a:t>pUC3Br y pUC3Bf </a:t>
            </a:r>
            <a:r>
              <a:rPr lang="es-ES" sz="2600" kern="0" dirty="0">
                <a:solidFill>
                  <a:srgbClr val="FF0000"/>
                </a:solidFill>
                <a:sym typeface="Symbol" panose="05050102010706020507" pitchFamily="18" charset="2"/>
              </a:rPr>
              <a:t>son </a:t>
            </a:r>
            <a:r>
              <a:rPr lang="es-ES" sz="2600" kern="0" dirty="0" err="1">
                <a:solidFill>
                  <a:srgbClr val="FF0000"/>
                </a:solidFill>
                <a:sym typeface="Symbol" panose="05050102010706020507" pitchFamily="18" charset="2"/>
              </a:rPr>
              <a:t>primers</a:t>
            </a:r>
            <a:r>
              <a:rPr lang="es-ES" sz="2600" kern="0" dirty="0">
                <a:solidFill>
                  <a:srgbClr val="FF0000"/>
                </a:solidFill>
                <a:sym typeface="Symbol" panose="05050102010706020507" pitchFamily="18" charset="2"/>
              </a:rPr>
              <a:t> que contienen enzimas con pequeñas uniones </a:t>
            </a:r>
            <a:r>
              <a:rPr lang="es-ES_tradnl" sz="2600" kern="0" dirty="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a:t>
            </a:r>
            <a:endParaRPr lang="es-ES" sz="2600" kern="0" dirty="0" smtClean="0">
              <a:solidFill>
                <a:srgbClr val="FF0000"/>
              </a:solidFill>
              <a:sym typeface="Symbol" panose="05050102010706020507" pitchFamily="18" charset="2"/>
            </a:endParaRPr>
          </a:p>
          <a:p>
            <a:pPr marL="531813" indent="-271463">
              <a:lnSpc>
                <a:spcPts val="3000"/>
              </a:lnSpc>
              <a:spcBef>
                <a:spcPts val="600"/>
              </a:spcBef>
              <a:buClr>
                <a:srgbClr val="00B050"/>
              </a:buClr>
              <a:buFont typeface="Wingdings" pitchFamily="2" charset="2"/>
              <a:buChar char="§"/>
              <a:defRPr/>
            </a:pPr>
            <a:r>
              <a:rPr lang="es-ES" sz="2600" kern="0" dirty="0" smtClean="0">
                <a:solidFill>
                  <a:srgbClr val="FF0000"/>
                </a:solidFill>
                <a:sym typeface="Symbol" panose="05050102010706020507" pitchFamily="18" charset="2"/>
              </a:rPr>
              <a:t>El MCS es un lugar del plásmido con un amplio umbral de reconocimiento de </a:t>
            </a:r>
            <a:r>
              <a:rPr lang="es-ES" sz="2600" kern="0" dirty="0" err="1" smtClean="0">
                <a:solidFill>
                  <a:srgbClr val="FF0000"/>
                </a:solidFill>
                <a:sym typeface="Symbol" panose="05050102010706020507" pitchFamily="18" charset="2"/>
              </a:rPr>
              <a:t>restrictasas</a:t>
            </a:r>
            <a:r>
              <a:rPr lang="es-ES" sz="2600"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a:t>
            </a:r>
          </a:p>
          <a:p>
            <a:pPr marL="260350">
              <a:lnSpc>
                <a:spcPts val="3000"/>
              </a:lnSpc>
              <a:spcBef>
                <a:spcPts val="600"/>
              </a:spcBef>
              <a:buClr>
                <a:srgbClr val="00B050"/>
              </a:buClr>
              <a:defRPr/>
            </a:pPr>
            <a:endParaRPr lang="es-ES_tradnl" sz="2600" kern="0" dirty="0"/>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77</a:t>
            </a:fld>
            <a:endParaRPr lang="es-ES"/>
          </a:p>
        </p:txBody>
      </p:sp>
    </p:spTree>
    <p:extLst>
      <p:ext uri="{BB962C8B-B14F-4D97-AF65-F5344CB8AC3E}">
        <p14:creationId xmlns:p14="http://schemas.microsoft.com/office/powerpoint/2010/main" val="3265298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endParaRPr lang="es-ES" sz="4000" dirty="0">
              <a:solidFill>
                <a:srgbClr val="0000CC"/>
              </a:solidFill>
            </a:endParaRPr>
          </a:p>
        </p:txBody>
      </p:sp>
      <p:sp>
        <p:nvSpPr>
          <p:cNvPr id="6" name="Rectangle 10"/>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s-ES_tradnl" sz="4000" dirty="0" smtClean="0">
                <a:solidFill>
                  <a:srgbClr val="0000CC"/>
                </a:solidFill>
                <a:cs typeface="+mn-cs"/>
              </a:rPr>
              <a:t>  Enunciado del problema 7</a:t>
            </a:r>
            <a:endParaRPr lang="es-ES_tradnl" sz="4000" dirty="0">
              <a:solidFill>
                <a:srgbClr val="0000CC"/>
              </a:solidFill>
              <a:cs typeface="+mn-cs"/>
            </a:endParaRPr>
          </a:p>
        </p:txBody>
      </p:sp>
      <p:sp>
        <p:nvSpPr>
          <p:cNvPr id="7" name="Rectangle 4"/>
          <p:cNvSpPr>
            <a:spLocks noChangeArrowheads="1"/>
          </p:cNvSpPr>
          <p:nvPr/>
        </p:nvSpPr>
        <p:spPr bwMode="auto">
          <a:xfrm>
            <a:off x="78603" y="1533465"/>
            <a:ext cx="572030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r>
              <a:rPr kumimoji="0" lang="es-ES" altLang="es-ES"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 </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Investigadores de la Universidad de São Paulo, en Brasil, han publicado recientemente un artículo sobre la optimización de la clonación de productos de PCR mediante recombinación homóloga en </a:t>
            </a:r>
            <a:r>
              <a:rPr kumimoji="0" lang="es-ES" altLang="es-ES" sz="2000"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Escherichia</a:t>
            </a:r>
            <a:r>
              <a:rPr kumimoji="0" lang="es-ES" altLang="es-ES" sz="20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s-ES" altLang="es-ES" sz="2000"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coli</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Busca en internet este artículo.  Interpreta la Figura 5 (es la Figura 1 de dicho artículo) explicando brevemente en 7A-7D, respectivamente, </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 </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función natural, si la tienen, de las secuencias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amp</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rep</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MCS y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lacZ</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si </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alguna de ellas es un gen, indica la actividad de su producto génico.</a:t>
            </a:r>
            <a:endParaRPr lang="es-ES" altLang="es-ES" sz="2000" dirty="0">
              <a:latin typeface="Calibri" panose="020F050202020403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r>
              <a:rPr kumimoji="0" lang="es-ES" altLang="es-ES" sz="2000"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Explica en 7E-7H, respectivamente, el uso habitual de las secuencias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amp</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rep</a:t>
            </a:r>
            <a:r>
              <a:rPr kumimoji="0" lang="es-ES_tradnl"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MCS y </a:t>
            </a:r>
            <a:r>
              <a:rPr kumimoji="0" lang="es-ES_tradnl" altLang="es-ES" sz="2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lacZ</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en Ingeniería Genética, especificando, si fuese necesario, la parte relevante del genotipo de las células hospedadoras y de la composición del medio de cultivo adecuado para la selección de transformantes.</a:t>
            </a:r>
            <a:endParaRPr kumimoji="0" lang="es-ES" altLang="es-ES" sz="2000" b="0" i="0" u="none" strike="noStrike" cap="none" normalizeH="0" baseline="0" dirty="0" smtClean="0">
              <a:ln>
                <a:noFill/>
              </a:ln>
              <a:solidFill>
                <a:schemeClr val="tx1"/>
              </a:solidFill>
              <a:effectLst/>
              <a:latin typeface="Calibri" panose="020F0502020204030204" pitchFamily="34" charset="0"/>
            </a:endParaRPr>
          </a:p>
        </p:txBody>
      </p:sp>
      <p:grpSp>
        <p:nvGrpSpPr>
          <p:cNvPr id="8" name="Grupo 7"/>
          <p:cNvGrpSpPr>
            <a:grpSpLocks noChangeAspect="1"/>
          </p:cNvGrpSpPr>
          <p:nvPr/>
        </p:nvGrpSpPr>
        <p:grpSpPr>
          <a:xfrm>
            <a:off x="5974020" y="149740"/>
            <a:ext cx="3219671" cy="6474636"/>
            <a:chOff x="0" y="0"/>
            <a:chExt cx="2838566" cy="5708015"/>
          </a:xfrm>
        </p:grpSpPr>
        <p:pic>
          <p:nvPicPr>
            <p:cNvPr id="9" name="Imagen 8" descr="C:\Users\jlmicol\Downloads\journal.pone.0119221.g001.TIF"/>
            <p:cNvPicPr>
              <a:picLocks noChangeAspect="1"/>
            </p:cNvPicPr>
            <p:nvPr/>
          </p:nvPicPr>
          <p:blipFill rotWithShape="1">
            <a:blip r:embed="rId3" cstate="print">
              <a:extLst>
                <a:ext uri="{28A0092B-C50C-407E-A947-70E740481C1C}">
                  <a14:useLocalDpi xmlns:a14="http://schemas.microsoft.com/office/drawing/2010/main" val="0"/>
                </a:ext>
              </a:extLst>
            </a:blip>
            <a:srcRect r="52228"/>
            <a:stretch/>
          </p:blipFill>
          <p:spPr bwMode="auto">
            <a:xfrm>
              <a:off x="0" y="0"/>
              <a:ext cx="2799080" cy="5708015"/>
            </a:xfrm>
            <a:prstGeom prst="rect">
              <a:avLst/>
            </a:prstGeom>
            <a:noFill/>
            <a:ln>
              <a:noFill/>
            </a:ln>
            <a:extLst>
              <a:ext uri="{53640926-AAD7-44D8-BBD7-CCE9431645EC}">
                <a14:shadowObscured xmlns:a14="http://schemas.microsoft.com/office/drawing/2010/main"/>
              </a:ext>
            </a:extLst>
          </p:spPr>
        </p:pic>
        <p:sp>
          <p:nvSpPr>
            <p:cNvPr id="10" name="Rectángulo 9"/>
            <p:cNvSpPr/>
            <p:nvPr/>
          </p:nvSpPr>
          <p:spPr>
            <a:xfrm>
              <a:off x="2538441" y="2925519"/>
              <a:ext cx="300125" cy="698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sp>
        <p:nvSpPr>
          <p:cNvPr id="3" name="Marcador de número de diapositiva 2"/>
          <p:cNvSpPr>
            <a:spLocks noGrp="1"/>
          </p:cNvSpPr>
          <p:nvPr>
            <p:ph type="sldNum" sz="quarter" idx="12"/>
          </p:nvPr>
        </p:nvSpPr>
        <p:spPr/>
        <p:txBody>
          <a:bodyPr/>
          <a:lstStyle/>
          <a:p>
            <a:fld id="{B85E0261-C597-42C9-B8B6-42530EB354A6}" type="slidenum">
              <a:rPr lang="es-ES" smtClean="0"/>
              <a:pPr/>
              <a:t>78</a:t>
            </a:fld>
            <a:endParaRPr lang="es-ES"/>
          </a:p>
        </p:txBody>
      </p:sp>
    </p:spTree>
    <p:extLst>
      <p:ext uri="{BB962C8B-B14F-4D97-AF65-F5344CB8AC3E}">
        <p14:creationId xmlns:p14="http://schemas.microsoft.com/office/powerpoint/2010/main" val="209011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7</a:t>
            </a:r>
          </a:p>
        </p:txBody>
      </p:sp>
      <p:pic>
        <p:nvPicPr>
          <p:cNvPr id="4" name="Imagen 3"/>
          <p:cNvPicPr>
            <a:picLocks noChangeAspect="1"/>
          </p:cNvPicPr>
          <p:nvPr/>
        </p:nvPicPr>
        <p:blipFill rotWithShape="1">
          <a:blip r:embed="rId3"/>
          <a:srcRect l="12370" t="7456" r="9283" b="14883"/>
          <a:stretch/>
        </p:blipFill>
        <p:spPr>
          <a:xfrm>
            <a:off x="26620" y="1513898"/>
            <a:ext cx="9034253" cy="5037221"/>
          </a:xfrm>
          <a:prstGeom prst="rect">
            <a:avLst/>
          </a:prstGeom>
        </p:spPr>
      </p:pic>
      <p:sp>
        <p:nvSpPr>
          <p:cNvPr id="3" name="Marcador de número de diapositiva 2"/>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79</a:t>
            </a:fld>
            <a:endParaRPr lang="es-ES">
              <a:solidFill>
                <a:srgbClr val="000000"/>
              </a:solidFill>
            </a:endParaRPr>
          </a:p>
        </p:txBody>
      </p:sp>
    </p:spTree>
    <p:extLst>
      <p:ext uri="{BB962C8B-B14F-4D97-AF65-F5344CB8AC3E}">
        <p14:creationId xmlns:p14="http://schemas.microsoft.com/office/powerpoint/2010/main" val="8469143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30328" t="43713" r="43396" b="13129"/>
          <a:stretch/>
        </p:blipFill>
        <p:spPr>
          <a:xfrm>
            <a:off x="4052771" y="1732478"/>
            <a:ext cx="5064335" cy="4678962"/>
          </a:xfrm>
          <a:prstGeom prst="rect">
            <a:avLst/>
          </a:prstGeom>
        </p:spPr>
      </p:pic>
      <p:pic>
        <p:nvPicPr>
          <p:cNvPr id="163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15" t="35119" r="31407" b="10973"/>
          <a:stretch/>
        </p:blipFill>
        <p:spPr bwMode="auto">
          <a:xfrm>
            <a:off x="0" y="1196788"/>
            <a:ext cx="3463871" cy="649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ector recto de flecha 8"/>
          <p:cNvCxnSpPr/>
          <p:nvPr/>
        </p:nvCxnSpPr>
        <p:spPr>
          <a:xfrm flipV="1">
            <a:off x="2238499" y="2997642"/>
            <a:ext cx="2583967" cy="60652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5286332" y="2741184"/>
            <a:ext cx="593432" cy="369332"/>
          </a:xfrm>
          <a:prstGeom prst="rect">
            <a:avLst/>
          </a:prstGeom>
          <a:noFill/>
        </p:spPr>
        <p:txBody>
          <a:bodyPr wrap="none" rtlCol="0">
            <a:spAutoFit/>
          </a:bodyPr>
          <a:lstStyle/>
          <a:p>
            <a:r>
              <a:rPr lang="es-ES_tradnl" dirty="0" smtClean="0"/>
              <a:t>2,25</a:t>
            </a:r>
            <a:endParaRPr lang="es-ES" dirty="0"/>
          </a:p>
        </p:txBody>
      </p:sp>
      <p:cxnSp>
        <p:nvCxnSpPr>
          <p:cNvPr id="19" name="Conector recto de flecha 18"/>
          <p:cNvCxnSpPr/>
          <p:nvPr/>
        </p:nvCxnSpPr>
        <p:spPr>
          <a:xfrm>
            <a:off x="603662" y="1893505"/>
            <a:ext cx="4218804" cy="101667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smtClean="0">
                <a:solidFill>
                  <a:srgbClr val="0000CC"/>
                </a:solidFill>
                <a:ea typeface="Calibri" panose="020F0502020204030204" pitchFamily="34" charset="0"/>
                <a:cs typeface="Times New Roman" panose="02020603050405020304" pitchFamily="18" charset="0"/>
              </a:rPr>
              <a:t>Distribución de las notas de la serie 1</a:t>
            </a:r>
            <a:endParaRPr lang="es-ES_tradnl" sz="400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8</a:t>
            </a:fld>
            <a:endParaRPr lang="es-ES"/>
          </a:p>
        </p:txBody>
      </p:sp>
      <p:cxnSp>
        <p:nvCxnSpPr>
          <p:cNvPr id="11" name="Conector recto de flecha 10"/>
          <p:cNvCxnSpPr/>
          <p:nvPr/>
        </p:nvCxnSpPr>
        <p:spPr>
          <a:xfrm>
            <a:off x="513608" y="5311063"/>
            <a:ext cx="4543301" cy="1407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5142016" y="5196747"/>
            <a:ext cx="593432" cy="369332"/>
          </a:xfrm>
          <a:prstGeom prst="rect">
            <a:avLst/>
          </a:prstGeom>
          <a:noFill/>
        </p:spPr>
        <p:txBody>
          <a:bodyPr wrap="none" rtlCol="0">
            <a:spAutoFit/>
          </a:bodyPr>
          <a:lstStyle/>
          <a:p>
            <a:r>
              <a:rPr lang="es-ES_tradnl" dirty="0" smtClean="0"/>
              <a:t>0,00</a:t>
            </a:r>
            <a:endParaRPr lang="es-ES" dirty="0"/>
          </a:p>
        </p:txBody>
      </p:sp>
    </p:spTree>
    <p:extLst>
      <p:ext uri="{BB962C8B-B14F-4D97-AF65-F5344CB8AC3E}">
        <p14:creationId xmlns:p14="http://schemas.microsoft.com/office/powerpoint/2010/main" val="22114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endParaRPr lang="es-ES" sz="4000" dirty="0">
              <a:solidFill>
                <a:srgbClr val="0000CC"/>
              </a:solidFill>
            </a:endParaRPr>
          </a:p>
        </p:txBody>
      </p:sp>
      <p:sp>
        <p:nvSpPr>
          <p:cNvPr id="6" name="Rectangle 10"/>
          <p:cNvSpPr>
            <a:spLocks noChangeArrowheads="1"/>
          </p:cNvSpPr>
          <p:nvPr/>
        </p:nvSpPr>
        <p:spPr bwMode="auto">
          <a:xfrm>
            <a:off x="0" y="47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s-ES_tradnl" sz="4000" dirty="0" smtClean="0">
                <a:solidFill>
                  <a:srgbClr val="0000CC"/>
                </a:solidFill>
                <a:cs typeface="+mn-cs"/>
              </a:rPr>
              <a:t>  Enunciado del problema 8</a:t>
            </a:r>
            <a:endParaRPr lang="es-ES_tradnl" sz="4000" dirty="0">
              <a:solidFill>
                <a:srgbClr val="0000CC"/>
              </a:solidFill>
              <a:cs typeface="+mn-cs"/>
            </a:endParaRPr>
          </a:p>
        </p:txBody>
      </p:sp>
      <p:grpSp>
        <p:nvGrpSpPr>
          <p:cNvPr id="8" name="Grupo 7"/>
          <p:cNvGrpSpPr>
            <a:grpSpLocks noChangeAspect="1"/>
          </p:cNvGrpSpPr>
          <p:nvPr/>
        </p:nvGrpSpPr>
        <p:grpSpPr>
          <a:xfrm>
            <a:off x="5974020" y="149740"/>
            <a:ext cx="3219671" cy="6474636"/>
            <a:chOff x="0" y="0"/>
            <a:chExt cx="2838566" cy="5708015"/>
          </a:xfrm>
        </p:grpSpPr>
        <p:pic>
          <p:nvPicPr>
            <p:cNvPr id="9" name="Imagen 8" descr="C:\Users\jlmicol\Downloads\journal.pone.0119221.g001.TIF"/>
            <p:cNvPicPr>
              <a:picLocks noChangeAspect="1"/>
            </p:cNvPicPr>
            <p:nvPr/>
          </p:nvPicPr>
          <p:blipFill rotWithShape="1">
            <a:blip r:embed="rId3" cstate="print">
              <a:extLst>
                <a:ext uri="{28A0092B-C50C-407E-A947-70E740481C1C}">
                  <a14:useLocalDpi xmlns:a14="http://schemas.microsoft.com/office/drawing/2010/main" val="0"/>
                </a:ext>
              </a:extLst>
            </a:blip>
            <a:srcRect r="52228"/>
            <a:stretch/>
          </p:blipFill>
          <p:spPr bwMode="auto">
            <a:xfrm>
              <a:off x="0" y="0"/>
              <a:ext cx="2799080" cy="5708015"/>
            </a:xfrm>
            <a:prstGeom prst="rect">
              <a:avLst/>
            </a:prstGeom>
            <a:noFill/>
            <a:ln>
              <a:noFill/>
            </a:ln>
            <a:extLst>
              <a:ext uri="{53640926-AAD7-44D8-BBD7-CCE9431645EC}">
                <a14:shadowObscured xmlns:a14="http://schemas.microsoft.com/office/drawing/2010/main"/>
              </a:ext>
            </a:extLst>
          </p:spPr>
        </p:pic>
        <p:sp>
          <p:nvSpPr>
            <p:cNvPr id="10" name="Rectángulo 9"/>
            <p:cNvSpPr/>
            <p:nvPr/>
          </p:nvSpPr>
          <p:spPr>
            <a:xfrm>
              <a:off x="2538441" y="2925519"/>
              <a:ext cx="300125" cy="698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sp>
        <p:nvSpPr>
          <p:cNvPr id="11" name="Rectangle 4"/>
          <p:cNvSpPr>
            <a:spLocks noChangeArrowheads="1"/>
          </p:cNvSpPr>
          <p:nvPr/>
        </p:nvSpPr>
        <p:spPr bwMode="auto">
          <a:xfrm>
            <a:off x="75152" y="1363267"/>
            <a:ext cx="531426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r>
              <a:rPr kumimoji="0" lang="es-ES" altLang="es-ES"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 </a:t>
            </a:r>
            <a:r>
              <a:rPr kumimoji="0" lang="es-ES" altLang="es-ES"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Interpreta la Figura 5, explicando en 8A qué representan los objetos rotulados como pUC3Br y pUC3Bf, y en 8B, los de los rótulos 3Bf y 3Br. Explica en 8C el motivo de que estas representaciones tengan forma de flecha quebrada, y que contengan dos segmentos, uno de ellos rojo, y el otro azul. Explica en 8D por qué las flechas pUC3Br y pUC3Bf son aparentemente divergentes, y las 3Bf y 3Br, convergentes</a:t>
            </a:r>
            <a:r>
              <a:rPr kumimoji="0" lang="es-ES" altLang="es-ES" sz="2000" b="0" i="0" u="none" strike="noStrike" cap="none" normalizeH="0" baseline="0" dirty="0" smtClean="0">
                <a:ln>
                  <a:noFill/>
                </a:ln>
                <a:solidFill>
                  <a:schemeClr val="tx1"/>
                </a:solidFill>
                <a:effectLst/>
                <a:latin typeface="+mn-lt"/>
                <a:ea typeface="Times New Roman" panose="02020603050405020304" pitchFamily="18" charset="0"/>
                <a:cs typeface="Calibri" panose="020F0502020204030204" pitchFamily="34" charset="0"/>
              </a:rPr>
              <a:t>.</a:t>
            </a:r>
            <a:endParaRPr kumimoji="0" lang="es-ES" altLang="es-ES" sz="2000" b="0" i="0" u="none" strike="noStrike" cap="none" normalizeH="0" baseline="0" dirty="0" smtClean="0">
              <a:ln>
                <a:noFill/>
              </a:ln>
              <a:solidFill>
                <a:schemeClr val="tx1"/>
              </a:solidFill>
              <a:effectLst/>
              <a:latin typeface="+mn-lt"/>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80</a:t>
            </a:fld>
            <a:endParaRPr lang="es-ES"/>
          </a:p>
        </p:txBody>
      </p:sp>
    </p:spTree>
    <p:extLst>
      <p:ext uri="{BB962C8B-B14F-4D97-AF65-F5344CB8AC3E}">
        <p14:creationId xmlns:p14="http://schemas.microsoft.com/office/powerpoint/2010/main" val="38742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8</a:t>
            </a:r>
          </a:p>
        </p:txBody>
      </p:sp>
      <p:pic>
        <p:nvPicPr>
          <p:cNvPr id="3" name="Imagen 2"/>
          <p:cNvPicPr>
            <a:picLocks noChangeAspect="1"/>
          </p:cNvPicPr>
          <p:nvPr/>
        </p:nvPicPr>
        <p:blipFill rotWithShape="1">
          <a:blip r:embed="rId3"/>
          <a:srcRect l="12105" t="21608" r="9408" b="12076"/>
          <a:stretch/>
        </p:blipFill>
        <p:spPr>
          <a:xfrm>
            <a:off x="0" y="1913385"/>
            <a:ext cx="9147197" cy="4347411"/>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81</a:t>
            </a:fld>
            <a:endParaRPr lang="es-ES">
              <a:solidFill>
                <a:srgbClr val="000000"/>
              </a:solidFill>
            </a:endParaRPr>
          </a:p>
        </p:txBody>
      </p:sp>
    </p:spTree>
    <p:extLst>
      <p:ext uri="{BB962C8B-B14F-4D97-AF65-F5344CB8AC3E}">
        <p14:creationId xmlns:p14="http://schemas.microsoft.com/office/powerpoint/2010/main" val="135757547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6382" t="12485" r="27763" b="27242"/>
          <a:stretch/>
        </p:blipFill>
        <p:spPr>
          <a:xfrm>
            <a:off x="0" y="0"/>
            <a:ext cx="9256295" cy="6843713"/>
          </a:xfrm>
          <a:prstGeom prst="rect">
            <a:avLst/>
          </a:prstGeom>
        </p:spPr>
      </p:pic>
      <p:sp>
        <p:nvSpPr>
          <p:cNvPr id="4" name="Marcador de número de diapositiva 3"/>
          <p:cNvSpPr>
            <a:spLocks noGrp="1"/>
          </p:cNvSpPr>
          <p:nvPr>
            <p:ph type="sldNum" sz="quarter" idx="12"/>
          </p:nvPr>
        </p:nvSpPr>
        <p:spPr/>
        <p:txBody>
          <a:bodyPr/>
          <a:lstStyle/>
          <a:p>
            <a:fld id="{9FECD96F-1ADB-4692-84F7-89512202B8B8}" type="slidenum">
              <a:rPr lang="es-ES" smtClean="0"/>
              <a:pPr/>
              <a:t>82</a:t>
            </a:fld>
            <a:endParaRPr lang="es-ES"/>
          </a:p>
        </p:txBody>
      </p:sp>
    </p:spTree>
    <p:extLst>
      <p:ext uri="{BB962C8B-B14F-4D97-AF65-F5344CB8AC3E}">
        <p14:creationId xmlns:p14="http://schemas.microsoft.com/office/powerpoint/2010/main" val="26398714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0" y="0"/>
            <a:ext cx="9144000" cy="1160463"/>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4.2.- Ensamblaje </a:t>
            </a: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de moléculas de </a:t>
            </a:r>
            <a:b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b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ADN </a:t>
            </a: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recombinante</a:t>
            </a:r>
            <a:endPar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pic>
        <p:nvPicPr>
          <p:cNvPr id="28676" name="Picture 5" descr="Vectores"/>
          <p:cNvPicPr>
            <a:picLocks noChangeAspect="1" noChangeArrowheads="1"/>
          </p:cNvPicPr>
          <p:nvPr/>
        </p:nvPicPr>
        <p:blipFill>
          <a:blip r:embed="rId3">
            <a:extLst>
              <a:ext uri="{28A0092B-C50C-407E-A947-70E740481C1C}">
                <a14:useLocalDpi xmlns:a14="http://schemas.microsoft.com/office/drawing/2010/main" val="0"/>
              </a:ext>
            </a:extLst>
          </a:blip>
          <a:srcRect l="4105" t="28514" r="4993" b="5139"/>
          <a:stretch>
            <a:fillRect/>
          </a:stretch>
        </p:blipFill>
        <p:spPr bwMode="auto">
          <a:xfrm>
            <a:off x="2233228" y="4185084"/>
            <a:ext cx="4679032" cy="254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5 Rectángulo"/>
          <p:cNvSpPr>
            <a:spLocks noChangeArrowheads="1"/>
          </p:cNvSpPr>
          <p:nvPr/>
        </p:nvSpPr>
        <p:spPr bwMode="auto">
          <a:xfrm>
            <a:off x="267270" y="1420477"/>
            <a:ext cx="858920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marR="0" lvl="0" indent="-266700" algn="l" defTabSz="914400" rtl="0" eaLnBrk="1" fontAlgn="base" latinLnBrk="0" hangingPunct="1">
              <a:lnSpc>
                <a:spcPct val="100000"/>
              </a:lnSpc>
              <a:spcBef>
                <a:spcPct val="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La </a:t>
            </a:r>
            <a:r>
              <a:rPr kumimoji="0" lang="es-ES_tradnl" sz="2400" b="0" i="0" u="none" strike="noStrike" kern="1200" cap="none" spc="0" normalizeH="0" baseline="0" noProof="0" dirty="0">
                <a:ln>
                  <a:noFill/>
                </a:ln>
                <a:solidFill>
                  <a:srgbClr val="0000CC"/>
                </a:solidFill>
                <a:effectLst/>
                <a:uLnTx/>
                <a:uFillTx/>
                <a:latin typeface="Calibri" pitchFamily="34" charset="0"/>
                <a:ea typeface="+mn-ea"/>
                <a:cs typeface="+mn-cs"/>
              </a:rPr>
              <a:t>elección del vector de clonación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depende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del tamaño de los insertos y del número de recombinantes que se desean obtener. Una vez construidas, las moléculas de ADN recombinante deben ser introducidas en las células hospedadoras o partículas virales que permitan su clonación.</a:t>
            </a:r>
            <a:endParaRPr kumimoji="0" lang="es-E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265113" marR="0" lvl="1" indent="-265113" algn="l" defTabSz="9144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Por ejemplo: para clonar productos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 amplificación por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PCR se emplean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vectores plasmídicos</a:t>
            </a: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1 Marcador de número de diapositiva"/>
          <p:cNvSpPr>
            <a:spLocks noGrp="1"/>
          </p:cNvSpPr>
          <p:nvPr>
            <p:ph type="sldNum" sz="quarter" idx="12"/>
          </p:nvPr>
        </p:nvSpPr>
        <p:spPr>
          <a:xfrm>
            <a:off x="4966855" y="6561348"/>
            <a:ext cx="4177145" cy="476250"/>
          </a:xfrm>
        </p:spPr>
        <p:txBody>
          <a:bodyPr/>
          <a:lstStyle/>
          <a:p>
            <a:pPr>
              <a:defRPr/>
            </a:pPr>
            <a:r>
              <a:rPr lang="es-ES" dirty="0"/>
              <a:t>D</a:t>
            </a:r>
            <a:r>
              <a:rPr lang="es-ES" dirty="0" smtClean="0">
                <a:solidFill>
                  <a:srgbClr val="000000"/>
                </a:solidFill>
              </a:rPr>
              <a:t>iapositivas 24 a 39 y 51 a 85 del Tema 4</a:t>
            </a:r>
            <a:endParaRPr lang="es-ES" dirty="0">
              <a:solidFill>
                <a:srgbClr val="000000"/>
              </a:solidFill>
            </a:endParaRPr>
          </a:p>
        </p:txBody>
      </p:sp>
    </p:spTree>
    <p:extLst>
      <p:ext uri="{BB962C8B-B14F-4D97-AF65-F5344CB8AC3E}">
        <p14:creationId xmlns:p14="http://schemas.microsoft.com/office/powerpoint/2010/main" val="4834407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5</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84</a:t>
            </a:fld>
            <a:endParaRPr lang="es-ES"/>
          </a:p>
        </p:txBody>
      </p:sp>
    </p:spTree>
    <p:extLst>
      <p:ext uri="{BB962C8B-B14F-4D97-AF65-F5344CB8AC3E}">
        <p14:creationId xmlns:p14="http://schemas.microsoft.com/office/powerpoint/2010/main" val="3177904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1</a:t>
            </a:r>
            <a:r>
              <a:rPr lang="es-ES" sz="1400" dirty="0" smtClean="0">
                <a:ea typeface="Calibri" panose="020F0502020204030204" pitchFamily="34" charset="0"/>
                <a:cs typeface="Times New Roman" panose="02020603050405020304" pitchFamily="18" charset="0"/>
              </a:rPr>
              <a:t>.8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238676572"/>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005149">
                  <a:extLst>
                    <a:ext uri="{9D8B030D-6E8A-4147-A177-3AD203B41FA5}">
                      <a16:colId xmlns:a16="http://schemas.microsoft.com/office/drawing/2014/main" val="20002"/>
                    </a:ext>
                  </a:extLst>
                </a:gridCol>
                <a:gridCol w="1968137">
                  <a:extLst>
                    <a:ext uri="{9D8B030D-6E8A-4147-A177-3AD203B41FA5}">
                      <a16:colId xmlns:a16="http://schemas.microsoft.com/office/drawing/2014/main" val="20003"/>
                    </a:ext>
                  </a:extLst>
                </a:gridCol>
                <a:gridCol w="1343474">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sng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a:t>
                      </a:r>
                      <a:r>
                        <a:rPr lang="es-E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a:t>
                      </a:r>
                      <a:r>
                        <a:rPr lang="es-E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81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26987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0555" algn="dec"/>
                        </a:tabLs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smtClea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17</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r>
                        <a:rPr lang="en-US" sz="200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25</a:t>
                      </a: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strike="sngStrike"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29</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sngStrike"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r>
                        <a:rPr lang="en-US" sz="2000" strike="noStrike" kern="1200" baseline="0" dirty="0" smtClean="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 15:00</a:t>
                      </a:r>
                      <a:endParaRPr lang="es-E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85</a:t>
            </a:fld>
            <a:endParaRPr lang="es-ES"/>
          </a:p>
        </p:txBody>
      </p:sp>
    </p:spTree>
    <p:extLst>
      <p:ext uri="{BB962C8B-B14F-4D97-AF65-F5344CB8AC3E}">
        <p14:creationId xmlns:p14="http://schemas.microsoft.com/office/powerpoint/2010/main" val="35614784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smtClean="0">
                <a:solidFill>
                  <a:srgbClr val="0000CC"/>
                </a:solidFill>
              </a:rPr>
              <a:t>Incidencias en la serie 5</a:t>
            </a:r>
            <a:endParaRPr lang="es-ES" sz="4000">
              <a:solidFill>
                <a:srgbClr val="0000CC"/>
              </a:solidFill>
            </a:endParaRPr>
          </a:p>
        </p:txBody>
      </p:sp>
      <p:sp>
        <p:nvSpPr>
          <p:cNvPr id="13" name="Rectangle 3"/>
          <p:cNvSpPr txBox="1">
            <a:spLocks noChangeArrowheads="1"/>
          </p:cNvSpPr>
          <p:nvPr/>
        </p:nvSpPr>
        <p:spPr bwMode="auto">
          <a:xfrm>
            <a:off x="240034" y="1341369"/>
            <a:ext cx="8702260"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 sz="2600" kern="0" dirty="0" smtClean="0">
                <a:solidFill>
                  <a:srgbClr val="000000"/>
                </a:solidFill>
              </a:rPr>
              <a:t>68 </a:t>
            </a:r>
            <a:r>
              <a:rPr lang="es-ES" sz="2600" kern="0" dirty="0">
                <a:solidFill>
                  <a:srgbClr val="000000"/>
                </a:solidFill>
              </a:rPr>
              <a:t>hojas de respuestas presentadas en plazo</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2 nombres </a:t>
            </a:r>
            <a:r>
              <a:rPr lang="es-ES_tradnl" sz="2600" kern="0" dirty="0">
                <a:solidFill>
                  <a:srgbClr val="000000"/>
                </a:solidFill>
              </a:rPr>
              <a:t>de archivo </a:t>
            </a:r>
            <a:r>
              <a:rPr lang="es-ES_tradnl" sz="2600" kern="0" dirty="0" smtClean="0">
                <a:solidFill>
                  <a:srgbClr val="000000"/>
                </a:solidFill>
              </a:rPr>
              <a:t>erróneos (</a:t>
            </a:r>
            <a:r>
              <a:rPr lang="es-ES_tradnl" sz="2600" kern="0" dirty="0" smtClean="0">
                <a:solidFill>
                  <a:srgbClr val="FF0000"/>
                </a:solidFill>
              </a:rPr>
              <a:t>Apellido1 Apellido2 Nombre 5, Nombre Apellido1 Apellido2 </a:t>
            </a:r>
            <a:r>
              <a:rPr lang="es-ES_tradnl" sz="2600" kern="0" dirty="0" smtClean="0">
                <a:solidFill>
                  <a:srgbClr val="000000"/>
                </a:solidFill>
                <a:sym typeface="Symbol" panose="05050102010706020507" pitchFamily="18" charset="2"/>
              </a:rPr>
              <a:t> </a:t>
            </a:r>
            <a:r>
              <a:rPr lang="es-ES_tradnl" sz="2600" kern="0" dirty="0" smtClean="0">
                <a:solidFill>
                  <a:srgbClr val="00B050"/>
                </a:solidFill>
              </a:rPr>
              <a:t>Apellido1 Apellido2 Nombre</a:t>
            </a:r>
            <a:endParaRPr lang="es-ES_tradnl" sz="2600" kern="0" dirty="0">
              <a:solidFill>
                <a:srgbClr val="000000"/>
              </a:solidFill>
            </a:endParaRP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2 </a:t>
            </a:r>
            <a:r>
              <a:rPr lang="es-ES_tradnl" sz="2600" kern="0" dirty="0">
                <a:solidFill>
                  <a:srgbClr val="000000"/>
                </a:solidFill>
              </a:rPr>
              <a:t>mensajes con el campo del asunto erróneo </a:t>
            </a:r>
            <a:r>
              <a:rPr lang="es-ES_tradnl" sz="2600" kern="0" dirty="0" smtClean="0">
                <a:solidFill>
                  <a:srgbClr val="000000"/>
                </a:solidFill>
              </a:rPr>
              <a:t>(</a:t>
            </a:r>
            <a:r>
              <a:rPr lang="es-ES_tradnl" sz="2600" kern="0" dirty="0" smtClean="0">
                <a:solidFill>
                  <a:srgbClr val="FF0000"/>
                </a:solidFill>
              </a:rPr>
              <a:t>IG6</a:t>
            </a:r>
            <a:r>
              <a:rPr lang="es-ES_tradnl" sz="2600" kern="0" dirty="0" smtClean="0"/>
              <a:t>,</a:t>
            </a:r>
            <a:r>
              <a:rPr lang="es-ES_tradnl" sz="2600" kern="0" dirty="0" smtClean="0">
                <a:solidFill>
                  <a:srgbClr val="FF0000"/>
                </a:solidFill>
              </a:rPr>
              <a:t> IG6D </a:t>
            </a:r>
            <a:r>
              <a:rPr lang="es-ES_tradnl" sz="2600" kern="0" dirty="0" smtClean="0">
                <a:solidFill>
                  <a:srgbClr val="000000"/>
                </a:solidFill>
                <a:sym typeface="Symbol" panose="05050102010706020507" pitchFamily="18" charset="2"/>
              </a:rPr>
              <a:t> </a:t>
            </a:r>
            <a:r>
              <a:rPr lang="es-ES_tradnl" sz="2600" kern="0" dirty="0" smtClean="0">
                <a:solidFill>
                  <a:srgbClr val="00B050"/>
                </a:solidFill>
              </a:rPr>
              <a:t>IG5</a:t>
            </a:r>
            <a:r>
              <a:rPr lang="es-ES_tradnl" sz="2600" kern="0" dirty="0" smtClean="0"/>
              <a:t>,</a:t>
            </a:r>
            <a:r>
              <a:rPr lang="es-ES_tradnl" sz="2600" kern="0" dirty="0" smtClean="0">
                <a:solidFill>
                  <a:srgbClr val="00B050"/>
                </a:solidFill>
              </a:rPr>
              <a:t> IG5D</a:t>
            </a:r>
            <a:r>
              <a:rPr lang="es-ES_tradnl" sz="2600" kern="0" dirty="0"/>
              <a:t>)</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2 mensajes </a:t>
            </a:r>
            <a:r>
              <a:rPr lang="es-ES_tradnl" sz="2600" kern="0" dirty="0">
                <a:solidFill>
                  <a:srgbClr val="000000"/>
                </a:solidFill>
                <a:sym typeface="Symbol" panose="05050102010706020507" pitchFamily="18" charset="2"/>
              </a:rPr>
              <a:t>con </a:t>
            </a:r>
            <a:r>
              <a:rPr lang="es-ES_tradnl" sz="2600" kern="0" dirty="0" smtClean="0">
                <a:solidFill>
                  <a:srgbClr val="000000"/>
                </a:solidFill>
                <a:sym typeface="Symbol" panose="05050102010706020507" pitchFamily="18" charset="2"/>
              </a:rPr>
              <a:t>IG5 e IG5D en </a:t>
            </a:r>
            <a:r>
              <a:rPr lang="es-ES_tradnl" sz="2600" kern="0" dirty="0">
                <a:solidFill>
                  <a:srgbClr val="000000"/>
                </a:solidFill>
                <a:sym typeface="Symbol" panose="05050102010706020507" pitchFamily="18" charset="2"/>
              </a:rPr>
              <a:t>el campo del asunto </a:t>
            </a:r>
            <a:r>
              <a:rPr lang="es-ES_tradnl" sz="2600" kern="0" dirty="0" smtClean="0">
                <a:solidFill>
                  <a:srgbClr val="000000"/>
                </a:solidFill>
                <a:sym typeface="Symbol" panose="05050102010706020507" pitchFamily="18" charset="2"/>
              </a:rPr>
              <a:t>a los que </a:t>
            </a:r>
            <a:r>
              <a:rPr lang="es-ES_tradnl" sz="2600" kern="0" dirty="0">
                <a:solidFill>
                  <a:srgbClr val="000000"/>
                </a:solidFill>
                <a:sym typeface="Symbol" panose="05050102010706020507" pitchFamily="18" charset="2"/>
              </a:rPr>
              <a:t>se </a:t>
            </a:r>
            <a:r>
              <a:rPr lang="es-ES_tradnl" sz="2600" kern="0" dirty="0" smtClean="0">
                <a:solidFill>
                  <a:srgbClr val="000000"/>
                </a:solidFill>
                <a:sym typeface="Symbol" panose="05050102010706020507" pitchFamily="18" charset="2"/>
              </a:rPr>
              <a:t>adjuntaban la hoja de respuestas y las diapositivas </a:t>
            </a:r>
            <a:r>
              <a:rPr lang="es-ES_tradnl" sz="2600" kern="0" dirty="0">
                <a:solidFill>
                  <a:srgbClr val="000000"/>
                </a:solidFill>
                <a:sym typeface="Symbol" panose="05050102010706020507" pitchFamily="18" charset="2"/>
              </a:rPr>
              <a:t>de la </a:t>
            </a:r>
            <a:r>
              <a:rPr lang="es-ES_tradnl" sz="2600" kern="0" dirty="0" smtClean="0">
                <a:solidFill>
                  <a:srgbClr val="000000"/>
                </a:solidFill>
                <a:sym typeface="Symbol" panose="05050102010706020507" pitchFamily="18" charset="2"/>
              </a:rPr>
              <a:t>serie 4</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sym typeface="Symbol" panose="05050102010706020507" pitchFamily="18" charset="2"/>
              </a:rPr>
              <a:t>1 </a:t>
            </a:r>
            <a:r>
              <a:rPr lang="es-ES_tradnl" sz="2600" kern="0" dirty="0">
                <a:solidFill>
                  <a:srgbClr val="000000"/>
                </a:solidFill>
                <a:sym typeface="Symbol" panose="05050102010706020507" pitchFamily="18" charset="2"/>
              </a:rPr>
              <a:t>hoja de respuestas sin </a:t>
            </a:r>
            <a:r>
              <a:rPr lang="es-ES_tradnl" sz="2600" kern="0" dirty="0" smtClean="0">
                <a:solidFill>
                  <a:srgbClr val="000000"/>
                </a:solidFill>
                <a:sym typeface="Symbol" panose="05050102010706020507" pitchFamily="18" charset="2"/>
              </a:rPr>
              <a:t>nombre</a:t>
            </a:r>
          </a:p>
          <a:p>
            <a:pPr marL="271463" indent="-271463">
              <a:lnSpc>
                <a:spcPts val="3000"/>
              </a:lnSpc>
              <a:spcBef>
                <a:spcPts val="600"/>
              </a:spcBef>
              <a:buClr>
                <a:srgbClr val="FF0000"/>
              </a:buClr>
              <a:buFont typeface="Wingdings" pitchFamily="2" charset="2"/>
              <a:buChar char="§"/>
              <a:defRPr/>
            </a:pPr>
            <a:r>
              <a:rPr lang="es-ES_tradnl" sz="2600" kern="0" dirty="0">
                <a:solidFill>
                  <a:srgbClr val="000000"/>
                </a:solidFill>
                <a:sym typeface="Symbol" panose="05050102010706020507" pitchFamily="18" charset="2"/>
              </a:rPr>
              <a:t>Tutorías </a:t>
            </a:r>
            <a:r>
              <a:rPr lang="es-ES_tradnl" sz="2600" kern="0" dirty="0" smtClean="0">
                <a:solidFill>
                  <a:srgbClr val="000000"/>
                </a:solidFill>
                <a:sym typeface="Symbol" panose="05050102010706020507" pitchFamily="18" charset="2"/>
              </a:rPr>
              <a:t>electrónicas: he </a:t>
            </a:r>
            <a:r>
              <a:rPr lang="es-ES_tradnl" sz="2600" kern="0" dirty="0">
                <a:solidFill>
                  <a:srgbClr val="000000"/>
                </a:solidFill>
                <a:sym typeface="Symbol" panose="05050102010706020507" pitchFamily="18" charset="2"/>
              </a:rPr>
              <a:t>recibido y contestado </a:t>
            </a:r>
            <a:r>
              <a:rPr lang="es-ES_tradnl" sz="2600" kern="0" dirty="0" smtClean="0">
                <a:solidFill>
                  <a:srgbClr val="000000"/>
                </a:solidFill>
                <a:sym typeface="Symbol" panose="05050102010706020507" pitchFamily="18" charset="2"/>
              </a:rPr>
              <a:t>7 mensajes</a:t>
            </a:r>
            <a:endParaRPr lang="es-ES_tradnl" sz="2600" kern="0" dirty="0">
              <a:solidFill>
                <a:srgbClr val="000000"/>
              </a:solidFill>
              <a:sym typeface="Symbol" panose="05050102010706020507" pitchFamily="18" charset="2"/>
            </a:endParaRPr>
          </a:p>
          <a:p>
            <a:pPr>
              <a:spcBef>
                <a:spcPts val="0"/>
              </a:spcBef>
              <a:buClr>
                <a:srgbClr val="FF0000"/>
              </a:buCl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_tradnl" sz="2600" kern="0" dirty="0" smtClean="0">
              <a:solidFill>
                <a:srgbClr val="000000"/>
              </a:solidFill>
            </a:endParaRPr>
          </a:p>
          <a:p>
            <a:pPr marL="271463" indent="-271463">
              <a:spcBef>
                <a:spcPts val="0"/>
              </a:spcBef>
              <a:buClr>
                <a:srgbClr val="FF0000"/>
              </a:buClr>
              <a:buFont typeface="Wingdings" pitchFamily="2" charset="2"/>
              <a:buChar char="§"/>
              <a:defRPr/>
            </a:pPr>
            <a:endParaRPr lang="es-ES" sz="2600" kern="0" dirty="0">
              <a:solidFill>
                <a:srgbClr val="3333CC"/>
              </a:solidFill>
            </a:endParaRPr>
          </a:p>
          <a:p>
            <a:pPr lvl="1">
              <a:lnSpc>
                <a:spcPct val="125000"/>
              </a:lnSpc>
              <a:spcBef>
                <a:spcPct val="20000"/>
              </a:spcBef>
              <a:buFont typeface="Wingdings" pitchFamily="2" charset="2"/>
              <a:buChar char="§"/>
              <a:defRPr/>
            </a:pPr>
            <a:endParaRPr lang="es-ES" sz="2400" kern="0" dirty="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86</a:t>
            </a:fld>
            <a:endParaRPr lang="es-ES"/>
          </a:p>
        </p:txBody>
      </p:sp>
    </p:spTree>
    <p:extLst>
      <p:ext uri="{BB962C8B-B14F-4D97-AF65-F5344CB8AC3E}">
        <p14:creationId xmlns:p14="http://schemas.microsoft.com/office/powerpoint/2010/main" val="245670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15" t="35119" r="31407" b="17815"/>
          <a:stretch/>
        </p:blipFill>
        <p:spPr bwMode="auto">
          <a:xfrm>
            <a:off x="0" y="1196788"/>
            <a:ext cx="3463871" cy="566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rotWithShape="1">
          <a:blip r:embed="rId4"/>
          <a:srcRect l="17060" t="37748" r="27792" b="12427"/>
          <a:stretch/>
        </p:blipFill>
        <p:spPr>
          <a:xfrm>
            <a:off x="2777865" y="2417822"/>
            <a:ext cx="6348800" cy="3226399"/>
          </a:xfrm>
          <a:prstGeom prst="rect">
            <a:avLst/>
          </a:prstGeom>
        </p:spPr>
      </p:pic>
      <p:cxnSp>
        <p:nvCxnSpPr>
          <p:cNvPr id="9" name="Conector recto de flecha 8"/>
          <p:cNvCxnSpPr/>
          <p:nvPr/>
        </p:nvCxnSpPr>
        <p:spPr>
          <a:xfrm flipV="1">
            <a:off x="2238499" y="3098559"/>
            <a:ext cx="5228379" cy="45163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7854455" y="2918227"/>
            <a:ext cx="1388522" cy="369332"/>
          </a:xfrm>
          <a:prstGeom prst="rect">
            <a:avLst/>
          </a:prstGeom>
          <a:noFill/>
        </p:spPr>
        <p:txBody>
          <a:bodyPr wrap="none" rtlCol="0">
            <a:spAutoFit/>
          </a:bodyPr>
          <a:lstStyle/>
          <a:p>
            <a:r>
              <a:rPr lang="es-ES_tradnl" dirty="0">
                <a:solidFill>
                  <a:srgbClr val="00B050"/>
                </a:solidFill>
              </a:rPr>
              <a:t>2,31 </a:t>
            </a:r>
            <a:r>
              <a:rPr lang="es-ES_tradnl" dirty="0">
                <a:solidFill>
                  <a:srgbClr val="00B050"/>
                </a:solidFill>
                <a:sym typeface="Symbol" panose="05050102010706020507" pitchFamily="18" charset="2"/>
              </a:rPr>
              <a:t></a:t>
            </a:r>
            <a:r>
              <a:rPr lang="es-ES_tradnl" b="1" dirty="0" smtClean="0">
                <a:solidFill>
                  <a:srgbClr val="FF0000"/>
                </a:solidFill>
                <a:sym typeface="Symbol" panose="05050102010706020507" pitchFamily="18" charset="2"/>
              </a:rPr>
              <a:t> </a:t>
            </a:r>
            <a:r>
              <a:rPr lang="es-ES_tradnl" dirty="0" smtClean="0">
                <a:sym typeface="Symbol" panose="05050102010706020507" pitchFamily="18" charset="2"/>
              </a:rPr>
              <a:t>(2,16)</a:t>
            </a:r>
            <a:endParaRPr lang="es-ES" dirty="0"/>
          </a:p>
        </p:txBody>
      </p:sp>
      <p:sp>
        <p:nvSpPr>
          <p:cNvPr id="17" name="CuadroTexto 16"/>
          <p:cNvSpPr txBox="1"/>
          <p:nvPr/>
        </p:nvSpPr>
        <p:spPr>
          <a:xfrm>
            <a:off x="7735824" y="4710645"/>
            <a:ext cx="1393330" cy="369332"/>
          </a:xfrm>
          <a:prstGeom prst="rect">
            <a:avLst/>
          </a:prstGeom>
          <a:noFill/>
        </p:spPr>
        <p:txBody>
          <a:bodyPr wrap="none" rtlCol="0">
            <a:spAutoFit/>
          </a:bodyPr>
          <a:lstStyle/>
          <a:p>
            <a:r>
              <a:rPr lang="es-ES_tradnl" dirty="0" smtClean="0">
                <a:solidFill>
                  <a:srgbClr val="FF0000"/>
                </a:solidFill>
              </a:rPr>
              <a:t>0,25 </a:t>
            </a:r>
            <a:r>
              <a:rPr lang="es-ES_tradnl" b="1" dirty="0" smtClean="0">
                <a:solidFill>
                  <a:srgbClr val="FF0000"/>
                </a:solidFill>
                <a:sym typeface="Symbol" panose="05050102010706020507" pitchFamily="18" charset="2"/>
              </a:rPr>
              <a:t> </a:t>
            </a:r>
            <a:r>
              <a:rPr lang="es-ES_tradnl" dirty="0" smtClean="0">
                <a:sym typeface="Symbol" panose="05050102010706020507" pitchFamily="18" charset="2"/>
              </a:rPr>
              <a:t>(0,66)</a:t>
            </a:r>
            <a:endParaRPr lang="es-ES" dirty="0"/>
          </a:p>
        </p:txBody>
      </p:sp>
      <p:sp>
        <p:nvSpPr>
          <p:cNvPr id="18" name="CuadroTexto 17"/>
          <p:cNvSpPr txBox="1"/>
          <p:nvPr/>
        </p:nvSpPr>
        <p:spPr>
          <a:xfrm>
            <a:off x="7723366" y="2320184"/>
            <a:ext cx="1417376" cy="369332"/>
          </a:xfrm>
          <a:prstGeom prst="rect">
            <a:avLst/>
          </a:prstGeom>
          <a:noFill/>
        </p:spPr>
        <p:txBody>
          <a:bodyPr wrap="none" rtlCol="0">
            <a:spAutoFit/>
          </a:bodyPr>
          <a:lstStyle/>
          <a:p>
            <a:r>
              <a:rPr lang="es-ES_tradnl" dirty="0" smtClean="0"/>
              <a:t>3,00 = (3,00)</a:t>
            </a:r>
            <a:endParaRPr lang="es-ES" b="1" dirty="0"/>
          </a:p>
        </p:txBody>
      </p:sp>
      <p:cxnSp>
        <p:nvCxnSpPr>
          <p:cNvPr id="19" name="Conector recto de flecha 18"/>
          <p:cNvCxnSpPr/>
          <p:nvPr/>
        </p:nvCxnSpPr>
        <p:spPr>
          <a:xfrm>
            <a:off x="603662" y="1893505"/>
            <a:ext cx="7001893" cy="6070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603662" y="4890977"/>
            <a:ext cx="7040895" cy="7319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dirty="0" smtClean="0">
                <a:solidFill>
                  <a:srgbClr val="0000CC"/>
                </a:solidFill>
                <a:ea typeface="Calibri" panose="020F0502020204030204" pitchFamily="34" charset="0"/>
                <a:cs typeface="Times New Roman" panose="02020603050405020304" pitchFamily="18" charset="0"/>
              </a:rPr>
              <a:t>Distribución de las notas de la serie 5</a:t>
            </a:r>
            <a:endParaRPr lang="es-ES_tradnl" sz="4000" dirty="0">
              <a:solidFill>
                <a:srgbClr val="0000CC"/>
              </a:solidFill>
            </a:endParaRPr>
          </a:p>
        </p:txBody>
      </p:sp>
      <p:sp>
        <p:nvSpPr>
          <p:cNvPr id="4" name="Marcador de número de diapositiva 3"/>
          <p:cNvSpPr>
            <a:spLocks noGrp="1"/>
          </p:cNvSpPr>
          <p:nvPr>
            <p:ph type="sldNum" sz="quarter" idx="12"/>
          </p:nvPr>
        </p:nvSpPr>
        <p:spPr/>
        <p:txBody>
          <a:bodyPr/>
          <a:lstStyle/>
          <a:p>
            <a:fld id="{B85E0261-C597-42C9-B8B6-42530EB354A6}" type="slidenum">
              <a:rPr lang="es-ES" smtClean="0"/>
              <a:pPr/>
              <a:t>87</a:t>
            </a:fld>
            <a:endParaRPr lang="es-ES"/>
          </a:p>
        </p:txBody>
      </p:sp>
    </p:spTree>
    <p:extLst>
      <p:ext uri="{BB962C8B-B14F-4D97-AF65-F5344CB8AC3E}">
        <p14:creationId xmlns:p14="http://schemas.microsoft.com/office/powerpoint/2010/main" val="28355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5</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spcBef>
                <a:spcPts val="1200"/>
              </a:spcBef>
              <a:buClr>
                <a:srgbClr val="FF0000"/>
              </a:buClr>
              <a:buFont typeface="Wingdings" pitchFamily="2" charset="2"/>
              <a:buChar char="§"/>
              <a:defRPr/>
            </a:pPr>
            <a:r>
              <a:rPr lang="es-ES_tradnl" sz="2600" kern="0" dirty="0" smtClean="0"/>
              <a:t>Frases </a:t>
            </a:r>
            <a:r>
              <a:rPr lang="es-ES_tradnl" sz="2600" kern="0" dirty="0"/>
              <a:t>sin sentido o incomprensibles</a:t>
            </a:r>
          </a:p>
          <a:p>
            <a:pPr marL="728663" lvl="1" indent="-271463">
              <a:spcBef>
                <a:spcPts val="600"/>
              </a:spcBef>
              <a:buClr>
                <a:srgbClr val="00B050"/>
              </a:buClr>
              <a:buFont typeface="Wingdings" pitchFamily="2" charset="2"/>
              <a:buChar char="§"/>
              <a:defRPr/>
            </a:pPr>
            <a:r>
              <a:rPr lang="es-ES_tradnl" sz="2600" kern="0" dirty="0" smtClean="0"/>
              <a:t>…</a:t>
            </a:r>
            <a:r>
              <a:rPr lang="es-ES_tradnl" sz="2600" kern="0" dirty="0" smtClean="0">
                <a:solidFill>
                  <a:srgbClr val="FF0000"/>
                </a:solidFill>
              </a:rPr>
              <a:t>se generó D1 y D2 mediante PCR dejando atrás un lugar </a:t>
            </a:r>
            <a:r>
              <a:rPr lang="es-ES_tradnl" sz="2600" kern="0" dirty="0">
                <a:solidFill>
                  <a:srgbClr val="FF0000"/>
                </a:solidFill>
              </a:rPr>
              <a:t>d</a:t>
            </a:r>
            <a:r>
              <a:rPr lang="es-ES_tradnl" sz="2600" kern="0" dirty="0" smtClean="0">
                <a:solidFill>
                  <a:srgbClr val="FF0000"/>
                </a:solidFill>
              </a:rPr>
              <a:t>el gen</a:t>
            </a:r>
            <a:r>
              <a:rPr lang="es-ES_tradnl" sz="2600" kern="0" dirty="0" smtClean="0"/>
              <a:t>…</a:t>
            </a:r>
          </a:p>
          <a:p>
            <a:pPr marL="728663" lvl="1" indent="-271463">
              <a:spcBef>
                <a:spcPts val="600"/>
              </a:spcBef>
              <a:buClr>
                <a:srgbClr val="00B050"/>
              </a:buClr>
              <a:buFont typeface="Wingdings" pitchFamily="2" charset="2"/>
              <a:buChar char="§"/>
              <a:defRPr/>
            </a:pPr>
            <a:r>
              <a:rPr lang="es-ES_tradnl" sz="2600" kern="0" dirty="0" smtClean="0">
                <a:solidFill>
                  <a:srgbClr val="000000"/>
                </a:solidFill>
              </a:rPr>
              <a:t>…construir </a:t>
            </a:r>
            <a:r>
              <a:rPr lang="es-ES_tradnl" sz="2600" kern="0" dirty="0" smtClean="0">
                <a:solidFill>
                  <a:srgbClr val="FF0000"/>
                </a:solidFill>
              </a:rPr>
              <a:t>una cinta de </a:t>
            </a:r>
            <a:r>
              <a:rPr lang="es-ES_tradnl" sz="2600" kern="0" dirty="0" err="1" smtClean="0">
                <a:solidFill>
                  <a:srgbClr val="FF0000"/>
                </a:solidFill>
              </a:rPr>
              <a:t>deleción</a:t>
            </a:r>
            <a:r>
              <a:rPr lang="es-ES_tradnl" sz="2600" kern="0" dirty="0" smtClean="0">
                <a:solidFill>
                  <a:srgbClr val="FF0000"/>
                </a:solidFill>
              </a:rPr>
              <a:t> </a:t>
            </a:r>
            <a:r>
              <a:rPr lang="es-ES_tradnl" sz="2600" kern="0" dirty="0" smtClean="0">
                <a:solidFill>
                  <a:srgbClr val="000000"/>
                </a:solidFill>
              </a:rPr>
              <a:t>del gen…</a:t>
            </a:r>
          </a:p>
          <a:p>
            <a:pPr marL="728663" lvl="1" indent="-271463">
              <a:spcBef>
                <a:spcPts val="600"/>
              </a:spcBef>
              <a:buClr>
                <a:srgbClr val="00B050"/>
              </a:buClr>
              <a:buFont typeface="Wingdings" pitchFamily="2" charset="2"/>
              <a:buChar char="§"/>
              <a:defRPr/>
            </a:pPr>
            <a:r>
              <a:rPr lang="es-ES_tradnl" sz="2600" kern="0" dirty="0" smtClean="0">
                <a:solidFill>
                  <a:srgbClr val="000000"/>
                </a:solidFill>
              </a:rPr>
              <a:t>En el eje de ordenadas se muestra </a:t>
            </a:r>
            <a:r>
              <a:rPr lang="es-ES_tradnl" sz="2600" kern="0" dirty="0" smtClean="0">
                <a:solidFill>
                  <a:srgbClr val="FF0000"/>
                </a:solidFill>
              </a:rPr>
              <a:t>el número del hospedador</a:t>
            </a:r>
            <a:r>
              <a:rPr lang="es-ES_tradnl" sz="2600" kern="0" dirty="0" smtClean="0">
                <a:solidFill>
                  <a:srgbClr val="000000"/>
                </a:solidFill>
              </a:rPr>
              <a:t>.</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Incumplimiento de las normas</a:t>
            </a:r>
            <a:endParaRPr lang="es-ES" sz="2600" kern="0" dirty="0" smtClean="0">
              <a:solidFill>
                <a:srgbClr val="000000"/>
              </a:solidFill>
            </a:endParaRPr>
          </a:p>
          <a:p>
            <a:pPr marL="539750" indent="-271463">
              <a:lnSpc>
                <a:spcPts val="3000"/>
              </a:lnSpc>
              <a:spcBef>
                <a:spcPts val="600"/>
              </a:spcBef>
              <a:buClr>
                <a:srgbClr val="00B050"/>
              </a:buClr>
              <a:buFont typeface="Wingdings" pitchFamily="2" charset="2"/>
              <a:buChar char="§"/>
              <a:defRPr/>
            </a:pPr>
            <a:r>
              <a:rPr lang="es-ES_tradnl" sz="2600" kern="0" smtClean="0">
                <a:sym typeface="Symbol" panose="05050102010706020507" pitchFamily="18" charset="2"/>
              </a:rPr>
              <a:t>Responder </a:t>
            </a:r>
            <a:r>
              <a:rPr lang="es-ES_tradnl" sz="2600" kern="0" smtClean="0">
                <a:sym typeface="Symbol" panose="05050102010706020507" pitchFamily="18" charset="2"/>
              </a:rPr>
              <a:t>a </a:t>
            </a:r>
            <a:r>
              <a:rPr lang="es-ES_tradnl" sz="2600" kern="0" smtClean="0">
                <a:sym typeface="Symbol" panose="05050102010706020507" pitchFamily="18" charset="2"/>
              </a:rPr>
              <a:t>9D </a:t>
            </a:r>
            <a:r>
              <a:rPr lang="es-ES_tradnl" sz="2600" kern="0">
                <a:sym typeface="Symbol" panose="05050102010706020507" pitchFamily="18" charset="2"/>
              </a:rPr>
              <a:t>en 9A “</a:t>
            </a:r>
            <a:r>
              <a:rPr lang="es-ES_tradnl" sz="2600" kern="0" dirty="0" smtClean="0">
                <a:solidFill>
                  <a:srgbClr val="FF0000"/>
                </a:solidFill>
                <a:sym typeface="Symbol" panose="05050102010706020507" pitchFamily="18" charset="2"/>
              </a:rPr>
              <a:t>porque no me cabe en 9D</a:t>
            </a:r>
            <a:r>
              <a:rPr lang="es-ES_tradnl" sz="2600" kern="0" dirty="0" smtClean="0">
                <a:sym typeface="Symbol" panose="05050102010706020507" pitchFamily="18" charset="2"/>
              </a:rPr>
              <a:t>”</a:t>
            </a:r>
          </a:p>
          <a:p>
            <a:pPr marL="539750"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Modificar el formulario para ampliar el número de líneas de cada campo o reducir el tamaño de la letra predefinida</a:t>
            </a:r>
          </a:p>
          <a:p>
            <a:pPr marL="271463" indent="-271463">
              <a:lnSpc>
                <a:spcPts val="3000"/>
              </a:lnSpc>
              <a:spcBef>
                <a:spcPts val="600"/>
              </a:spcBef>
              <a:buClr>
                <a:srgbClr val="FF0000"/>
              </a:buClr>
              <a:buFont typeface="Wingdings" pitchFamily="2" charset="2"/>
              <a:buChar char="§"/>
              <a:defRPr/>
            </a:pPr>
            <a:r>
              <a:rPr lang="es-ES_tradnl" sz="2600" kern="0" dirty="0">
                <a:solidFill>
                  <a:srgbClr val="000000"/>
                </a:solidFill>
              </a:rPr>
              <a:t>Errores de concepto y/o nomenclatura o lenguaje impropio</a:t>
            </a:r>
          </a:p>
          <a:p>
            <a:pPr marL="531813" indent="-271463">
              <a:lnSpc>
                <a:spcPts val="3000"/>
              </a:lnSpc>
              <a:spcBef>
                <a:spcPts val="600"/>
              </a:spcBef>
              <a:buClr>
                <a:srgbClr val="00B050"/>
              </a:buClr>
              <a:buFont typeface="Wingdings" pitchFamily="2" charset="2"/>
              <a:buChar char="§"/>
              <a:defRPr/>
            </a:pPr>
            <a:r>
              <a:rPr lang="es-ES" sz="2600" kern="0" dirty="0" err="1">
                <a:solidFill>
                  <a:srgbClr val="FF0000"/>
                </a:solidFill>
                <a:sym typeface="Symbol" panose="05050102010706020507" pitchFamily="18" charset="2"/>
              </a:rPr>
              <a:t>delección</a:t>
            </a:r>
            <a:r>
              <a:rPr lang="es-ES" sz="2600" kern="0" dirty="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 sz="2600" kern="0" dirty="0" err="1">
                <a:solidFill>
                  <a:srgbClr val="00B050"/>
                </a:solidFill>
                <a:sym typeface="Symbol" panose="05050102010706020507" pitchFamily="18" charset="2"/>
              </a:rPr>
              <a:t>deleción</a:t>
            </a:r>
            <a:endParaRPr lang="es-ES" sz="2600" kern="0" dirty="0">
              <a:solidFill>
                <a:srgbClr val="00B050"/>
              </a:solidFill>
              <a:sym typeface="Symbol" panose="05050102010706020507" pitchFamily="18" charset="2"/>
            </a:endParaRPr>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88</a:t>
            </a:fld>
            <a:endParaRPr lang="es-ES"/>
          </a:p>
        </p:txBody>
      </p:sp>
    </p:spTree>
    <p:extLst>
      <p:ext uri="{BB962C8B-B14F-4D97-AF65-F5344CB8AC3E}">
        <p14:creationId xmlns:p14="http://schemas.microsoft.com/office/powerpoint/2010/main" val="8392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5</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400"/>
              </a:spcBef>
              <a:buClr>
                <a:srgbClr val="FF0000"/>
              </a:buClr>
              <a:buFont typeface="Wingdings" pitchFamily="2" charset="2"/>
              <a:buChar char="§"/>
              <a:defRPr/>
            </a:pPr>
            <a:r>
              <a:rPr lang="es-ES_tradnl" sz="2600" kern="0" dirty="0" smtClean="0">
                <a:solidFill>
                  <a:srgbClr val="000000"/>
                </a:solidFill>
              </a:rPr>
              <a:t>Errores </a:t>
            </a:r>
            <a:r>
              <a:rPr lang="es-ES_tradnl" sz="2600" kern="0" dirty="0">
                <a:solidFill>
                  <a:srgbClr val="000000"/>
                </a:solidFill>
              </a:rPr>
              <a:t>de concepto y/o nomenclatura o lenguaje impropio</a:t>
            </a:r>
          </a:p>
          <a:p>
            <a:pPr marL="531813" indent="-271463">
              <a:lnSpc>
                <a:spcPts val="3000"/>
              </a:lnSpc>
              <a:spcBef>
                <a:spcPts val="400"/>
              </a:spcBef>
              <a:buClr>
                <a:srgbClr val="00B050"/>
              </a:buClr>
              <a:buFont typeface="Wingdings" pitchFamily="2" charset="2"/>
              <a:buChar char="§"/>
              <a:defRPr/>
            </a:pPr>
            <a:r>
              <a:rPr lang="es-ES" sz="2600" kern="0" dirty="0">
                <a:solidFill>
                  <a:srgbClr val="FF0000"/>
                </a:solidFill>
                <a:sym typeface="Symbol" panose="05050102010706020507" pitchFamily="18" charset="2"/>
              </a:rPr>
              <a:t>30pb </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30 </a:t>
            </a:r>
            <a:r>
              <a:rPr lang="es-ES" sz="2600" kern="0" dirty="0" err="1">
                <a:solidFill>
                  <a:srgbClr val="00B050"/>
                </a:solidFill>
                <a:sym typeface="Symbol" panose="05050102010706020507" pitchFamily="18" charset="2"/>
              </a:rPr>
              <a:t>pb</a:t>
            </a:r>
            <a:endParaRPr lang="es-ES" sz="2600" kern="0" dirty="0">
              <a:solidFill>
                <a:srgbClr val="00B050"/>
              </a:solidFill>
              <a:sym typeface="Symbol" panose="05050102010706020507" pitchFamily="18" charset="2"/>
            </a:endParaRPr>
          </a:p>
          <a:p>
            <a:pPr marL="531813" indent="-271463">
              <a:lnSpc>
                <a:spcPts val="3000"/>
              </a:lnSpc>
              <a:spcBef>
                <a:spcPts val="400"/>
              </a:spcBef>
              <a:buClr>
                <a:srgbClr val="00B050"/>
              </a:buClr>
              <a:buFont typeface="Wingdings" pitchFamily="2" charset="2"/>
              <a:buChar char="§"/>
              <a:defRPr/>
            </a:pPr>
            <a:r>
              <a:rPr lang="es-ES" sz="2600" kern="0" dirty="0">
                <a:solidFill>
                  <a:srgbClr val="FF0000"/>
                </a:solidFill>
                <a:sym typeface="Symbol" panose="05050102010706020507" pitchFamily="18" charset="2"/>
              </a:rPr>
              <a:t>primer </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cebador</a:t>
            </a:r>
          </a:p>
          <a:p>
            <a:pPr marL="531813" indent="-271463">
              <a:lnSpc>
                <a:spcPts val="3000"/>
              </a:lnSpc>
              <a:spcBef>
                <a:spcPts val="400"/>
              </a:spcBef>
              <a:buClr>
                <a:srgbClr val="00B050"/>
              </a:buClr>
              <a:buFont typeface="Wingdings" pitchFamily="2" charset="2"/>
              <a:buChar char="§"/>
              <a:defRPr/>
            </a:pPr>
            <a:r>
              <a:rPr lang="es-ES" sz="2600" kern="0" dirty="0" err="1" smtClean="0">
                <a:solidFill>
                  <a:srgbClr val="FF0000"/>
                </a:solidFill>
                <a:sym typeface="Symbol" panose="05050102010706020507" pitchFamily="18" charset="2"/>
              </a:rPr>
              <a:t>sobrelapar</a:t>
            </a:r>
            <a:r>
              <a:rPr lang="es-ES" sz="2600" kern="0" dirty="0" smtClean="0">
                <a:solidFill>
                  <a:srgbClr val="FF0000"/>
                </a:solidFill>
                <a:sym typeface="Symbol" panose="05050102010706020507" pitchFamily="18" charset="2"/>
              </a:rPr>
              <a:t> </a:t>
            </a:r>
            <a:r>
              <a:rPr lang="es-ES_tradnl" sz="2600" kern="0" dirty="0">
                <a:solidFill>
                  <a:srgbClr val="000000"/>
                </a:solidFill>
                <a:sym typeface="Symbol" panose="05050102010706020507" pitchFamily="18" charset="2"/>
              </a:rPr>
              <a:t> </a:t>
            </a:r>
            <a:r>
              <a:rPr lang="es-ES_tradnl" sz="2600" kern="0" dirty="0">
                <a:solidFill>
                  <a:srgbClr val="00B050"/>
                </a:solidFill>
                <a:sym typeface="Symbol" panose="05050102010706020507" pitchFamily="18" charset="2"/>
              </a:rPr>
              <a:t>solapar</a:t>
            </a:r>
            <a:endParaRPr lang="es-ES" sz="2600" kern="0" dirty="0">
              <a:solidFill>
                <a:srgbClr val="00B050"/>
              </a:solidFill>
              <a:sym typeface="Symbol" panose="05050102010706020507" pitchFamily="18" charset="2"/>
            </a:endParaRPr>
          </a:p>
          <a:p>
            <a:pPr marL="531813" indent="-271463">
              <a:lnSpc>
                <a:spcPts val="3000"/>
              </a:lnSpc>
              <a:spcBef>
                <a:spcPts val="400"/>
              </a:spcBef>
              <a:buClr>
                <a:srgbClr val="00B050"/>
              </a:buClr>
              <a:buFont typeface="Wingdings" pitchFamily="2" charset="2"/>
              <a:buChar char="§"/>
              <a:defRPr/>
            </a:pPr>
            <a:r>
              <a:rPr lang="es-ES" sz="2600" kern="0" dirty="0">
                <a:solidFill>
                  <a:srgbClr val="FF0000"/>
                </a:solidFill>
                <a:sym typeface="Symbol" panose="05050102010706020507" pitchFamily="18" charset="2"/>
              </a:rPr>
              <a:t>codificar para </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codificar</a:t>
            </a:r>
          </a:p>
          <a:p>
            <a:pPr marL="531813" indent="-271463">
              <a:lnSpc>
                <a:spcPts val="3000"/>
              </a:lnSpc>
              <a:spcBef>
                <a:spcPts val="4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extremo sobresaliente </a:t>
            </a:r>
            <a:r>
              <a:rPr lang="es-ES_tradnl" sz="2600" kern="0" dirty="0" smtClean="0">
                <a:sym typeface="Symbol" panose="05050102010706020507" pitchFamily="18" charset="2"/>
              </a:rPr>
              <a:t>de un oligonucleótido </a:t>
            </a:r>
            <a:r>
              <a:rPr lang="es-ES_tradnl" sz="2600" kern="0" dirty="0">
                <a:solidFill>
                  <a:srgbClr val="000000"/>
                </a:solidFill>
                <a:sym typeface="Symbol" panose="05050102010706020507" pitchFamily="18" charset="2"/>
              </a:rPr>
              <a:t> </a:t>
            </a:r>
            <a:r>
              <a:rPr lang="es-ES_tradnl" sz="2600" kern="0" dirty="0" smtClean="0">
                <a:solidFill>
                  <a:srgbClr val="00B050"/>
                </a:solidFill>
                <a:sym typeface="Symbol" panose="05050102010706020507" pitchFamily="18" charset="2"/>
              </a:rPr>
              <a:t>cola 5'</a:t>
            </a:r>
            <a:endParaRPr lang="es-ES" sz="2600" kern="0" dirty="0">
              <a:solidFill>
                <a:srgbClr val="00B050"/>
              </a:solidFill>
              <a:sym typeface="Symbol" panose="05050102010706020507" pitchFamily="18" charset="2"/>
            </a:endParaRPr>
          </a:p>
          <a:p>
            <a:pPr marL="531813" indent="-271463">
              <a:lnSpc>
                <a:spcPts val="3000"/>
              </a:lnSpc>
              <a:spcBef>
                <a:spcPts val="400"/>
              </a:spcBef>
              <a:buClr>
                <a:srgbClr val="00B050"/>
              </a:buClr>
              <a:buFont typeface="Wingdings" pitchFamily="2" charset="2"/>
              <a:buChar char="§"/>
              <a:defRPr/>
            </a:pPr>
            <a:r>
              <a:rPr lang="es-ES_tradnl" sz="2600" kern="0" dirty="0" smtClean="0">
                <a:sym typeface="Symbol" panose="05050102010706020507" pitchFamily="18" charset="2"/>
              </a:rPr>
              <a:t>- </a:t>
            </a:r>
            <a:r>
              <a:rPr lang="es-ES_tradnl" sz="2600" kern="0" dirty="0">
                <a:sym typeface="Symbol" panose="05050102010706020507" pitchFamily="18" charset="2"/>
              </a:rPr>
              <a:t>y + representan</a:t>
            </a:r>
            <a:r>
              <a:rPr lang="es-ES_tradnl" sz="2600" kern="0" dirty="0">
                <a:solidFill>
                  <a:srgbClr val="FF0000"/>
                </a:solidFill>
                <a:sym typeface="Symbol" panose="05050102010706020507" pitchFamily="18" charset="2"/>
              </a:rPr>
              <a:t> el ánodo y el cátodo </a:t>
            </a:r>
            <a:r>
              <a:rPr lang="es-ES_tradnl" sz="2600" kern="0" dirty="0">
                <a:solidFill>
                  <a:srgbClr val="000000"/>
                </a:solidFill>
                <a:sym typeface="Symbol" panose="05050102010706020507" pitchFamily="18" charset="2"/>
              </a:rPr>
              <a:t> </a:t>
            </a:r>
            <a:r>
              <a:rPr lang="es-ES_tradnl" sz="2600" kern="0" dirty="0">
                <a:solidFill>
                  <a:srgbClr val="00B050"/>
                </a:solidFill>
                <a:sym typeface="Symbol" panose="05050102010706020507" pitchFamily="18" charset="2"/>
              </a:rPr>
              <a:t>colonias negativas (con vector sin inserto) y positivas (con </a:t>
            </a:r>
            <a:r>
              <a:rPr lang="es-ES_tradnl" sz="2600" kern="0" dirty="0" smtClean="0">
                <a:solidFill>
                  <a:srgbClr val="00B050"/>
                </a:solidFill>
                <a:sym typeface="Symbol" panose="05050102010706020507" pitchFamily="18" charset="2"/>
              </a:rPr>
              <a:t>vector </a:t>
            </a:r>
            <a:r>
              <a:rPr lang="es-ES_tradnl" sz="2600" kern="0" dirty="0">
                <a:solidFill>
                  <a:srgbClr val="00B050"/>
                </a:solidFill>
                <a:sym typeface="Symbol" panose="05050102010706020507" pitchFamily="18" charset="2"/>
              </a:rPr>
              <a:t>con inserto)</a:t>
            </a:r>
            <a:endParaRPr lang="es-ES" sz="2600" kern="0" dirty="0">
              <a:solidFill>
                <a:srgbClr val="00B050"/>
              </a:solidFill>
              <a:sym typeface="Symbol" panose="05050102010706020507" pitchFamily="18" charset="2"/>
            </a:endParaRPr>
          </a:p>
          <a:p>
            <a:pPr marL="531813" indent="-271463">
              <a:lnSpc>
                <a:spcPts val="3000"/>
              </a:lnSpc>
              <a:spcBef>
                <a:spcPts val="4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Siendo </a:t>
            </a:r>
            <a:r>
              <a:rPr lang="es-ES_tradnl" sz="2600" kern="0" dirty="0">
                <a:solidFill>
                  <a:srgbClr val="FF0000"/>
                </a:solidFill>
                <a:sym typeface="Symbol" panose="05050102010706020507" pitchFamily="18" charset="2"/>
              </a:rPr>
              <a:t>nº de colonias </a:t>
            </a:r>
            <a:r>
              <a:rPr lang="es-ES_tradnl" sz="2600" kern="0" dirty="0" err="1">
                <a:solidFill>
                  <a:srgbClr val="FF0000"/>
                </a:solidFill>
                <a:sym typeface="Symbol" panose="05050102010706020507" pitchFamily="18" charset="2"/>
              </a:rPr>
              <a:t>max</a:t>
            </a:r>
            <a:r>
              <a:rPr lang="es-ES_tradnl" sz="2600" kern="0" dirty="0">
                <a:solidFill>
                  <a:srgbClr val="FF0000"/>
                </a:solidFill>
                <a:sym typeface="Symbol" panose="05050102010706020507" pitchFamily="18" charset="2"/>
              </a:rPr>
              <a:t> = 30pb </a:t>
            </a:r>
            <a:r>
              <a:rPr lang="es-ES_tradnl" sz="2600" kern="0" dirty="0">
                <a:solidFill>
                  <a:srgbClr val="000000"/>
                </a:solidFill>
                <a:sym typeface="Symbol" panose="05050102010706020507" pitchFamily="18" charset="2"/>
              </a:rPr>
              <a:t> </a:t>
            </a:r>
            <a:r>
              <a:rPr lang="es-ES_tradnl" sz="2600" kern="0" dirty="0">
                <a:solidFill>
                  <a:srgbClr val="00B050"/>
                </a:solidFill>
                <a:sym typeface="Symbol" panose="05050102010706020507" pitchFamily="18" charset="2"/>
              </a:rPr>
              <a:t>Alcanzándose el número de colonias más alto cuando la longitud de la secuencia homóloga es de 30 </a:t>
            </a:r>
            <a:r>
              <a:rPr lang="es-ES_tradnl" sz="2600" kern="0" dirty="0" err="1">
                <a:solidFill>
                  <a:srgbClr val="00B050"/>
                </a:solidFill>
                <a:sym typeface="Symbol" panose="05050102010706020507" pitchFamily="18" charset="2"/>
              </a:rPr>
              <a:t>pb</a:t>
            </a:r>
            <a:endParaRPr lang="es-ES" sz="2600" kern="0" dirty="0">
              <a:solidFill>
                <a:srgbClr val="00B050"/>
              </a:solidFill>
              <a:sym typeface="Symbol" panose="05050102010706020507" pitchFamily="18" charset="2"/>
            </a:endParaRPr>
          </a:p>
          <a:p>
            <a:pPr marL="531813" indent="-271463">
              <a:lnSpc>
                <a:spcPts val="3000"/>
              </a:lnSpc>
              <a:spcBef>
                <a:spcPts val="400"/>
              </a:spcBef>
              <a:buClr>
                <a:srgbClr val="00B050"/>
              </a:buClr>
              <a:buFont typeface="Wingdings" pitchFamily="2" charset="2"/>
              <a:buChar char="§"/>
              <a:defRPr/>
            </a:pPr>
            <a:r>
              <a:rPr lang="es-ES" sz="2600" kern="0" dirty="0">
                <a:sym typeface="Symbol" panose="05050102010706020507" pitchFamily="18" charset="2"/>
              </a:rPr>
              <a:t>electroforesis</a:t>
            </a:r>
            <a:r>
              <a:rPr lang="es-ES" sz="2600" kern="0" dirty="0">
                <a:solidFill>
                  <a:srgbClr val="FF0000"/>
                </a:solidFill>
                <a:sym typeface="Symbol" panose="05050102010706020507" pitchFamily="18" charset="2"/>
              </a:rPr>
              <a:t> de colonias</a:t>
            </a:r>
            <a:r>
              <a:rPr lang="es-ES_tradnl" sz="2600" kern="0" dirty="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de ADN amplificado mediante PCR a partir de colonias</a:t>
            </a:r>
          </a:p>
          <a:p>
            <a:pPr marL="531813" indent="-271463">
              <a:lnSpc>
                <a:spcPts val="3000"/>
              </a:lnSpc>
              <a:spcBef>
                <a:spcPts val="600"/>
              </a:spcBef>
              <a:buClr>
                <a:srgbClr val="00B050"/>
              </a:buClr>
              <a:buFont typeface="Wingdings" pitchFamily="2" charset="2"/>
              <a:buChar char="§"/>
              <a:defRPr/>
            </a:pPr>
            <a:endParaRPr lang="es-ES" sz="2600" kern="0" dirty="0" smtClean="0">
              <a:solidFill>
                <a:srgbClr val="00B050"/>
              </a:solidFill>
              <a:sym typeface="Symbol" panose="05050102010706020507" pitchFamily="18" charset="2"/>
            </a:endParaRPr>
          </a:p>
          <a:p>
            <a:pPr marL="260350">
              <a:lnSpc>
                <a:spcPts val="3000"/>
              </a:lnSpc>
              <a:spcBef>
                <a:spcPts val="600"/>
              </a:spcBef>
              <a:buClr>
                <a:srgbClr val="00B050"/>
              </a:buClr>
              <a:defRPr/>
            </a:pPr>
            <a:endParaRPr lang="es-ES_tradnl" sz="2600" kern="0" dirty="0"/>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89</a:t>
            </a:fld>
            <a:endParaRPr lang="es-ES"/>
          </a:p>
        </p:txBody>
      </p:sp>
    </p:spTree>
    <p:extLst>
      <p:ext uri="{BB962C8B-B14F-4D97-AF65-F5344CB8AC3E}">
        <p14:creationId xmlns:p14="http://schemas.microsoft.com/office/powerpoint/2010/main" val="2530405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5 Rectángulo"/>
          <p:cNvSpPr>
            <a:spLocks noChangeArrowheads="1"/>
          </p:cNvSpPr>
          <p:nvPr/>
        </p:nvSpPr>
        <p:spPr bwMode="auto">
          <a:xfrm>
            <a:off x="6443663" y="2097088"/>
            <a:ext cx="2651125" cy="2686050"/>
          </a:xfrm>
          <a:prstGeom prst="rect">
            <a:avLst/>
          </a:prstGeom>
          <a:solidFill>
            <a:schemeClr val="bg1"/>
          </a:solidFill>
          <a:ln w="9525" algn="ctr">
            <a:solidFill>
              <a:schemeClr val="bg1"/>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i="1">
              <a:latin typeface="Arial" panose="020B0604020202020204" pitchFamily="34" charset="0"/>
            </a:endParaRPr>
          </a:p>
        </p:txBody>
      </p:sp>
      <p:sp>
        <p:nvSpPr>
          <p:cNvPr id="26" name="6 Rectángulo"/>
          <p:cNvSpPr>
            <a:spLocks noChangeArrowheads="1"/>
          </p:cNvSpPr>
          <p:nvPr/>
        </p:nvSpPr>
        <p:spPr bwMode="auto">
          <a:xfrm>
            <a:off x="5913521" y="5635625"/>
            <a:ext cx="3181268" cy="936625"/>
          </a:xfrm>
          <a:prstGeom prst="rect">
            <a:avLst/>
          </a:prstGeom>
          <a:solidFill>
            <a:schemeClr val="bg1"/>
          </a:solidFill>
          <a:ln w="9525" algn="ctr">
            <a:solidFill>
              <a:schemeClr val="bg1"/>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i="1">
              <a:latin typeface="Arial" panose="020B0604020202020204" pitchFamily="34" charset="0"/>
            </a:endParaRPr>
          </a:p>
        </p:txBody>
      </p:sp>
      <p:pic>
        <p:nvPicPr>
          <p:cNvPr id="4" name="Imagen 3"/>
          <p:cNvPicPr>
            <a:picLocks noChangeAspect="1"/>
          </p:cNvPicPr>
          <p:nvPr/>
        </p:nvPicPr>
        <p:blipFill rotWithShape="1">
          <a:blip r:embed="rId2"/>
          <a:srcRect l="19079" t="15058" r="16710" b="9386"/>
          <a:stretch/>
        </p:blipFill>
        <p:spPr>
          <a:xfrm>
            <a:off x="257472" y="1146555"/>
            <a:ext cx="8629055" cy="5711445"/>
          </a:xfrm>
          <a:prstGeom prst="rect">
            <a:avLst/>
          </a:prstGeom>
        </p:spPr>
      </p:pic>
      <p:cxnSp>
        <p:nvCxnSpPr>
          <p:cNvPr id="5" name="5 Conector recto"/>
          <p:cNvCxnSpPr/>
          <p:nvPr/>
        </p:nvCxnSpPr>
        <p:spPr>
          <a:xfrm>
            <a:off x="0" y="1170777"/>
            <a:ext cx="9144000"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6" name="Rectangle 2"/>
          <p:cNvSpPr>
            <a:spLocks noChangeArrowheads="1"/>
          </p:cNvSpPr>
          <p:nvPr/>
        </p:nvSpPr>
        <p:spPr bwMode="auto">
          <a:xfrm>
            <a:off x="0" y="3676"/>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r>
              <a:rPr lang="es-ES" sz="4000" dirty="0" smtClean="0">
                <a:solidFill>
                  <a:srgbClr val="0000CC"/>
                </a:solidFill>
              </a:rPr>
              <a:t>Enunciados de los problemas 1 y 2</a:t>
            </a:r>
            <a:endParaRPr lang="es-ES" sz="4000" dirty="0">
              <a:solidFill>
                <a:srgbClr val="0000CC"/>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9</a:t>
            </a:fld>
            <a:endParaRPr lang="es-ES"/>
          </a:p>
        </p:txBody>
      </p:sp>
    </p:spTree>
    <p:extLst>
      <p:ext uri="{BB962C8B-B14F-4D97-AF65-F5344CB8AC3E}">
        <p14:creationId xmlns:p14="http://schemas.microsoft.com/office/powerpoint/2010/main" val="23146820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Errores cometidos en la serie 5</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Errores de concepto y/o nomenclatura o lenguaje impropio</a:t>
            </a:r>
          </a:p>
          <a:p>
            <a:pPr marL="531813" indent="-271463">
              <a:lnSpc>
                <a:spcPts val="3000"/>
              </a:lnSpc>
              <a:spcBef>
                <a:spcPts val="600"/>
              </a:spcBef>
              <a:buClr>
                <a:srgbClr val="00B050"/>
              </a:buClr>
              <a:buFont typeface="Wingdings" pitchFamily="2" charset="2"/>
              <a:buChar char="§"/>
              <a:defRPr/>
            </a:pPr>
            <a:r>
              <a:rPr lang="es-ES" sz="2600" kern="0" dirty="0" smtClean="0">
                <a:sym typeface="Symbol" panose="05050102010706020507" pitchFamily="18" charset="2"/>
              </a:rPr>
              <a:t>colonias</a:t>
            </a:r>
            <a:r>
              <a:rPr lang="es-ES" sz="2600" kern="0" dirty="0" smtClean="0">
                <a:solidFill>
                  <a:srgbClr val="FF0000"/>
                </a:solidFill>
                <a:sym typeface="Symbol" panose="05050102010706020507" pitchFamily="18" charset="2"/>
              </a:rPr>
              <a:t> de inserción negativa </a:t>
            </a:r>
            <a:r>
              <a:rPr lang="es-ES_tradnl" sz="2600" kern="0" dirty="0" smtClean="0">
                <a:solidFill>
                  <a:srgbClr val="000000"/>
                </a:solidFill>
                <a:sym typeface="Symbol" panose="05050102010706020507" pitchFamily="18" charset="2"/>
              </a:rPr>
              <a:t> </a:t>
            </a:r>
            <a:r>
              <a:rPr lang="es-ES" sz="2600" kern="0" dirty="0" smtClean="0">
                <a:solidFill>
                  <a:srgbClr val="00B050"/>
                </a:solidFill>
                <a:sym typeface="Symbol" panose="05050102010706020507" pitchFamily="18" charset="2"/>
              </a:rPr>
              <a:t>negativas, cuyas células contienen el vector sin inserto</a:t>
            </a:r>
          </a:p>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Insuficiente </a:t>
            </a:r>
            <a:r>
              <a:rPr lang="es-ES_tradnl" sz="2600" kern="0" dirty="0">
                <a:solidFill>
                  <a:srgbClr val="000000"/>
                </a:solidFill>
              </a:rPr>
              <a:t>grado de detalle </a:t>
            </a:r>
            <a:endParaRPr lang="es-ES" sz="2600" kern="0" dirty="0">
              <a:solidFill>
                <a:srgbClr val="000000"/>
              </a:solidFill>
            </a:endParaRPr>
          </a:p>
          <a:p>
            <a:pPr marL="539750" indent="-271463">
              <a:lnSpc>
                <a:spcPts val="3000"/>
              </a:lnSpc>
              <a:spcBef>
                <a:spcPts val="600"/>
              </a:spcBef>
              <a:buClr>
                <a:srgbClr val="00B050"/>
              </a:buClr>
              <a:buFont typeface="Wingdings" pitchFamily="2" charset="2"/>
              <a:buChar char="§"/>
              <a:defRPr/>
            </a:pPr>
            <a:r>
              <a:rPr lang="es-ES_tradnl" sz="2600" kern="0" dirty="0" smtClean="0">
                <a:solidFill>
                  <a:srgbClr val="FF0000"/>
                </a:solidFill>
                <a:sym typeface="Symbol" panose="05050102010706020507" pitchFamily="18" charset="2"/>
              </a:rPr>
              <a:t>Se utiliza un vector y un inserto al que se le han incorporado secuencias de 5 hasta 30 </a:t>
            </a:r>
            <a:r>
              <a:rPr lang="es-ES_tradnl" sz="2600" kern="0" dirty="0" err="1" smtClean="0">
                <a:solidFill>
                  <a:srgbClr val="FF0000"/>
                </a:solidFill>
                <a:sym typeface="Symbol" panose="05050102010706020507" pitchFamily="18" charset="2"/>
              </a:rPr>
              <a:t>pb</a:t>
            </a:r>
            <a:r>
              <a:rPr lang="es-ES_tradnl" sz="2600" kern="0" dirty="0" smtClean="0">
                <a:solidFill>
                  <a:srgbClr val="FF0000"/>
                </a:solidFill>
                <a:sym typeface="Symbol" panose="05050102010706020507" pitchFamily="18" charset="2"/>
              </a:rPr>
              <a:t> que son homólogas y observar el porcentaje de recombinación en función de la longitud de la secuencia añadida </a:t>
            </a:r>
            <a:r>
              <a:rPr lang="es-ES_tradnl" sz="2600" kern="0" dirty="0" smtClean="0">
                <a:solidFill>
                  <a:srgbClr val="000000"/>
                </a:solidFill>
                <a:sym typeface="Symbol" panose="05050102010706020507" pitchFamily="18" charset="2"/>
              </a:rPr>
              <a:t> </a:t>
            </a:r>
            <a:r>
              <a:rPr lang="es-ES" sz="2600" kern="0" dirty="0">
                <a:solidFill>
                  <a:srgbClr val="00B050"/>
                </a:solidFill>
                <a:sym typeface="Symbol" panose="05050102010706020507" pitchFamily="18" charset="2"/>
              </a:rPr>
              <a:t>Se amplificó el inserto </a:t>
            </a:r>
            <a:r>
              <a:rPr lang="es-ES" sz="2600" kern="0" dirty="0" err="1">
                <a:solidFill>
                  <a:srgbClr val="00B050"/>
                </a:solidFill>
                <a:sym typeface="Symbol" panose="05050102010706020507" pitchFamily="18" charset="2"/>
              </a:rPr>
              <a:t>kanMX</a:t>
            </a:r>
            <a:r>
              <a:rPr lang="es-ES" sz="2600" kern="0" dirty="0">
                <a:solidFill>
                  <a:srgbClr val="00B050"/>
                </a:solidFill>
                <a:sym typeface="Symbol" panose="05050102010706020507" pitchFamily="18" charset="2"/>
              </a:rPr>
              <a:t> con los cebadores kan3Bf y kan3Br, que contienen colas 5' de </a:t>
            </a:r>
            <a:r>
              <a:rPr lang="es-ES" sz="2600" kern="0" dirty="0" smtClean="0">
                <a:solidFill>
                  <a:srgbClr val="00B050"/>
                </a:solidFill>
                <a:sym typeface="Symbol" panose="05050102010706020507" pitchFamily="18" charset="2"/>
              </a:rPr>
              <a:t>5-30 </a:t>
            </a:r>
            <a:r>
              <a:rPr lang="es-ES" sz="2600" kern="0" dirty="0">
                <a:solidFill>
                  <a:srgbClr val="00B050"/>
                </a:solidFill>
                <a:sym typeface="Symbol" panose="05050102010706020507" pitchFamily="18" charset="2"/>
              </a:rPr>
              <a:t>nucleótidos, idénticas a los extremos del vector p3B </a:t>
            </a:r>
            <a:r>
              <a:rPr lang="es-ES" sz="2600" kern="0" dirty="0" err="1">
                <a:solidFill>
                  <a:srgbClr val="00B050"/>
                </a:solidFill>
                <a:sym typeface="Symbol" panose="05050102010706020507" pitchFamily="18" charset="2"/>
              </a:rPr>
              <a:t>linearizado</a:t>
            </a:r>
            <a:r>
              <a:rPr lang="es-ES" sz="2600" kern="0" dirty="0">
                <a:solidFill>
                  <a:srgbClr val="00B050"/>
                </a:solidFill>
                <a:sym typeface="Symbol" panose="05050102010706020507" pitchFamily="18" charset="2"/>
              </a:rPr>
              <a:t>. Se </a:t>
            </a:r>
            <a:r>
              <a:rPr lang="es-ES" sz="2600" kern="0" dirty="0" err="1">
                <a:solidFill>
                  <a:srgbClr val="00B050"/>
                </a:solidFill>
                <a:sym typeface="Symbol" panose="05050102010706020507" pitchFamily="18" charset="2"/>
              </a:rPr>
              <a:t>cotransformó</a:t>
            </a:r>
            <a:r>
              <a:rPr lang="es-ES" sz="2600" kern="0" dirty="0">
                <a:solidFill>
                  <a:srgbClr val="00B050"/>
                </a:solidFill>
                <a:sym typeface="Symbol" panose="05050102010706020507" pitchFamily="18" charset="2"/>
              </a:rPr>
              <a:t> </a:t>
            </a:r>
            <a:r>
              <a:rPr lang="es-ES" sz="2600" i="1" kern="0" dirty="0" err="1">
                <a:solidFill>
                  <a:srgbClr val="00B050"/>
                </a:solidFill>
                <a:sym typeface="Symbol" panose="05050102010706020507" pitchFamily="18" charset="2"/>
              </a:rPr>
              <a:t>Escherichia</a:t>
            </a:r>
            <a:r>
              <a:rPr lang="es-ES" sz="2600" i="1" kern="0" dirty="0">
                <a:solidFill>
                  <a:srgbClr val="00B050"/>
                </a:solidFill>
                <a:sym typeface="Symbol" panose="05050102010706020507" pitchFamily="18" charset="2"/>
              </a:rPr>
              <a:t> </a:t>
            </a:r>
            <a:r>
              <a:rPr lang="es-ES" sz="2600" i="1" kern="0" dirty="0" err="1">
                <a:solidFill>
                  <a:srgbClr val="00B050"/>
                </a:solidFill>
                <a:sym typeface="Symbol" panose="05050102010706020507" pitchFamily="18" charset="2"/>
              </a:rPr>
              <a:t>coli</a:t>
            </a:r>
            <a:r>
              <a:rPr lang="es-ES" sz="2600" i="1" kern="0" dirty="0">
                <a:solidFill>
                  <a:srgbClr val="00B050"/>
                </a:solidFill>
                <a:sym typeface="Symbol" panose="05050102010706020507" pitchFamily="18" charset="2"/>
              </a:rPr>
              <a:t> </a:t>
            </a:r>
            <a:r>
              <a:rPr lang="es-ES" sz="2600" kern="0" dirty="0">
                <a:solidFill>
                  <a:srgbClr val="00B050"/>
                </a:solidFill>
                <a:sym typeface="Symbol" panose="05050102010706020507" pitchFamily="18" charset="2"/>
              </a:rPr>
              <a:t>con los productos de PCR </a:t>
            </a:r>
            <a:r>
              <a:rPr lang="es-ES" sz="2600" kern="0" dirty="0" err="1">
                <a:solidFill>
                  <a:srgbClr val="00B050"/>
                </a:solidFill>
                <a:sym typeface="Symbol" panose="05050102010706020507" pitchFamily="18" charset="2"/>
              </a:rPr>
              <a:t>kanMX</a:t>
            </a:r>
            <a:r>
              <a:rPr lang="es-ES" sz="2600" kern="0" dirty="0">
                <a:solidFill>
                  <a:srgbClr val="00B050"/>
                </a:solidFill>
                <a:sym typeface="Symbol" panose="05050102010706020507" pitchFamily="18" charset="2"/>
              </a:rPr>
              <a:t> y p3B </a:t>
            </a:r>
            <a:r>
              <a:rPr lang="es-ES" sz="2600" kern="0" dirty="0" err="1">
                <a:solidFill>
                  <a:srgbClr val="00B050"/>
                </a:solidFill>
                <a:sym typeface="Symbol" panose="05050102010706020507" pitchFamily="18" charset="2"/>
              </a:rPr>
              <a:t>linearizado</a:t>
            </a:r>
            <a:r>
              <a:rPr lang="es-ES" sz="2600" kern="0" dirty="0">
                <a:solidFill>
                  <a:srgbClr val="00B050"/>
                </a:solidFill>
                <a:sym typeface="Symbol" panose="05050102010706020507" pitchFamily="18" charset="2"/>
              </a:rPr>
              <a:t>, para obtener el plásmido p3Bkan mediante recombinación homóloga </a:t>
            </a:r>
            <a:r>
              <a:rPr lang="es-ES" sz="2600" i="1" kern="0" dirty="0">
                <a:solidFill>
                  <a:srgbClr val="00B050"/>
                </a:solidFill>
                <a:sym typeface="Symbol" panose="05050102010706020507" pitchFamily="18" charset="2"/>
              </a:rPr>
              <a:t>in </a:t>
            </a:r>
            <a:r>
              <a:rPr lang="es-ES" sz="2600" i="1" kern="0" dirty="0" smtClean="0">
                <a:solidFill>
                  <a:srgbClr val="00B050"/>
                </a:solidFill>
                <a:sym typeface="Symbol" panose="05050102010706020507" pitchFamily="18" charset="2"/>
              </a:rPr>
              <a:t>vivo</a:t>
            </a:r>
            <a:r>
              <a:rPr lang="es-ES" sz="2600" kern="0" dirty="0" smtClean="0">
                <a:solidFill>
                  <a:srgbClr val="00B050"/>
                </a:solidFill>
                <a:sym typeface="Symbol" panose="05050102010706020507" pitchFamily="18" charset="2"/>
              </a:rPr>
              <a:t>. </a:t>
            </a:r>
          </a:p>
          <a:p>
            <a:pPr marL="260350">
              <a:lnSpc>
                <a:spcPts val="3000"/>
              </a:lnSpc>
              <a:spcBef>
                <a:spcPts val="600"/>
              </a:spcBef>
              <a:buClr>
                <a:srgbClr val="00B050"/>
              </a:buClr>
              <a:defRPr/>
            </a:pPr>
            <a:endParaRPr lang="es-ES_tradnl" sz="2600" kern="0" dirty="0"/>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90</a:t>
            </a:fld>
            <a:endParaRPr lang="es-ES"/>
          </a:p>
        </p:txBody>
      </p:sp>
    </p:spTree>
    <p:extLst>
      <p:ext uri="{BB962C8B-B14F-4D97-AF65-F5344CB8AC3E}">
        <p14:creationId xmlns:p14="http://schemas.microsoft.com/office/powerpoint/2010/main" val="191415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8"/>
          <p:cNvSpPr txBox="1">
            <a:spLocks noChangeArrowheads="1"/>
          </p:cNvSpPr>
          <p:nvPr/>
        </p:nvSpPr>
        <p:spPr bwMode="auto">
          <a:xfrm>
            <a:off x="5651500" y="1844675"/>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nucleótidos</a:t>
            </a:r>
          </a:p>
        </p:txBody>
      </p:sp>
      <p:sp>
        <p:nvSpPr>
          <p:cNvPr id="30724" name="Text Box 9"/>
          <p:cNvSpPr txBox="1">
            <a:spLocks noChangeArrowheads="1"/>
          </p:cNvSpPr>
          <p:nvPr/>
        </p:nvSpPr>
        <p:spPr bwMode="auto">
          <a:xfrm>
            <a:off x="5651500" y="4292600"/>
            <a:ext cx="1800225" cy="396875"/>
          </a:xfrm>
          <a:prstGeom prst="rect">
            <a:avLst/>
          </a:prstGeom>
          <a:noFill/>
          <a:ln w="9525">
            <a:noFill/>
            <a:miter lim="800000"/>
            <a:headEnd/>
            <a:tailEnd/>
          </a:ln>
        </p:spPr>
        <p:txBody>
          <a:bodyPr>
            <a:spAutoFit/>
          </a:bodyPr>
          <a:lstStyle/>
          <a:p>
            <a:pPr>
              <a:spcBef>
                <a:spcPct val="50000"/>
              </a:spcBef>
            </a:pPr>
            <a:r>
              <a:rPr lang="es-ES" sz="2000">
                <a:solidFill>
                  <a:srgbClr val="FFFFFF"/>
                </a:solidFill>
                <a:latin typeface="Comic Sans MS" pitchFamily="66" charset="0"/>
              </a:rPr>
              <a:t>aminoácidos</a:t>
            </a:r>
          </a:p>
        </p:txBody>
      </p:sp>
      <p:sp>
        <p:nvSpPr>
          <p:cNvPr id="30725" name="Rectangle 11"/>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s-ES_tradnl" sz="4000" dirty="0" smtClean="0">
                <a:solidFill>
                  <a:srgbClr val="0000CC"/>
                </a:solidFill>
              </a:rPr>
              <a:t>Comentarios a la serie 5</a:t>
            </a:r>
            <a:endParaRPr lang="es-ES" sz="4000" dirty="0">
              <a:solidFill>
                <a:srgbClr val="0000CC"/>
              </a:solidFill>
            </a:endParaRPr>
          </a:p>
        </p:txBody>
      </p:sp>
      <p:sp>
        <p:nvSpPr>
          <p:cNvPr id="13" name="Rectangle 3"/>
          <p:cNvSpPr txBox="1">
            <a:spLocks noChangeArrowheads="1"/>
          </p:cNvSpPr>
          <p:nvPr/>
        </p:nvSpPr>
        <p:spPr bwMode="auto">
          <a:xfrm>
            <a:off x="240034" y="1341369"/>
            <a:ext cx="8903966" cy="975159"/>
          </a:xfrm>
          <a:prstGeom prst="rect">
            <a:avLst/>
          </a:prstGeom>
          <a:noFill/>
          <a:ln w="9525">
            <a:noFill/>
            <a:miter lim="800000"/>
            <a:headEnd/>
            <a:tailEnd/>
          </a:ln>
        </p:spPr>
        <p:txBody>
          <a:bodyPr/>
          <a:lstStyle/>
          <a:p>
            <a:pPr marL="271463" indent="-271463">
              <a:lnSpc>
                <a:spcPts val="3000"/>
              </a:lnSpc>
              <a:spcBef>
                <a:spcPts val="600"/>
              </a:spcBef>
              <a:buClr>
                <a:srgbClr val="FF0000"/>
              </a:buClr>
              <a:buFont typeface="Wingdings" pitchFamily="2" charset="2"/>
              <a:buChar char="§"/>
              <a:defRPr/>
            </a:pPr>
            <a:r>
              <a:rPr lang="es-ES_tradnl" sz="2600" kern="0" dirty="0" smtClean="0">
                <a:solidFill>
                  <a:srgbClr val="000000"/>
                </a:solidFill>
              </a:rPr>
              <a:t>Algunas precisiones</a:t>
            </a:r>
          </a:p>
          <a:p>
            <a:pPr marL="531813" indent="-271463">
              <a:lnSpc>
                <a:spcPts val="3000"/>
              </a:lnSpc>
              <a:spcBef>
                <a:spcPts val="600"/>
              </a:spcBef>
              <a:buClr>
                <a:srgbClr val="00B050"/>
              </a:buClr>
              <a:buFont typeface="Wingdings" pitchFamily="2" charset="2"/>
              <a:buChar char="§"/>
              <a:defRPr/>
            </a:pPr>
            <a:r>
              <a:rPr lang="es-ES_tradnl" sz="2600" i="1" kern="0" dirty="0" smtClean="0">
                <a:sym typeface="Symbol" panose="05050102010706020507" pitchFamily="18" charset="2"/>
              </a:rPr>
              <a:t>gel </a:t>
            </a:r>
            <a:r>
              <a:rPr lang="es-ES_tradnl" sz="2600" i="1" kern="0" dirty="0" err="1" smtClean="0">
                <a:sym typeface="Symbol" panose="05050102010706020507" pitchFamily="18" charset="2"/>
              </a:rPr>
              <a:t>lane</a:t>
            </a:r>
            <a:r>
              <a:rPr lang="es-ES_tradnl" sz="2600" kern="0" dirty="0" smtClean="0">
                <a:sym typeface="Symbol" panose="05050102010706020507" pitchFamily="18" charset="2"/>
              </a:rPr>
              <a:t> </a:t>
            </a:r>
            <a:r>
              <a:rPr lang="es-ES" sz="2600" kern="0" dirty="0" smtClean="0">
                <a:sym typeface="Symbol" panose="05050102010706020507" pitchFamily="18" charset="2"/>
              </a:rPr>
              <a:t>calle del gel</a:t>
            </a:r>
          </a:p>
          <a:p>
            <a:pPr marL="531813"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Peso molecular en </a:t>
            </a:r>
            <a:r>
              <a:rPr lang="es-ES_tradnl" sz="2600" kern="0" dirty="0" err="1" smtClean="0">
                <a:sym typeface="Symbol" panose="05050102010706020507" pitchFamily="18" charset="2"/>
              </a:rPr>
              <a:t>pb</a:t>
            </a:r>
            <a:r>
              <a:rPr lang="es-ES_tradnl" sz="2600" kern="0" dirty="0" smtClean="0">
                <a:sym typeface="Symbol" panose="05050102010706020507" pitchFamily="18" charset="2"/>
              </a:rPr>
              <a:t>: es de uso común, pero en realidad estamos hablando de tamaño (más exactamente, longitud, de la que, obviamente, depende el peso molecular)</a:t>
            </a:r>
            <a:endParaRPr lang="es-ES_tradnl" sz="2600" kern="0" dirty="0">
              <a:solidFill>
                <a:srgbClr val="FF0000"/>
              </a:solidFill>
              <a:sym typeface="Symbol" panose="05050102010706020507" pitchFamily="18" charset="2"/>
            </a:endParaRPr>
          </a:p>
          <a:p>
            <a:pPr marL="531813" indent="-271463">
              <a:lnSpc>
                <a:spcPts val="3000"/>
              </a:lnSpc>
              <a:spcBef>
                <a:spcPts val="600"/>
              </a:spcBef>
              <a:buClr>
                <a:srgbClr val="00B050"/>
              </a:buClr>
              <a:buFont typeface="Wingdings" pitchFamily="2" charset="2"/>
              <a:buChar char="§"/>
              <a:defRPr/>
            </a:pPr>
            <a:r>
              <a:rPr lang="es-ES_tradnl" sz="2600" kern="0" dirty="0" smtClean="0">
                <a:sym typeface="Symbol" panose="05050102010706020507" pitchFamily="18" charset="2"/>
              </a:rPr>
              <a:t>Observación  interpretación de la observación</a:t>
            </a:r>
          </a:p>
          <a:p>
            <a:pPr>
              <a:lnSpc>
                <a:spcPts val="3000"/>
              </a:lnSpc>
              <a:spcBef>
                <a:spcPts val="0"/>
              </a:spcBef>
              <a:buClr>
                <a:srgbClr val="FF0000"/>
              </a:buClr>
              <a:defRPr/>
            </a:pPr>
            <a:endParaRPr lang="es-ES_tradnl" sz="2600" kern="0" dirty="0" smtClean="0">
              <a:solidFill>
                <a:srgbClr val="000000"/>
              </a:solidFill>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91</a:t>
            </a:fld>
            <a:endParaRPr lang="es-ES"/>
          </a:p>
        </p:txBody>
      </p:sp>
    </p:spTree>
    <p:extLst>
      <p:ext uri="{BB962C8B-B14F-4D97-AF65-F5344CB8AC3E}">
        <p14:creationId xmlns:p14="http://schemas.microsoft.com/office/powerpoint/2010/main" val="129829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0" y="0"/>
            <a:ext cx="3747655" cy="1143000"/>
          </a:xfrm>
        </p:spPr>
        <p:txBody>
          <a:bodyPr/>
          <a:lstStyle/>
          <a:p>
            <a:pPr eaLnBrk="1" hangingPunct="1">
              <a:lnSpc>
                <a:spcPts val="3800"/>
              </a:lnSpc>
            </a:pPr>
            <a:r>
              <a:rPr lang="es-ES_tradnl" sz="4000" dirty="0" smtClean="0">
                <a:solidFill>
                  <a:srgbClr val="0000CC"/>
                </a:solidFill>
                <a:latin typeface="Calibri" pitchFamily="34" charset="0"/>
              </a:rPr>
              <a:t>Enunciado del problema 9</a:t>
            </a:r>
          </a:p>
        </p:txBody>
      </p:sp>
      <p:pic>
        <p:nvPicPr>
          <p:cNvPr id="6" name="Imagen 5" descr="C:\Users\jlmicol\Downloads\journal.pone.0119221.g00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7655" y="239072"/>
            <a:ext cx="5396346" cy="6409378"/>
          </a:xfrm>
          <a:prstGeom prst="rect">
            <a:avLst/>
          </a:prstGeom>
          <a:noFill/>
          <a:ln>
            <a:noFill/>
          </a:ln>
        </p:spPr>
      </p:pic>
      <p:sp>
        <p:nvSpPr>
          <p:cNvPr id="7" name="Cuadro de texto 2"/>
          <p:cNvSpPr txBox="1">
            <a:spLocks noChangeArrowheads="1"/>
          </p:cNvSpPr>
          <p:nvPr/>
        </p:nvSpPr>
        <p:spPr bwMode="auto">
          <a:xfrm>
            <a:off x="5475922" y="6370320"/>
            <a:ext cx="669925" cy="27813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dirty="0">
                <a:effectLst/>
                <a:latin typeface="Times New Roman" panose="02020603050405020304" pitchFamily="18" charset="0"/>
                <a:ea typeface="Times New Roman" panose="02020603050405020304" pitchFamily="18" charset="0"/>
                <a:cs typeface="Times New Roman" panose="02020603050405020304" pitchFamily="18" charset="0"/>
              </a:rPr>
              <a:t>Figura 6</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0" y="1196975"/>
            <a:ext cx="3810000" cy="5734903"/>
          </a:xfrm>
          <a:prstGeom prst="rect">
            <a:avLst/>
          </a:prstGeom>
        </p:spPr>
        <p:txBody>
          <a:bodyPr wrap="square">
            <a:spAutoFit/>
          </a:bodyPr>
          <a:lstStyle/>
          <a:p>
            <a:pPr algn="just">
              <a:lnSpc>
                <a:spcPts val="2200"/>
              </a:lnSpc>
            </a:pPr>
            <a:r>
              <a:rPr lang="es-ES" sz="2000" b="1" dirty="0">
                <a:ea typeface="Times New Roman" panose="02020603050405020304" pitchFamily="18" charset="0"/>
                <a:cs typeface="Calibri" panose="020F0502020204030204" pitchFamily="34" charset="0"/>
              </a:rPr>
              <a:t>9.- </a:t>
            </a:r>
            <a:r>
              <a:rPr lang="es-ES" sz="2000" dirty="0">
                <a:ea typeface="Times New Roman" panose="02020603050405020304" pitchFamily="18" charset="0"/>
                <a:cs typeface="Calibri" panose="020F0502020204030204" pitchFamily="34" charset="0"/>
              </a:rPr>
              <a:t>Interpreta la Figura 6 (es la Figura 2 del artículo en el que se basan los problemas 7 y 8), explicando en 9A el objetivo del experimento que realizan los autores. Explica en 9B cuál es el diseño de dicho experimento, que se representa en la Figura 6A. Interpreta en 9C la Figura 6B, indicando qué variable representan los ejes de abscisas y ordenadas, y a qué conclusión conduce la comparación de las cinco parejas de columnas que aparecen en el histograma. Interpreta en 9D la Figura 6C, indicando el significado de la letra M y los símbolos + y -, y explicando qué se está visualizando y a qué conclusión conduce.</a:t>
            </a:r>
            <a:endParaRPr lang="es-ES" sz="2000" dirty="0"/>
          </a:p>
        </p:txBody>
      </p:sp>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92</a:t>
            </a:fld>
            <a:endParaRPr lang="es-ES">
              <a:solidFill>
                <a:srgbClr val="000000"/>
              </a:solidFill>
            </a:endParaRPr>
          </a:p>
        </p:txBody>
      </p:sp>
    </p:spTree>
    <p:extLst>
      <p:ext uri="{BB962C8B-B14F-4D97-AF65-F5344CB8AC3E}">
        <p14:creationId xmlns:p14="http://schemas.microsoft.com/office/powerpoint/2010/main" val="64149995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Enunciado del problema 10</a:t>
            </a:r>
          </a:p>
        </p:txBody>
      </p:sp>
      <p:pic>
        <p:nvPicPr>
          <p:cNvPr id="3" name="Imagen 2" descr="C:\Users\jlmicol\Downloads\journal.pone.0119221.g004.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934" y="2600626"/>
            <a:ext cx="6514131" cy="4207110"/>
          </a:xfrm>
          <a:prstGeom prst="rect">
            <a:avLst/>
          </a:prstGeom>
          <a:noFill/>
          <a:ln>
            <a:noFill/>
          </a:ln>
        </p:spPr>
      </p:pic>
      <p:sp>
        <p:nvSpPr>
          <p:cNvPr id="4" name="Cuadro de texto 2"/>
          <p:cNvSpPr txBox="1">
            <a:spLocks noChangeArrowheads="1"/>
          </p:cNvSpPr>
          <p:nvPr/>
        </p:nvSpPr>
        <p:spPr bwMode="auto">
          <a:xfrm>
            <a:off x="6142729" y="6183459"/>
            <a:ext cx="669925" cy="27813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400"/>
              </a:lnSpc>
              <a:spcAft>
                <a:spcPts val="0"/>
              </a:spcAft>
            </a:pPr>
            <a:r>
              <a:rPr lang="es-ES" sz="1000" b="1" spc="-30" dirty="0">
                <a:effectLst/>
                <a:latin typeface="Times New Roman" panose="02020603050405020304" pitchFamily="18" charset="0"/>
                <a:ea typeface="Times New Roman" panose="02020603050405020304" pitchFamily="18" charset="0"/>
                <a:cs typeface="Times New Roman" panose="02020603050405020304" pitchFamily="18" charset="0"/>
              </a:rPr>
              <a:t>Figura 7</a:t>
            </a:r>
            <a:endParaRPr lang="es-E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0" y="1241407"/>
            <a:ext cx="9144000" cy="1631216"/>
          </a:xfrm>
          <a:prstGeom prst="rect">
            <a:avLst/>
          </a:prstGeom>
        </p:spPr>
        <p:txBody>
          <a:bodyPr wrap="square">
            <a:spAutoFit/>
          </a:bodyPr>
          <a:lstStyle/>
          <a:p>
            <a:pPr algn="just">
              <a:spcAft>
                <a:spcPts val="0"/>
              </a:spcAft>
            </a:pPr>
            <a:r>
              <a:rPr lang="es-ES" sz="2000" b="1" dirty="0">
                <a:ea typeface="Times New Roman" panose="02020603050405020304" pitchFamily="18" charset="0"/>
                <a:cs typeface="Calibri" panose="020F0502020204030204" pitchFamily="34" charset="0"/>
              </a:rPr>
              <a:t>10.- </a:t>
            </a:r>
            <a:r>
              <a:rPr lang="es-ES" sz="2000" dirty="0">
                <a:ea typeface="Times New Roman" panose="02020603050405020304" pitchFamily="18" charset="0"/>
                <a:cs typeface="Calibri" panose="020F0502020204030204" pitchFamily="34" charset="0"/>
              </a:rPr>
              <a:t>Interpreta la Figura 7 (es la Figura 4 del artículo en el que se basan los problemas 7, 8 y 9), explicando en 10A el objetivo del experimento que realizan los autores. Explica en 10B el diseño de dicho experimento, que se representa en la Figura 7A. Interpreta en 10C la figura 7B, explicando qué se está visualizando y a qué conclusión conduce.</a:t>
            </a:r>
            <a:endParaRPr lang="es-ES" sz="2000" dirty="0">
              <a:ea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93</a:t>
            </a:fld>
            <a:endParaRPr lang="es-ES">
              <a:solidFill>
                <a:srgbClr val="000000"/>
              </a:solidFill>
            </a:endParaRPr>
          </a:p>
        </p:txBody>
      </p:sp>
    </p:spTree>
    <p:extLst>
      <p:ext uri="{BB962C8B-B14F-4D97-AF65-F5344CB8AC3E}">
        <p14:creationId xmlns:p14="http://schemas.microsoft.com/office/powerpoint/2010/main" val="317871737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9</a:t>
            </a:r>
          </a:p>
        </p:txBody>
      </p:sp>
      <p:pic>
        <p:nvPicPr>
          <p:cNvPr id="2" name="Imagen 1"/>
          <p:cNvPicPr>
            <a:picLocks noChangeAspect="1"/>
          </p:cNvPicPr>
          <p:nvPr/>
        </p:nvPicPr>
        <p:blipFill rotWithShape="1">
          <a:blip r:embed="rId3"/>
          <a:srcRect l="14606" t="17866" r="12040" b="11959"/>
          <a:stretch/>
        </p:blipFill>
        <p:spPr>
          <a:xfrm>
            <a:off x="19292" y="1520825"/>
            <a:ext cx="9110854" cy="4902701"/>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94</a:t>
            </a:fld>
            <a:endParaRPr lang="es-ES">
              <a:solidFill>
                <a:srgbClr val="000000"/>
              </a:solidFill>
            </a:endParaRPr>
          </a:p>
        </p:txBody>
      </p:sp>
    </p:spTree>
    <p:extLst>
      <p:ext uri="{BB962C8B-B14F-4D97-AF65-F5344CB8AC3E}">
        <p14:creationId xmlns:p14="http://schemas.microsoft.com/office/powerpoint/2010/main" val="251565638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eaLnBrk="1" hangingPunct="1">
              <a:lnSpc>
                <a:spcPct val="100000"/>
              </a:lnSpc>
            </a:pPr>
            <a:r>
              <a:rPr lang="es-ES_tradnl" sz="4000" dirty="0" smtClean="0">
                <a:solidFill>
                  <a:srgbClr val="0000CC"/>
                </a:solidFill>
                <a:latin typeface="Calibri" pitchFamily="34" charset="0"/>
              </a:rPr>
              <a:t>Respuestas del problema 10</a:t>
            </a:r>
          </a:p>
        </p:txBody>
      </p:sp>
      <p:pic>
        <p:nvPicPr>
          <p:cNvPr id="2" name="Imagen 1"/>
          <p:cNvPicPr>
            <a:picLocks noChangeAspect="1"/>
          </p:cNvPicPr>
          <p:nvPr/>
        </p:nvPicPr>
        <p:blipFill rotWithShape="1">
          <a:blip r:embed="rId3"/>
          <a:srcRect l="14540" t="23163" r="12039" b="18508"/>
          <a:stretch/>
        </p:blipFill>
        <p:spPr>
          <a:xfrm>
            <a:off x="0" y="2064327"/>
            <a:ext cx="9158419" cy="4092667"/>
          </a:xfrm>
          <a:prstGeom prst="rect">
            <a:avLst/>
          </a:prstGeom>
        </p:spPr>
      </p:pic>
      <p:sp>
        <p:nvSpPr>
          <p:cNvPr id="4" name="Marcador de número de diapositiva 3"/>
          <p:cNvSpPr>
            <a:spLocks noGrp="1"/>
          </p:cNvSpPr>
          <p:nvPr>
            <p:ph type="sldNum" sz="quarter" idx="12"/>
          </p:nvPr>
        </p:nvSpPr>
        <p:spPr/>
        <p:txBody>
          <a:bodyPr/>
          <a:lstStyle/>
          <a:p>
            <a:pPr>
              <a:defRPr/>
            </a:pPr>
            <a:fld id="{E8D04B33-62ED-451B-A6FF-885C571C8298}" type="slidenum">
              <a:rPr lang="es-ES" smtClean="0">
                <a:solidFill>
                  <a:srgbClr val="000000"/>
                </a:solidFill>
              </a:rPr>
              <a:pPr>
                <a:defRPr/>
              </a:pPr>
              <a:t>95</a:t>
            </a:fld>
            <a:endParaRPr lang="es-ES">
              <a:solidFill>
                <a:srgbClr val="000000"/>
              </a:solidFill>
            </a:endParaRPr>
          </a:p>
        </p:txBody>
      </p:sp>
    </p:spTree>
    <p:extLst>
      <p:ext uri="{BB962C8B-B14F-4D97-AF65-F5344CB8AC3E}">
        <p14:creationId xmlns:p14="http://schemas.microsoft.com/office/powerpoint/2010/main" val="184532840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0" y="0"/>
            <a:ext cx="9144000" cy="1160463"/>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4.2.- Ensamblaje </a:t>
            </a: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de moléculas de </a:t>
            </a:r>
            <a:b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br>
            <a:r>
              <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rPr>
              <a:t>ADN </a:t>
            </a:r>
            <a:r>
              <a:rPr kumimoji="0" lang="es-ES_tradnl" sz="4000" b="0" i="0" u="none" strike="noStrike" kern="1200" cap="none" spc="0" normalizeH="0" baseline="0" noProof="0" dirty="0" smtClean="0">
                <a:ln>
                  <a:noFill/>
                </a:ln>
                <a:solidFill>
                  <a:srgbClr val="0000CC"/>
                </a:solidFill>
                <a:effectLst/>
                <a:uLnTx/>
                <a:uFillTx/>
                <a:latin typeface="Calibri" pitchFamily="34" charset="0"/>
                <a:ea typeface="+mn-ea"/>
                <a:cs typeface="+mn-cs"/>
              </a:rPr>
              <a:t>recombinante</a:t>
            </a:r>
            <a:endParaRPr kumimoji="0" lang="es-ES_tradnl" sz="4000" b="0" i="0" u="none" strike="noStrike" kern="1200" cap="none" spc="0" normalizeH="0" baseline="0" noProof="0" dirty="0">
              <a:ln>
                <a:noFill/>
              </a:ln>
              <a:solidFill>
                <a:srgbClr val="0000CC"/>
              </a:solidFill>
              <a:effectLst/>
              <a:uLnTx/>
              <a:uFillTx/>
              <a:latin typeface="Calibri" pitchFamily="34" charset="0"/>
              <a:ea typeface="+mn-ea"/>
              <a:cs typeface="+mn-cs"/>
            </a:endParaRPr>
          </a:p>
        </p:txBody>
      </p:sp>
      <p:pic>
        <p:nvPicPr>
          <p:cNvPr id="28676" name="Picture 5" descr="Vectores"/>
          <p:cNvPicPr>
            <a:picLocks noChangeAspect="1" noChangeArrowheads="1"/>
          </p:cNvPicPr>
          <p:nvPr/>
        </p:nvPicPr>
        <p:blipFill>
          <a:blip r:embed="rId3">
            <a:extLst>
              <a:ext uri="{28A0092B-C50C-407E-A947-70E740481C1C}">
                <a14:useLocalDpi xmlns:a14="http://schemas.microsoft.com/office/drawing/2010/main" val="0"/>
              </a:ext>
            </a:extLst>
          </a:blip>
          <a:srcRect l="4105" t="28514" r="4993" b="5139"/>
          <a:stretch>
            <a:fillRect/>
          </a:stretch>
        </p:blipFill>
        <p:spPr bwMode="auto">
          <a:xfrm>
            <a:off x="2233228" y="4185084"/>
            <a:ext cx="4679032" cy="254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5 Rectángulo"/>
          <p:cNvSpPr>
            <a:spLocks noChangeArrowheads="1"/>
          </p:cNvSpPr>
          <p:nvPr/>
        </p:nvSpPr>
        <p:spPr bwMode="auto">
          <a:xfrm>
            <a:off x="267270" y="1420477"/>
            <a:ext cx="858920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marR="0" lvl="0" indent="-266700" algn="l" defTabSz="914400" rtl="0" eaLnBrk="1" fontAlgn="base" latinLnBrk="0" hangingPunct="1">
              <a:lnSpc>
                <a:spcPct val="100000"/>
              </a:lnSpc>
              <a:spcBef>
                <a:spcPct val="0"/>
              </a:spcBef>
              <a:spcAft>
                <a:spcPct val="0"/>
              </a:spcAft>
              <a:buClr>
                <a:srgbClr val="FF0000"/>
              </a:buClr>
              <a:buSzTx/>
              <a:buFont typeface="Wingdings" pitchFamily="2" charset="2"/>
              <a:buChar char="4"/>
              <a:tabLst/>
              <a:defRPr/>
            </a:pP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La </a:t>
            </a:r>
            <a:r>
              <a:rPr kumimoji="0" lang="es-ES_tradnl" sz="2400" b="0" i="0" u="none" strike="noStrike" kern="1200" cap="none" spc="0" normalizeH="0" baseline="0" noProof="0" dirty="0">
                <a:ln>
                  <a:noFill/>
                </a:ln>
                <a:solidFill>
                  <a:srgbClr val="0000CC"/>
                </a:solidFill>
                <a:effectLst/>
                <a:uLnTx/>
                <a:uFillTx/>
                <a:latin typeface="Calibri" pitchFamily="34" charset="0"/>
                <a:ea typeface="+mn-ea"/>
                <a:cs typeface="+mn-cs"/>
              </a:rPr>
              <a:t>elección del vector de clonación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depende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del tamaño de los insertos y del número de recombinantes que se desean obtener. Una vez construidas, las moléculas de ADN recombinante deben ser introducidas en las células hospedadoras o partículas virales que permitan su clonación.</a:t>
            </a:r>
            <a:endParaRPr kumimoji="0" lang="es-E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265113" marR="0" lvl="1" indent="-265113" algn="l" defTabSz="9144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Por ejemplo: para clonar productos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de amplificación por </a:t>
            </a:r>
            <a:r>
              <a:rPr kumimoji="0" lang="es-ES_tradnl" sz="2400" b="0" i="0" u="none" strike="noStrike" kern="1200" cap="none" spc="0" normalizeH="0" baseline="0" noProof="0" dirty="0" smtClean="0">
                <a:ln>
                  <a:noFill/>
                </a:ln>
                <a:solidFill>
                  <a:srgbClr val="000000"/>
                </a:solidFill>
                <a:effectLst/>
                <a:uLnTx/>
                <a:uFillTx/>
                <a:latin typeface="Calibri" pitchFamily="34" charset="0"/>
                <a:ea typeface="+mn-ea"/>
                <a:cs typeface="+mn-cs"/>
              </a:rPr>
              <a:t>PCR se emplean </a:t>
            </a:r>
            <a:r>
              <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rPr>
              <a:t>vectores plasmídicos</a:t>
            </a: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723900" marR="0" lvl="1" indent="-266700" algn="l" defTabSz="914400" rtl="0" eaLnBrk="0" fontAlgn="base" latinLnBrk="0" hangingPunct="0">
              <a:lnSpc>
                <a:spcPct val="100000"/>
              </a:lnSpc>
              <a:spcBef>
                <a:spcPct val="20000"/>
              </a:spcBef>
              <a:spcAft>
                <a:spcPct val="0"/>
              </a:spcAft>
              <a:buClr>
                <a:srgbClr val="FF0000"/>
              </a:buClr>
              <a:buSzTx/>
              <a:buFontTx/>
              <a:buNone/>
              <a:tabLst/>
              <a:defRPr/>
            </a:pPr>
            <a:endParaRPr kumimoji="0" lang="es-ES_tradnl"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1 Marcador de número de diapositiva"/>
          <p:cNvSpPr>
            <a:spLocks noGrp="1"/>
          </p:cNvSpPr>
          <p:nvPr>
            <p:ph type="sldNum" sz="quarter" idx="12"/>
          </p:nvPr>
        </p:nvSpPr>
        <p:spPr>
          <a:xfrm>
            <a:off x="4966855" y="6561348"/>
            <a:ext cx="4177145" cy="476250"/>
          </a:xfrm>
        </p:spPr>
        <p:txBody>
          <a:bodyPr/>
          <a:lstStyle/>
          <a:p>
            <a:pPr>
              <a:defRPr/>
            </a:pPr>
            <a:r>
              <a:rPr lang="es-ES" dirty="0" smtClean="0">
                <a:solidFill>
                  <a:srgbClr val="000000"/>
                </a:solidFill>
              </a:rPr>
              <a:t>Diapositivas 24 a 39 y 51 a 67 del Tema 4</a:t>
            </a:r>
            <a:endParaRPr lang="es-ES" dirty="0">
              <a:solidFill>
                <a:srgbClr val="000000"/>
              </a:solidFill>
            </a:endParaRPr>
          </a:p>
        </p:txBody>
      </p:sp>
    </p:spTree>
    <p:extLst>
      <p:ext uri="{BB962C8B-B14F-4D97-AF65-F5344CB8AC3E}">
        <p14:creationId xmlns:p14="http://schemas.microsoft.com/office/powerpoint/2010/main" val="27448041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lnSpc>
                <a:spcPts val="3800"/>
              </a:lnSpc>
            </a:pPr>
            <a:r>
              <a:rPr lang="es-ES_tradnl" sz="4000" dirty="0" smtClean="0">
                <a:solidFill>
                  <a:srgbClr val="0000CC"/>
                </a:solidFill>
                <a:cs typeface="+mn-cs"/>
              </a:rPr>
              <a:t>4.4.2.- Uso de la recombinación</a:t>
            </a:r>
            <a:br>
              <a:rPr lang="es-ES_tradnl" sz="4000" dirty="0" smtClean="0">
                <a:solidFill>
                  <a:srgbClr val="0000CC"/>
                </a:solidFill>
                <a:cs typeface="+mn-cs"/>
              </a:rPr>
            </a:br>
            <a:r>
              <a:rPr lang="es-ES_tradnl" sz="4000" dirty="0" smtClean="0">
                <a:solidFill>
                  <a:srgbClr val="0000CC"/>
                </a:solidFill>
                <a:cs typeface="+mn-cs"/>
              </a:rPr>
              <a:t>en Ingeniería genética</a:t>
            </a:r>
            <a:endParaRPr lang="es-ES_tradnl" sz="4000" dirty="0">
              <a:solidFill>
                <a:srgbClr val="0000CC"/>
              </a:solidFill>
              <a:cs typeface="+mn-cs"/>
            </a:endParaRPr>
          </a:p>
        </p:txBody>
      </p:sp>
      <p:sp>
        <p:nvSpPr>
          <p:cNvPr id="2" name="1 Marcador de número de diapositiva"/>
          <p:cNvSpPr>
            <a:spLocks noGrp="1"/>
          </p:cNvSpPr>
          <p:nvPr>
            <p:ph type="sldNum" sz="quarter" idx="12"/>
          </p:nvPr>
        </p:nvSpPr>
        <p:spPr>
          <a:xfrm>
            <a:off x="6504709" y="6561348"/>
            <a:ext cx="2639291" cy="476250"/>
          </a:xfrm>
        </p:spPr>
        <p:txBody>
          <a:bodyPr/>
          <a:lstStyle/>
          <a:p>
            <a:pPr>
              <a:defRPr/>
            </a:pPr>
            <a:r>
              <a:rPr lang="es-ES" dirty="0"/>
              <a:t>D</a:t>
            </a:r>
            <a:r>
              <a:rPr lang="es-ES" dirty="0" smtClean="0">
                <a:solidFill>
                  <a:srgbClr val="000000"/>
                </a:solidFill>
              </a:rPr>
              <a:t>iapositivas 68 a 85 del Tema 4</a:t>
            </a:r>
            <a:endParaRPr lang="es-ES" dirty="0">
              <a:solidFill>
                <a:srgbClr val="000000"/>
              </a:solidFill>
            </a:endParaRPr>
          </a:p>
        </p:txBody>
      </p:sp>
      <p:sp>
        <p:nvSpPr>
          <p:cNvPr id="5" name="Rectangle 3"/>
          <p:cNvSpPr>
            <a:spLocks noChangeArrowheads="1"/>
          </p:cNvSpPr>
          <p:nvPr/>
        </p:nvSpPr>
        <p:spPr bwMode="auto">
          <a:xfrm>
            <a:off x="250825" y="1412776"/>
            <a:ext cx="88576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265113" indent="-265113">
              <a:buClr>
                <a:srgbClr val="FF0000"/>
              </a:buClr>
              <a:buFont typeface="Wingdings" pitchFamily="2" charset="2"/>
              <a:buChar char="§"/>
            </a:pPr>
            <a:r>
              <a:rPr lang="es-ES_tradnl" sz="2800" dirty="0">
                <a:solidFill>
                  <a:srgbClr val="0000CC"/>
                </a:solidFill>
                <a:cs typeface="+mn-cs"/>
              </a:rPr>
              <a:t>Recombinación</a:t>
            </a:r>
            <a:r>
              <a:rPr lang="es-ES_tradnl" sz="2800" dirty="0">
                <a:solidFill>
                  <a:srgbClr val="000000"/>
                </a:solidFill>
                <a:cs typeface="+mn-cs"/>
              </a:rPr>
              <a:t>: intercambio de segmentos entre moléculas </a:t>
            </a:r>
            <a:r>
              <a:rPr lang="es-ES_tradnl" sz="2800" dirty="0" err="1">
                <a:solidFill>
                  <a:srgbClr val="000000"/>
                </a:solidFill>
                <a:cs typeface="+mn-cs"/>
              </a:rPr>
              <a:t>bicatenarias</a:t>
            </a:r>
            <a:r>
              <a:rPr lang="es-ES_tradnl" sz="2800" dirty="0">
                <a:solidFill>
                  <a:srgbClr val="000000"/>
                </a:solidFill>
                <a:cs typeface="+mn-cs"/>
              </a:rPr>
              <a:t> de ADN</a:t>
            </a:r>
          </a:p>
          <a:p>
            <a:pPr marL="722313" lvl="1" indent="-265113">
              <a:buClr>
                <a:srgbClr val="00B050"/>
              </a:buClr>
              <a:buFont typeface="Wingdings" pitchFamily="2" charset="2"/>
              <a:buChar char="§"/>
            </a:pPr>
            <a:r>
              <a:rPr lang="es-ES_tradnl" sz="2800" dirty="0">
                <a:solidFill>
                  <a:srgbClr val="0000CC"/>
                </a:solidFill>
                <a:cs typeface="+mn-cs"/>
              </a:rPr>
              <a:t>homóloga</a:t>
            </a:r>
            <a:r>
              <a:rPr lang="es-ES_tradnl" sz="2800" dirty="0">
                <a:solidFill>
                  <a:srgbClr val="000000"/>
                </a:solidFill>
                <a:cs typeface="+mn-cs"/>
              </a:rPr>
              <a:t>: entre secuencias idénticas o muy </a:t>
            </a:r>
            <a:r>
              <a:rPr lang="es-ES_tradnl" sz="2800" dirty="0" smtClean="0">
                <a:solidFill>
                  <a:srgbClr val="000000"/>
                </a:solidFill>
                <a:cs typeface="+mn-cs"/>
              </a:rPr>
              <a:t>similares, como la que ocurre entre cromosomas homólogos en la meiosis, o la del </a:t>
            </a:r>
            <a:r>
              <a:rPr lang="es-ES_tradnl" sz="2800" dirty="0" smtClean="0">
                <a:solidFill>
                  <a:srgbClr val="0000CC"/>
                </a:solidFill>
                <a:cs typeface="+mn-cs"/>
              </a:rPr>
              <a:t>sistema Red/ET</a:t>
            </a:r>
          </a:p>
          <a:p>
            <a:pPr marL="722313" lvl="1" indent="-265113">
              <a:buClr>
                <a:srgbClr val="00B050"/>
              </a:buClr>
              <a:buFont typeface="Wingdings" pitchFamily="2" charset="2"/>
              <a:buChar char="§"/>
            </a:pPr>
            <a:r>
              <a:rPr lang="es-ES_tradnl" sz="2800" dirty="0" smtClean="0">
                <a:solidFill>
                  <a:srgbClr val="0000CC"/>
                </a:solidFill>
                <a:cs typeface="+mn-cs"/>
              </a:rPr>
              <a:t>específica </a:t>
            </a:r>
            <a:r>
              <a:rPr lang="es-ES_tradnl" sz="2800" dirty="0">
                <a:solidFill>
                  <a:srgbClr val="0000CC"/>
                </a:solidFill>
                <a:cs typeface="+mn-cs"/>
              </a:rPr>
              <a:t>de sitio</a:t>
            </a:r>
            <a:r>
              <a:rPr lang="es-ES_tradnl" sz="2800" dirty="0">
                <a:solidFill>
                  <a:srgbClr val="000000"/>
                </a:solidFill>
                <a:cs typeface="+mn-cs"/>
              </a:rPr>
              <a:t>: entre secuencias </a:t>
            </a:r>
            <a:r>
              <a:rPr lang="es-ES_tradnl" sz="2800" dirty="0" smtClean="0">
                <a:solidFill>
                  <a:srgbClr val="000000"/>
                </a:solidFill>
                <a:cs typeface="+mn-cs"/>
              </a:rPr>
              <a:t>similares, con homología limitada, </a:t>
            </a:r>
            <a:r>
              <a:rPr lang="es-ES_tradnl" sz="2800" dirty="0">
                <a:solidFill>
                  <a:srgbClr val="000000"/>
                </a:solidFill>
                <a:cs typeface="+mn-cs"/>
              </a:rPr>
              <a:t>llevada a cabo por </a:t>
            </a:r>
            <a:r>
              <a:rPr lang="es-ES_tradnl" sz="2800" dirty="0" err="1">
                <a:solidFill>
                  <a:srgbClr val="0000CC"/>
                </a:solidFill>
                <a:cs typeface="+mn-cs"/>
              </a:rPr>
              <a:t>recombinasas</a:t>
            </a:r>
            <a:r>
              <a:rPr lang="es-ES_tradnl" sz="2800" dirty="0">
                <a:solidFill>
                  <a:srgbClr val="0000CC"/>
                </a:solidFill>
                <a:cs typeface="+mn-cs"/>
              </a:rPr>
              <a:t> </a:t>
            </a:r>
            <a:r>
              <a:rPr lang="es-ES_tradnl" sz="2800" dirty="0">
                <a:solidFill>
                  <a:srgbClr val="000000"/>
                </a:solidFill>
                <a:cs typeface="+mn-cs"/>
              </a:rPr>
              <a:t>como </a:t>
            </a:r>
            <a:r>
              <a:rPr lang="es-ES_tradnl" sz="2800" dirty="0" err="1">
                <a:solidFill>
                  <a:srgbClr val="0000CC"/>
                </a:solidFill>
                <a:cs typeface="+mn-cs"/>
              </a:rPr>
              <a:t>Cre</a:t>
            </a:r>
            <a:r>
              <a:rPr lang="es-ES_tradnl" sz="2800" dirty="0">
                <a:solidFill>
                  <a:srgbClr val="000000"/>
                </a:solidFill>
                <a:cs typeface="+mn-cs"/>
              </a:rPr>
              <a:t> del fago P1, </a:t>
            </a:r>
            <a:r>
              <a:rPr lang="es-ES_tradnl" sz="2800" dirty="0">
                <a:solidFill>
                  <a:srgbClr val="0000CC"/>
                </a:solidFill>
                <a:cs typeface="+mn-cs"/>
              </a:rPr>
              <a:t>FLP</a:t>
            </a:r>
            <a:r>
              <a:rPr lang="es-ES_tradnl" sz="2800" dirty="0">
                <a:solidFill>
                  <a:srgbClr val="000000"/>
                </a:solidFill>
                <a:cs typeface="+mn-cs"/>
              </a:rPr>
              <a:t> de la </a:t>
            </a:r>
            <a:r>
              <a:rPr lang="es-ES_tradnl" sz="2800" dirty="0" smtClean="0">
                <a:solidFill>
                  <a:srgbClr val="000000"/>
                </a:solidFill>
                <a:cs typeface="+mn-cs"/>
              </a:rPr>
              <a:t>levadura, </a:t>
            </a:r>
            <a:r>
              <a:rPr lang="es-ES_tradnl" sz="2800" dirty="0" err="1" smtClean="0">
                <a:solidFill>
                  <a:srgbClr val="0000CC"/>
                </a:solidFill>
                <a:cs typeface="+mn-cs"/>
              </a:rPr>
              <a:t>Int</a:t>
            </a:r>
            <a:r>
              <a:rPr lang="es-ES_tradnl" sz="2800" dirty="0" smtClean="0">
                <a:solidFill>
                  <a:srgbClr val="0000CC"/>
                </a:solidFill>
                <a:cs typeface="+mn-cs"/>
              </a:rPr>
              <a:t> </a:t>
            </a:r>
            <a:r>
              <a:rPr lang="es-ES_tradnl" sz="2800" dirty="0" smtClean="0">
                <a:solidFill>
                  <a:srgbClr val="000000"/>
                </a:solidFill>
                <a:cs typeface="+mn-cs"/>
              </a:rPr>
              <a:t>del fago </a:t>
            </a:r>
            <a:r>
              <a:rPr lang="es-ES_tradnl" sz="2800" dirty="0" smtClean="0">
                <a:solidFill>
                  <a:srgbClr val="000000"/>
                </a:solidFill>
                <a:cs typeface="+mn-cs"/>
                <a:sym typeface="Symbol" panose="05050102010706020507" pitchFamily="18" charset="2"/>
              </a:rPr>
              <a:t> (</a:t>
            </a:r>
            <a:r>
              <a:rPr lang="es-ES_tradnl" sz="2800" dirty="0" smtClean="0">
                <a:solidFill>
                  <a:srgbClr val="0000CC"/>
                </a:solidFill>
                <a:cs typeface="+mn-cs"/>
                <a:sym typeface="Symbol" panose="05050102010706020507" pitchFamily="18" charset="2"/>
              </a:rPr>
              <a:t>sistema Gateway</a:t>
            </a:r>
            <a:r>
              <a:rPr lang="es-ES_tradnl" sz="2800" dirty="0" smtClean="0">
                <a:solidFill>
                  <a:srgbClr val="000000"/>
                </a:solidFill>
                <a:cs typeface="+mn-cs"/>
                <a:sym typeface="Symbol" panose="05050102010706020507" pitchFamily="18" charset="2"/>
              </a:rPr>
              <a:t>)</a:t>
            </a:r>
            <a:endParaRPr lang="es-ES_tradnl" sz="2800" dirty="0" smtClean="0">
              <a:solidFill>
                <a:srgbClr val="000000"/>
              </a:solidFill>
              <a:cs typeface="+mn-cs"/>
            </a:endParaRPr>
          </a:p>
          <a:p>
            <a:pPr marL="265113" indent="-265113">
              <a:buClr>
                <a:srgbClr val="FF0000"/>
              </a:buClr>
              <a:buFont typeface="Wingdings" pitchFamily="2" charset="2"/>
              <a:buChar char="§"/>
            </a:pPr>
            <a:r>
              <a:rPr lang="es-ES_tradnl" sz="2800" dirty="0" smtClean="0">
                <a:solidFill>
                  <a:srgbClr val="000000"/>
                </a:solidFill>
                <a:cs typeface="+mn-cs"/>
              </a:rPr>
              <a:t>Suele llamarse </a:t>
            </a:r>
            <a:r>
              <a:rPr lang="es-ES_tradnl" sz="2800" dirty="0" err="1" smtClean="0">
                <a:solidFill>
                  <a:srgbClr val="0000CC"/>
                </a:solidFill>
                <a:cs typeface="+mn-cs"/>
              </a:rPr>
              <a:t>recombinería</a:t>
            </a:r>
            <a:r>
              <a:rPr lang="es-ES_tradnl" sz="2800" dirty="0" smtClean="0">
                <a:solidFill>
                  <a:srgbClr val="0000CC"/>
                </a:solidFill>
                <a:cs typeface="+mn-cs"/>
              </a:rPr>
              <a:t> </a:t>
            </a:r>
            <a:r>
              <a:rPr lang="es-ES_tradnl" sz="2800" dirty="0" smtClean="0">
                <a:solidFill>
                  <a:srgbClr val="000000"/>
                </a:solidFill>
                <a:cs typeface="+mn-cs"/>
              </a:rPr>
              <a:t>a la ingeniería genética basada en la recombinación homóloga (</a:t>
            </a:r>
            <a:r>
              <a:rPr lang="es-ES_tradnl" sz="2800" i="1" dirty="0" err="1" smtClean="0">
                <a:solidFill>
                  <a:srgbClr val="000000"/>
                </a:solidFill>
                <a:cs typeface="+mn-cs"/>
              </a:rPr>
              <a:t>Recombineering</a:t>
            </a:r>
            <a:r>
              <a:rPr lang="es-ES_tradnl" sz="2800" dirty="0" smtClean="0">
                <a:solidFill>
                  <a:srgbClr val="000000"/>
                </a:solidFill>
                <a:cs typeface="+mn-cs"/>
              </a:rPr>
              <a:t>: </a:t>
            </a:r>
            <a:r>
              <a:rPr lang="es-ES_tradnl" sz="2800" i="1" dirty="0" err="1" smtClean="0">
                <a:solidFill>
                  <a:srgbClr val="000000"/>
                </a:solidFill>
                <a:cs typeface="+mn-cs"/>
              </a:rPr>
              <a:t>Recombination-mediated</a:t>
            </a:r>
            <a:r>
              <a:rPr lang="es-ES_tradnl" sz="2800" i="1" dirty="0" smtClean="0">
                <a:solidFill>
                  <a:srgbClr val="000000"/>
                </a:solidFill>
                <a:cs typeface="+mn-cs"/>
              </a:rPr>
              <a:t> </a:t>
            </a:r>
            <a:r>
              <a:rPr lang="es-ES_tradnl" sz="2800" i="1" dirty="0" err="1" smtClean="0">
                <a:solidFill>
                  <a:srgbClr val="000000"/>
                </a:solidFill>
                <a:cs typeface="+mn-cs"/>
              </a:rPr>
              <a:t>genetic</a:t>
            </a:r>
            <a:r>
              <a:rPr lang="es-ES_tradnl" sz="2800" i="1" dirty="0" smtClean="0">
                <a:solidFill>
                  <a:srgbClr val="000000"/>
                </a:solidFill>
                <a:cs typeface="+mn-cs"/>
              </a:rPr>
              <a:t> </a:t>
            </a:r>
            <a:r>
              <a:rPr lang="es-ES_tradnl" sz="2800" i="1" dirty="0" err="1" smtClean="0">
                <a:solidFill>
                  <a:srgbClr val="000000"/>
                </a:solidFill>
                <a:cs typeface="+mn-cs"/>
              </a:rPr>
              <a:t>engineering</a:t>
            </a:r>
            <a:r>
              <a:rPr lang="es-ES_tradnl" sz="2800" dirty="0" smtClean="0">
                <a:solidFill>
                  <a:srgbClr val="000000"/>
                </a:solidFill>
                <a:cs typeface="+mn-cs"/>
              </a:rPr>
              <a:t>)</a:t>
            </a:r>
          </a:p>
        </p:txBody>
      </p:sp>
    </p:spTree>
    <p:extLst>
      <p:ext uri="{BB962C8B-B14F-4D97-AF65-F5344CB8AC3E}">
        <p14:creationId xmlns:p14="http://schemas.microsoft.com/office/powerpoint/2010/main" val="27470916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39738" y="2844800"/>
            <a:ext cx="826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40000"/>
              </a:lnSpc>
              <a:spcBef>
                <a:spcPct val="20000"/>
              </a:spcBef>
              <a:buClr>
                <a:srgbClr val="FF00CC"/>
              </a:buClr>
              <a:buSzPct val="70000"/>
              <a:buFont typeface="Wingdings 3" panose="05040102010807070707" pitchFamily="18" charset="2"/>
              <a:buNone/>
            </a:pPr>
            <a:r>
              <a:rPr lang="es-ES_tradnl" sz="4000">
                <a:solidFill>
                  <a:srgbClr val="0000CC"/>
                </a:solidFill>
              </a:rPr>
              <a:t>Serie </a:t>
            </a:r>
            <a:r>
              <a:rPr lang="es-ES_tradnl" sz="4000" smtClean="0">
                <a:solidFill>
                  <a:srgbClr val="0000CC"/>
                </a:solidFill>
              </a:rPr>
              <a:t>6</a:t>
            </a:r>
            <a:endParaRPr lang="es-ES_tradnl" sz="4000">
              <a:solidFill>
                <a:srgbClr val="0000CC"/>
              </a:solidFill>
            </a:endParaRPr>
          </a:p>
        </p:txBody>
      </p:sp>
      <p:cxnSp>
        <p:nvCxnSpPr>
          <p:cNvPr id="6" name="5 Conector recto"/>
          <p:cNvCxnSpPr/>
          <p:nvPr/>
        </p:nvCxnSpPr>
        <p:spPr>
          <a:xfrm>
            <a:off x="719138" y="5697538"/>
            <a:ext cx="8424862"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8432800" y="674688"/>
            <a:ext cx="71120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Calibri" pitchFamily="34" charset="0"/>
            </a:endParaRPr>
          </a:p>
        </p:txBody>
      </p:sp>
      <p:sp>
        <p:nvSpPr>
          <p:cNvPr id="3" name="Marcador de número de diapositiva 2"/>
          <p:cNvSpPr>
            <a:spLocks noGrp="1"/>
          </p:cNvSpPr>
          <p:nvPr>
            <p:ph type="sldNum" sz="quarter" idx="12"/>
          </p:nvPr>
        </p:nvSpPr>
        <p:spPr/>
        <p:txBody>
          <a:bodyPr/>
          <a:lstStyle/>
          <a:p>
            <a:fld id="{B85E0261-C597-42C9-B8B6-42530EB354A6}" type="slidenum">
              <a:rPr lang="es-ES" smtClean="0"/>
              <a:pPr/>
              <a:t>98</a:t>
            </a:fld>
            <a:endParaRPr lang="es-ES"/>
          </a:p>
        </p:txBody>
      </p:sp>
    </p:spTree>
    <p:extLst>
      <p:ext uri="{BB962C8B-B14F-4D97-AF65-F5344CB8AC3E}">
        <p14:creationId xmlns:p14="http://schemas.microsoft.com/office/powerpoint/2010/main" val="40195624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6 Rectángulo"/>
          <p:cNvSpPr>
            <a:spLocks noChangeArrowheads="1"/>
          </p:cNvSpPr>
          <p:nvPr/>
        </p:nvSpPr>
        <p:spPr bwMode="auto">
          <a:xfrm>
            <a:off x="215900" y="3989388"/>
            <a:ext cx="4860925" cy="203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sz="2400" u="sng" baseline="30000">
              <a:latin typeface="Times New Roman" panose="02020603050405020304" pitchFamily="18" charset="0"/>
            </a:endParaRPr>
          </a:p>
        </p:txBody>
      </p:sp>
      <p:sp>
        <p:nvSpPr>
          <p:cNvPr id="12291" name="Rectangle 2"/>
          <p:cNvSpPr>
            <a:spLocks noChangeArrowheads="1"/>
          </p:cNvSpPr>
          <p:nvPr/>
        </p:nvSpPr>
        <p:spPr bwMode="auto">
          <a:xfrm>
            <a:off x="0" y="0"/>
            <a:ext cx="9144000" cy="1128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4000"/>
              </a:lnSpc>
            </a:pPr>
            <a:r>
              <a:rPr lang="es-ES" sz="4000">
                <a:solidFill>
                  <a:srgbClr val="0000CC"/>
                </a:solidFill>
                <a:ea typeface="Calibri" panose="020F0502020204030204" pitchFamily="34" charset="0"/>
                <a:cs typeface="Times New Roman" panose="02020603050405020304" pitchFamily="18" charset="0"/>
              </a:rPr>
              <a:t>Calendario de las series de problemas</a:t>
            </a:r>
            <a:endParaRPr lang="es-ES_tradnl" sz="4000">
              <a:solidFill>
                <a:srgbClr val="0000CC"/>
              </a:solidFill>
            </a:endParaRPr>
          </a:p>
        </p:txBody>
      </p:sp>
      <p:sp>
        <p:nvSpPr>
          <p:cNvPr id="12292" name="Line 3"/>
          <p:cNvSpPr>
            <a:spLocks noChangeShapeType="1"/>
          </p:cNvSpPr>
          <p:nvPr/>
        </p:nvSpPr>
        <p:spPr bwMode="auto">
          <a:xfrm>
            <a:off x="0" y="1143000"/>
            <a:ext cx="9144000" cy="0"/>
          </a:xfrm>
          <a:prstGeom prst="line">
            <a:avLst/>
          </a:prstGeom>
          <a:noFill/>
          <a:ln w="50800">
            <a:solidFill>
              <a:srgbClr val="FF33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2379" name="Rectangle 1"/>
          <p:cNvSpPr>
            <a:spLocks noChangeArrowheads="1"/>
          </p:cNvSpPr>
          <p:nvPr/>
        </p:nvSpPr>
        <p:spPr bwMode="auto">
          <a:xfrm>
            <a:off x="157163" y="5984875"/>
            <a:ext cx="8770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sz="1400" baseline="30000" dirty="0">
                <a:ea typeface="Calibri" panose="020F0502020204030204" pitchFamily="34" charset="0"/>
                <a:cs typeface="Times New Roman" panose="02020603050405020304" pitchFamily="18" charset="0"/>
              </a:rPr>
              <a:t>1</a:t>
            </a:r>
            <a:r>
              <a:rPr lang="es-ES" sz="1400" dirty="0">
                <a:ea typeface="Calibri" panose="020F0502020204030204" pitchFamily="34" charset="0"/>
                <a:cs typeface="Times New Roman" panose="02020603050405020304" pitchFamily="18" charset="0"/>
              </a:rPr>
              <a:t>Aula 1</a:t>
            </a:r>
            <a:r>
              <a:rPr lang="es-ES" sz="1400" dirty="0" smtClean="0">
                <a:ea typeface="Calibri" panose="020F0502020204030204" pitchFamily="34" charset="0"/>
                <a:cs typeface="Times New Roman" panose="02020603050405020304" pitchFamily="18" charset="0"/>
              </a:rPr>
              <a:t>.8 </a:t>
            </a:r>
            <a:r>
              <a:rPr lang="es-ES" sz="1400" dirty="0">
                <a:ea typeface="Calibri" panose="020F0502020204030204" pitchFamily="34" charset="0"/>
                <a:cs typeface="Times New Roman" panose="02020603050405020304" pitchFamily="18" charset="0"/>
              </a:rPr>
              <a:t>del edificio </a:t>
            </a:r>
            <a:r>
              <a:rPr lang="es-ES" sz="1400" dirty="0" err="1">
                <a:ea typeface="Calibri" panose="020F0502020204030204" pitchFamily="34" charset="0"/>
                <a:cs typeface="Times New Roman" panose="02020603050405020304" pitchFamily="18" charset="0"/>
              </a:rPr>
              <a:t>Altabix</a:t>
            </a:r>
            <a:r>
              <a:rPr lang="es-ES" sz="1400" dirty="0">
                <a:ea typeface="Calibri" panose="020F0502020204030204" pitchFamily="34" charset="0"/>
                <a:cs typeface="Times New Roman" panose="02020603050405020304" pitchFamily="18" charset="0"/>
              </a:rPr>
              <a:t>. </a:t>
            </a:r>
          </a:p>
          <a:p>
            <a:pPr algn="just" eaLnBrk="0" hangingPunct="0"/>
            <a:r>
              <a:rPr lang="es-ES" sz="1400" baseline="30000" dirty="0">
                <a:ea typeface="Calibri" panose="020F0502020204030204" pitchFamily="34" charset="0"/>
                <a:cs typeface="Times New Roman" panose="02020603050405020304" pitchFamily="18" charset="0"/>
              </a:rPr>
              <a:t>2</a:t>
            </a:r>
            <a:r>
              <a:rPr lang="es-ES" sz="1400" dirty="0">
                <a:ea typeface="Calibri" panose="020F0502020204030204" pitchFamily="34" charset="0"/>
                <a:cs typeface="Times New Roman" panose="02020603050405020304" pitchFamily="18" charset="0"/>
              </a:rPr>
              <a:t>Sala de reuniones del Departamento de Biología Aplicada (Edificio Vinalopó/Instituto de Bioingeniería).</a:t>
            </a:r>
            <a:endParaRPr lang="es-ES" sz="1400" dirty="0">
              <a:latin typeface="Arial" panose="020B0604020202020204" pitchFamily="34" charset="0"/>
              <a:ea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303262175"/>
              </p:ext>
            </p:extLst>
          </p:nvPr>
        </p:nvGraphicFramePr>
        <p:xfrm>
          <a:off x="215900" y="1926771"/>
          <a:ext cx="8712200" cy="4058103"/>
        </p:xfrm>
        <a:graphic>
          <a:graphicData uri="http://schemas.openxmlformats.org/drawingml/2006/table">
            <a:tbl>
              <a:tblPr firstRow="1" firstCol="1" bandRow="1"/>
              <a:tblGrid>
                <a:gridCol w="622300">
                  <a:extLst>
                    <a:ext uri="{9D8B030D-6E8A-4147-A177-3AD203B41FA5}">
                      <a16:colId xmlns:a16="http://schemas.microsoft.com/office/drawing/2014/main" val="20000"/>
                    </a:ext>
                  </a:extLst>
                </a:gridCol>
                <a:gridCol w="1284514">
                  <a:extLst>
                    <a:ext uri="{9D8B030D-6E8A-4147-A177-3AD203B41FA5}">
                      <a16:colId xmlns:a16="http://schemas.microsoft.com/office/drawing/2014/main" val="20001"/>
                    </a:ext>
                  </a:extLst>
                </a:gridCol>
                <a:gridCol w="2091477">
                  <a:extLst>
                    <a:ext uri="{9D8B030D-6E8A-4147-A177-3AD203B41FA5}">
                      <a16:colId xmlns:a16="http://schemas.microsoft.com/office/drawing/2014/main" val="20002"/>
                    </a:ext>
                  </a:extLst>
                </a:gridCol>
                <a:gridCol w="1881809">
                  <a:extLst>
                    <a:ext uri="{9D8B030D-6E8A-4147-A177-3AD203B41FA5}">
                      <a16:colId xmlns:a16="http://schemas.microsoft.com/office/drawing/2014/main" val="20003"/>
                    </a:ext>
                  </a:extLst>
                </a:gridCol>
                <a:gridCol w="1343474">
                  <a:extLst>
                    <a:ext uri="{9D8B030D-6E8A-4147-A177-3AD203B41FA5}">
                      <a16:colId xmlns:a16="http://schemas.microsoft.com/office/drawing/2014/main" val="20004"/>
                    </a:ext>
                  </a:extLst>
                </a:gridCol>
                <a:gridCol w="1488626">
                  <a:extLst>
                    <a:ext uri="{9D8B030D-6E8A-4147-A177-3AD203B41FA5}">
                      <a16:colId xmlns:a16="http://schemas.microsoft.com/office/drawing/2014/main" val="20005"/>
                    </a:ext>
                  </a:extLst>
                </a:gridCol>
              </a:tblGrid>
              <a:tr h="403441">
                <a:tc rowSpan="2">
                  <a:txBody>
                    <a:bodyPr/>
                    <a:lstStyle/>
                    <a:p>
                      <a:pPr algn="ctr">
                        <a:lnSpc>
                          <a:spcPct val="100000"/>
                        </a:lnSpc>
                        <a:spcAft>
                          <a:spcPts val="0"/>
                        </a:spcAft>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Serie</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n-US" sz="2000" err="1">
                          <a:effectLst/>
                          <a:latin typeface="Calibri" panose="020F0502020204030204" pitchFamily="34" charset="0"/>
                          <a:ea typeface="Times New Roman" panose="02020603050405020304" pitchFamily="18" charset="0"/>
                          <a:cs typeface="Calibri" panose="020F0502020204030204" pitchFamily="34" charset="0"/>
                        </a:rPr>
                        <a:t>Entrega</a:t>
                      </a:r>
                      <a:r>
                        <a:rPr lang="en-US" sz="2000">
                          <a:effectLst/>
                          <a:latin typeface="Calibri" panose="020F0502020204030204" pitchFamily="34" charset="0"/>
                          <a:ea typeface="Times New Roman" panose="02020603050405020304" pitchFamily="18" charset="0"/>
                          <a:cs typeface="Calibri" panose="020F0502020204030204" pitchFamily="34" charset="0"/>
                        </a:rPr>
                        <a:t> de </a:t>
                      </a:r>
                      <a:r>
                        <a:rPr lang="en-US" sz="2000" err="1">
                          <a:effectLst/>
                          <a:latin typeface="Calibri" panose="020F0502020204030204" pitchFamily="34" charset="0"/>
                          <a:ea typeface="Times New Roman" panose="02020603050405020304" pitchFamily="18" charset="0"/>
                          <a:cs typeface="Calibri" panose="020F0502020204030204" pitchFamily="34" charset="0"/>
                        </a:rPr>
                        <a:t>enunciados</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Entrega de hojas</a:t>
                      </a:r>
                      <a:br>
                        <a:rPr lang="es-ES" sz="2000" dirty="0">
                          <a:effectLst/>
                          <a:latin typeface="Calibri" panose="020F0502020204030204" pitchFamily="34" charset="0"/>
                          <a:ea typeface="Times New Roman" panose="02020603050405020304" pitchFamily="18" charset="0"/>
                          <a:cs typeface="Calibri" panose="020F0502020204030204" pitchFamily="34" charset="0"/>
                        </a:rPr>
                      </a:br>
                      <a:r>
                        <a:rPr lang="es-ES" sz="2000" dirty="0">
                          <a:effectLst/>
                          <a:latin typeface="Calibri" panose="020F0502020204030204" pitchFamily="34" charset="0"/>
                          <a:ea typeface="Times New Roman" panose="02020603050405020304" pitchFamily="18" charset="0"/>
                          <a:cs typeface="Calibri" panose="020F0502020204030204" pitchFamily="34" charset="0"/>
                        </a:rPr>
                        <a:t> de respuesta hasta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es-ES" sz="2000">
                          <a:effectLst/>
                          <a:latin typeface="Calibri" panose="020F0502020204030204" pitchFamily="34" charset="0"/>
                          <a:ea typeface="Times New Roman" panose="02020603050405020304" pitchFamily="18" charset="0"/>
                          <a:cs typeface="Calibri" panose="020F0502020204030204" pitchFamily="34" charset="0"/>
                        </a:rPr>
                        <a:t>Discusión</a:t>
                      </a:r>
                      <a:br>
                        <a:rPr lang="es-ES" sz="2000">
                          <a:effectLst/>
                          <a:latin typeface="Calibri" panose="020F0502020204030204" pitchFamily="34" charset="0"/>
                          <a:ea typeface="Times New Roman" panose="02020603050405020304" pitchFamily="18" charset="0"/>
                          <a:cs typeface="Calibri" panose="020F0502020204030204" pitchFamily="34" charset="0"/>
                        </a:rPr>
                      </a:br>
                      <a:r>
                        <a:rPr lang="es-ES" sz="2000">
                          <a:effectLst/>
                          <a:latin typeface="Calibri" panose="020F0502020204030204" pitchFamily="34" charset="0"/>
                          <a:ea typeface="Times New Roman" panose="02020603050405020304" pitchFamily="18" charset="0"/>
                          <a:cs typeface="Calibri" panose="020F0502020204030204" pitchFamily="34" charset="0"/>
                        </a:rPr>
                        <a:t>de la </a:t>
                      </a:r>
                      <a:r>
                        <a:rPr lang="es-ES" sz="2000" smtClean="0">
                          <a:effectLst/>
                          <a:latin typeface="Calibri" panose="020F0502020204030204" pitchFamily="34" charset="0"/>
                          <a:ea typeface="Times New Roman" panose="02020603050405020304" pitchFamily="18" charset="0"/>
                          <a:cs typeface="Calibri" panose="020F0502020204030204" pitchFamily="34" charset="0"/>
                        </a:rPr>
                        <a:t>serie</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1</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es-ES" sz="2000" smtClean="0">
                          <a:effectLst/>
                          <a:latin typeface="Calibri" panose="020F0502020204030204" pitchFamily="34" charset="0"/>
                          <a:ea typeface="Times New Roman" panose="02020603050405020304" pitchFamily="18" charset="0"/>
                          <a:cs typeface="Calibri" panose="020F0502020204030204" pitchFamily="34" charset="0"/>
                        </a:rPr>
                        <a:t>Calificaciones</a:t>
                      </a:r>
                      <a:endParaRPr lang="es-ES" sz="2000" baseline="30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2242">
                <a:tc vMerge="1">
                  <a:txBody>
                    <a:bodyPr/>
                    <a:lstStyle/>
                    <a:p>
                      <a:pPr algn="just">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6381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0000"/>
                        </a:lnSpc>
                        <a:spcAft>
                          <a:spcPts val="0"/>
                        </a:spcAft>
                        <a:tabLst>
                          <a:tab pos="269875" algn="dec"/>
                        </a:tabLst>
                      </a:pP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30555" algn="dec"/>
                        </a:tabLst>
                      </a:pPr>
                      <a:r>
                        <a:rPr lang="es-ES" sz="2000" smtClean="0">
                          <a:effectLst/>
                          <a:latin typeface="Calibri" panose="020F0502020204030204" pitchFamily="34" charset="0"/>
                          <a:ea typeface="Times New Roman" panose="02020603050405020304" pitchFamily="18" charset="0"/>
                          <a:cs typeface="Times New Roman" panose="02020603050405020304" pitchFamily="18" charset="0"/>
                        </a:rPr>
                        <a:t>Publicación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aseline="0" smtClean="0">
                          <a:effectLst/>
                          <a:latin typeface="Calibri" panose="020F0502020204030204" pitchFamily="34" charset="0"/>
                          <a:ea typeface="Times New Roman" panose="02020603050405020304" pitchFamily="18" charset="0"/>
                          <a:cs typeface="Calibri" panose="020F0502020204030204" pitchFamily="34" charset="0"/>
                        </a:rPr>
                        <a:t>Revisión</a:t>
                      </a:r>
                      <a:r>
                        <a:rPr lang="es-ES" sz="2000" baseline="30000" smtClean="0">
                          <a:effectLst/>
                          <a:latin typeface="Calibri" panose="020F0502020204030204" pitchFamily="34" charset="0"/>
                          <a:ea typeface="Times New Roman" panose="02020603050405020304" pitchFamily="18" charset="0"/>
                          <a:cs typeface="Calibri" panose="020F0502020204030204" pitchFamily="34" charset="0"/>
                        </a:rPr>
                        <a:t>2</a:t>
                      </a:r>
                      <a:endParaRPr lang="es-ES" sz="2000" baseline="3000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2242">
                <a:tc>
                  <a:txBody>
                    <a:bodyPr/>
                    <a:lstStyle/>
                    <a:p>
                      <a:pPr algn="ctr">
                        <a:lnSpc>
                          <a:spcPts val="1300"/>
                        </a:lnSpc>
                        <a:spcAft>
                          <a:spcPts val="0"/>
                        </a:spcAft>
                      </a:pPr>
                      <a:r>
                        <a:rPr lang="es-ES" sz="2000" dirty="0">
                          <a:effectLst/>
                          <a:latin typeface="Calibri" panose="020F0502020204030204" pitchFamily="34" charset="0"/>
                          <a:ea typeface="Times New Roman" panose="02020603050405020304" pitchFamily="18" charset="0"/>
                          <a:cs typeface="Calibri" panose="020F0502020204030204" pitchFamily="34" charset="0"/>
                        </a:rPr>
                        <a:t>1</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81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26987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21/10,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tabLst>
                          <a:tab pos="630555" algn="dec"/>
                        </a:tabLst>
                      </a:pPr>
                      <a:r>
                        <a:rPr lang="es-E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1300"/>
                        </a:lnSpc>
                        <a:spcAft>
                          <a:spcPts val="0"/>
                        </a:spcAft>
                      </a:pPr>
                      <a:r>
                        <a:rPr lang="es-E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002"/>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353060"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28/10, 13:30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 15:00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extLst>
                  <a:ext uri="{0D108BD9-81ED-4DB2-BD59-A6C34878D82A}">
                    <a16:rowId xmlns:a16="http://schemas.microsoft.com/office/drawing/2014/main" val="10004"/>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25/10</a:t>
                      </a:r>
                      <a:endParaRPr lang="es-ES" sz="2000" strike="noStrike" baseline="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23/11,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26/11, 12:00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27/11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 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332242">
                <a:tc>
                  <a:txBody>
                    <a:bodyPr/>
                    <a:lstStyle/>
                    <a:p>
                      <a:pPr algn="ctr">
                        <a:lnSpc>
                          <a:spcPts val="1300"/>
                        </a:lnSpc>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8175" algn="dec"/>
                        </a:tabLs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tabLst>
                          <a:tab pos="63055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strike="noStrike" kern="1200" baseline="0"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a:t>
                      </a: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noFill/>
                  </a:tcPr>
                </a:tc>
                <a:tc>
                  <a:txBody>
                    <a:bodyPr/>
                    <a:lstStyle/>
                    <a:p>
                      <a:pPr algn="ctr">
                        <a:lnSpc>
                          <a:spcPts val="1300"/>
                        </a:lnSpc>
                        <a:spcAft>
                          <a:spcPts val="0"/>
                        </a:spcAft>
                        <a:tabLst>
                          <a:tab pos="6381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6/12, 21:00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269875" algn="dec"/>
                        </a:tabLst>
                      </a:pPr>
                      <a:r>
                        <a:rPr lang="en-US" sz="2000" strike="noStrik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 13:00</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tabLst>
                          <a:tab pos="630555" algn="dec"/>
                        </a:tabLst>
                      </a:pPr>
                      <a:r>
                        <a:rPr lang="en-US" sz="2000" strike="noStrike" dirty="0" smtClea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9/12</a:t>
                      </a:r>
                      <a:endParaRPr lang="es-ES" sz="2000" strike="noStrik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algn="ctr">
                        <a:lnSpc>
                          <a:spcPts val="1300"/>
                        </a:lnSpc>
                        <a:spcAft>
                          <a:spcPts val="0"/>
                        </a:spcAft>
                      </a:pP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15/12, 13:00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a:noFill/>
                    </a:lnB>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332242">
                <a:tc>
                  <a:txBody>
                    <a:bodyPr/>
                    <a:lstStyle/>
                    <a:p>
                      <a:pPr algn="ctr">
                        <a:lnSpc>
                          <a:spcPts val="1300"/>
                        </a:lnSpc>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23/12</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 21:00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 9:00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ts val="1300"/>
                        </a:lnSpc>
                        <a:spcAft>
                          <a:spcPts val="0"/>
                        </a:spcAft>
                        <a:tabLst>
                          <a:tab pos="638175" algn="dec"/>
                        </a:tabLst>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 </a:t>
                      </a:r>
                      <a:r>
                        <a:rPr lang="en-US" sz="20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a:t>
                      </a:r>
                      <a:endParaRPr lang="es-E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Marcador de número de diapositiva 3"/>
          <p:cNvSpPr>
            <a:spLocks noGrp="1"/>
          </p:cNvSpPr>
          <p:nvPr>
            <p:ph type="sldNum" sz="quarter" idx="12"/>
          </p:nvPr>
        </p:nvSpPr>
        <p:spPr/>
        <p:txBody>
          <a:bodyPr/>
          <a:lstStyle/>
          <a:p>
            <a:fld id="{B85E0261-C597-42C9-B8B6-42530EB354A6}" type="slidenum">
              <a:rPr lang="es-ES" smtClean="0"/>
              <a:pPr/>
              <a:t>99</a:t>
            </a:fld>
            <a:endParaRPr lang="es-ES"/>
          </a:p>
        </p:txBody>
      </p:sp>
    </p:spTree>
    <p:extLst>
      <p:ext uri="{BB962C8B-B14F-4D97-AF65-F5344CB8AC3E}">
        <p14:creationId xmlns:p14="http://schemas.microsoft.com/office/powerpoint/2010/main" val="1668796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1"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21235</TotalTime>
  <Words>9861</Words>
  <Application>Microsoft Office PowerPoint</Application>
  <PresentationFormat>Presentación en pantalla (4:3)</PresentationFormat>
  <Paragraphs>1904</Paragraphs>
  <Slides>167</Slides>
  <Notes>134</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167</vt:i4>
      </vt:variant>
    </vt:vector>
  </HeadingPairs>
  <TitlesOfParts>
    <vt:vector size="179" baseType="lpstr">
      <vt:lpstr>Arial</vt:lpstr>
      <vt:lpstr>Calibri</vt:lpstr>
      <vt:lpstr>Comic Sans MS</vt:lpstr>
      <vt:lpstr>Courier New</vt:lpstr>
      <vt:lpstr>Monotype Sorts</vt:lpstr>
      <vt:lpstr>Symbol</vt:lpstr>
      <vt:lpstr>Times New Roman</vt:lpstr>
      <vt:lpstr>Wingdings</vt:lpstr>
      <vt:lpstr>Wingdings 3</vt:lpstr>
      <vt:lpstr>Diseño predeterminado</vt:lpstr>
      <vt:lpstr>1_Diseño predeterminado</vt:lpstr>
      <vt:lpstr>Documento de imagen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Permite pasar de un lenguaje de nucleótidos en el ARN a uno de aminoácidos en la proteína</vt:lpstr>
      <vt:lpstr>2.3.4.- Visualización de ácidos nucleicos mediante electroforesis en gel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2.10.1.- La reacción en cadena de la polimerasa (PCR)</vt:lpstr>
      <vt:lpstr>Presentación de PowerPoint</vt:lpstr>
      <vt:lpstr>Presentación de PowerPoint</vt:lpstr>
      <vt:lpstr>Presentación de PowerPoint</vt:lpstr>
      <vt:lpstr>2.3.4.- Visualización de ácidos nucleicos mediante electroforesis en gel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la metilación del ADN </vt:lpstr>
      <vt:lpstr>Respuestas del problema 5</vt:lpstr>
      <vt:lpstr>Visualización de la metilación del ADN </vt:lpstr>
      <vt:lpstr>Respuestas del problema 5</vt:lpstr>
      <vt:lpstr>Presentación de PowerPoint</vt:lpstr>
      <vt:lpstr>Respuestas del problema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Respuestas del problema 7</vt:lpstr>
      <vt:lpstr>Presentación de PowerPoint</vt:lpstr>
      <vt:lpstr>Respuestas del problema 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Enunciado del problema 9</vt:lpstr>
      <vt:lpstr>Enunciado del problema 10</vt:lpstr>
      <vt:lpstr>Respuestas del problema 9</vt:lpstr>
      <vt:lpstr>Respuestas del problema 10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Enunciado del problema 11</vt:lpstr>
      <vt:lpstr>Respuestas del problema 11</vt:lpstr>
      <vt:lpstr>Enunciado del problema 12</vt:lpstr>
      <vt:lpstr>Respuestas del problema 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Respuestas del problema 13</vt:lpstr>
      <vt:lpstr>Respuestas del problema 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Respuestas del problema 15</vt:lpstr>
      <vt:lpstr>Respuesta del problema 16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Respuestas del problema 19</vt:lpstr>
      <vt:lpstr>Presentación de PowerPoint</vt:lpstr>
      <vt:lpstr>Presentación de PowerPoint</vt:lpstr>
      <vt:lpstr>Respuestas del problema 20</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Micol Molina, Jose Luis</dc:creator>
  <cp:lastModifiedBy>José Luis Micol</cp:lastModifiedBy>
  <cp:revision>866</cp:revision>
  <dcterms:created xsi:type="dcterms:W3CDTF">2011-11-07T16:44:16Z</dcterms:created>
  <dcterms:modified xsi:type="dcterms:W3CDTF">2016-11-28T06:36:20Z</dcterms:modified>
</cp:coreProperties>
</file>